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06"/>
  </p:notesMasterIdLst>
  <p:sldIdLst>
    <p:sldId id="256" r:id="rId2"/>
    <p:sldId id="257" r:id="rId3"/>
    <p:sldId id="283" r:id="rId4"/>
    <p:sldId id="286" r:id="rId5"/>
    <p:sldId id="287" r:id="rId6"/>
    <p:sldId id="285" r:id="rId7"/>
    <p:sldId id="288" r:id="rId8"/>
    <p:sldId id="289" r:id="rId9"/>
    <p:sldId id="333" r:id="rId10"/>
    <p:sldId id="290" r:id="rId11"/>
    <p:sldId id="291" r:id="rId12"/>
    <p:sldId id="292" r:id="rId13"/>
    <p:sldId id="293" r:id="rId14"/>
    <p:sldId id="294" r:id="rId15"/>
    <p:sldId id="295" r:id="rId16"/>
    <p:sldId id="296" r:id="rId17"/>
    <p:sldId id="297" r:id="rId18"/>
    <p:sldId id="299" r:id="rId19"/>
    <p:sldId id="335" r:id="rId20"/>
    <p:sldId id="300" r:id="rId21"/>
    <p:sldId id="301" r:id="rId22"/>
    <p:sldId id="302" r:id="rId23"/>
    <p:sldId id="303" r:id="rId24"/>
    <p:sldId id="336" r:id="rId25"/>
    <p:sldId id="304" r:id="rId26"/>
    <p:sldId id="305" r:id="rId27"/>
    <p:sldId id="306" r:id="rId28"/>
    <p:sldId id="307" r:id="rId29"/>
    <p:sldId id="308" r:id="rId30"/>
    <p:sldId id="309" r:id="rId31"/>
    <p:sldId id="298" r:id="rId32"/>
    <p:sldId id="310" r:id="rId33"/>
    <p:sldId id="311" r:id="rId34"/>
    <p:sldId id="312" r:id="rId35"/>
    <p:sldId id="313" r:id="rId36"/>
    <p:sldId id="314" r:id="rId37"/>
    <p:sldId id="315" r:id="rId38"/>
    <p:sldId id="316" r:id="rId39"/>
    <p:sldId id="317" r:id="rId40"/>
    <p:sldId id="318" r:id="rId41"/>
    <p:sldId id="319" r:id="rId42"/>
    <p:sldId id="320" r:id="rId43"/>
    <p:sldId id="321" r:id="rId44"/>
    <p:sldId id="322" r:id="rId45"/>
    <p:sldId id="323" r:id="rId46"/>
    <p:sldId id="324" r:id="rId47"/>
    <p:sldId id="325" r:id="rId48"/>
    <p:sldId id="326" r:id="rId49"/>
    <p:sldId id="327" r:id="rId50"/>
    <p:sldId id="328" r:id="rId51"/>
    <p:sldId id="329" r:id="rId52"/>
    <p:sldId id="330" r:id="rId53"/>
    <p:sldId id="331" r:id="rId54"/>
    <p:sldId id="332" r:id="rId55"/>
    <p:sldId id="337" r:id="rId56"/>
    <p:sldId id="338" r:id="rId57"/>
    <p:sldId id="339" r:id="rId58"/>
    <p:sldId id="340" r:id="rId59"/>
    <p:sldId id="341" r:id="rId60"/>
    <p:sldId id="342" r:id="rId61"/>
    <p:sldId id="400" r:id="rId62"/>
    <p:sldId id="401" r:id="rId63"/>
    <p:sldId id="402" r:id="rId64"/>
    <p:sldId id="403" r:id="rId65"/>
    <p:sldId id="404" r:id="rId66"/>
    <p:sldId id="405" r:id="rId67"/>
    <p:sldId id="406" r:id="rId68"/>
    <p:sldId id="343" r:id="rId69"/>
    <p:sldId id="344" r:id="rId70"/>
    <p:sldId id="345" r:id="rId71"/>
    <p:sldId id="346" r:id="rId72"/>
    <p:sldId id="347" r:id="rId73"/>
    <p:sldId id="348" r:id="rId74"/>
    <p:sldId id="349" r:id="rId75"/>
    <p:sldId id="350" r:id="rId76"/>
    <p:sldId id="351" r:id="rId77"/>
    <p:sldId id="352" r:id="rId78"/>
    <p:sldId id="353" r:id="rId79"/>
    <p:sldId id="354" r:id="rId80"/>
    <p:sldId id="355" r:id="rId81"/>
    <p:sldId id="356" r:id="rId82"/>
    <p:sldId id="357" r:id="rId83"/>
    <p:sldId id="358" r:id="rId84"/>
    <p:sldId id="359" r:id="rId85"/>
    <p:sldId id="360" r:id="rId86"/>
    <p:sldId id="361" r:id="rId87"/>
    <p:sldId id="362" r:id="rId88"/>
    <p:sldId id="363" r:id="rId89"/>
    <p:sldId id="364" r:id="rId90"/>
    <p:sldId id="365" r:id="rId91"/>
    <p:sldId id="366" r:id="rId92"/>
    <p:sldId id="367" r:id="rId93"/>
    <p:sldId id="368" r:id="rId94"/>
    <p:sldId id="369" r:id="rId95"/>
    <p:sldId id="370" r:id="rId96"/>
    <p:sldId id="371" r:id="rId97"/>
    <p:sldId id="372" r:id="rId98"/>
    <p:sldId id="375" r:id="rId99"/>
    <p:sldId id="373" r:id="rId100"/>
    <p:sldId id="374" r:id="rId101"/>
    <p:sldId id="376" r:id="rId102"/>
    <p:sldId id="377" r:id="rId103"/>
    <p:sldId id="378" r:id="rId104"/>
    <p:sldId id="379" r:id="rId105"/>
    <p:sldId id="380" r:id="rId106"/>
    <p:sldId id="381" r:id="rId107"/>
    <p:sldId id="382" r:id="rId108"/>
    <p:sldId id="383" r:id="rId109"/>
    <p:sldId id="384" r:id="rId110"/>
    <p:sldId id="407" r:id="rId111"/>
    <p:sldId id="385" r:id="rId112"/>
    <p:sldId id="386" r:id="rId113"/>
    <p:sldId id="387" r:id="rId114"/>
    <p:sldId id="388" r:id="rId115"/>
    <p:sldId id="389" r:id="rId116"/>
    <p:sldId id="390" r:id="rId117"/>
    <p:sldId id="391" r:id="rId118"/>
    <p:sldId id="392" r:id="rId119"/>
    <p:sldId id="436" r:id="rId120"/>
    <p:sldId id="437" r:id="rId121"/>
    <p:sldId id="438" r:id="rId122"/>
    <p:sldId id="439" r:id="rId123"/>
    <p:sldId id="797" r:id="rId124"/>
    <p:sldId id="798" r:id="rId125"/>
    <p:sldId id="803" r:id="rId126"/>
    <p:sldId id="440" r:id="rId127"/>
    <p:sldId id="441" r:id="rId128"/>
    <p:sldId id="442" r:id="rId129"/>
    <p:sldId id="443" r:id="rId130"/>
    <p:sldId id="444" r:id="rId131"/>
    <p:sldId id="445" r:id="rId132"/>
    <p:sldId id="446" r:id="rId133"/>
    <p:sldId id="393" r:id="rId134"/>
    <p:sldId id="394" r:id="rId135"/>
    <p:sldId id="447" r:id="rId136"/>
    <p:sldId id="448" r:id="rId137"/>
    <p:sldId id="449" r:id="rId138"/>
    <p:sldId id="451" r:id="rId139"/>
    <p:sldId id="452" r:id="rId140"/>
    <p:sldId id="453" r:id="rId141"/>
    <p:sldId id="454" r:id="rId142"/>
    <p:sldId id="455" r:id="rId143"/>
    <p:sldId id="457" r:id="rId144"/>
    <p:sldId id="458" r:id="rId145"/>
    <p:sldId id="459" r:id="rId146"/>
    <p:sldId id="479" r:id="rId147"/>
    <p:sldId id="460" r:id="rId148"/>
    <p:sldId id="461" r:id="rId149"/>
    <p:sldId id="462" r:id="rId150"/>
    <p:sldId id="463" r:id="rId151"/>
    <p:sldId id="464" r:id="rId152"/>
    <p:sldId id="465" r:id="rId153"/>
    <p:sldId id="466" r:id="rId154"/>
    <p:sldId id="467" r:id="rId155"/>
    <p:sldId id="468" r:id="rId156"/>
    <p:sldId id="469" r:id="rId157"/>
    <p:sldId id="471" r:id="rId158"/>
    <p:sldId id="470" r:id="rId159"/>
    <p:sldId id="486" r:id="rId160"/>
    <p:sldId id="487" r:id="rId161"/>
    <p:sldId id="488" r:id="rId162"/>
    <p:sldId id="489" r:id="rId163"/>
    <p:sldId id="490" r:id="rId164"/>
    <p:sldId id="491" r:id="rId165"/>
    <p:sldId id="492" r:id="rId166"/>
    <p:sldId id="472" r:id="rId167"/>
    <p:sldId id="473" r:id="rId168"/>
    <p:sldId id="474" r:id="rId169"/>
    <p:sldId id="475" r:id="rId170"/>
    <p:sldId id="476" r:id="rId171"/>
    <p:sldId id="477" r:id="rId172"/>
    <p:sldId id="478" r:id="rId173"/>
    <p:sldId id="800" r:id="rId174"/>
    <p:sldId id="801" r:id="rId175"/>
    <p:sldId id="802" r:id="rId176"/>
    <p:sldId id="799" r:id="rId177"/>
    <p:sldId id="480" r:id="rId178"/>
    <p:sldId id="484" r:id="rId179"/>
    <p:sldId id="481" r:id="rId180"/>
    <p:sldId id="482" r:id="rId181"/>
    <p:sldId id="483" r:id="rId182"/>
    <p:sldId id="485" r:id="rId183"/>
    <p:sldId id="796" r:id="rId184"/>
    <p:sldId id="395" r:id="rId185"/>
    <p:sldId id="396" r:id="rId186"/>
    <p:sldId id="397" r:id="rId187"/>
    <p:sldId id="496" r:id="rId188"/>
    <p:sldId id="497" r:id="rId189"/>
    <p:sldId id="498" r:id="rId190"/>
    <p:sldId id="499" r:id="rId191"/>
    <p:sldId id="500" r:id="rId192"/>
    <p:sldId id="501" r:id="rId193"/>
    <p:sldId id="502" r:id="rId194"/>
    <p:sldId id="503" r:id="rId195"/>
    <p:sldId id="504" r:id="rId196"/>
    <p:sldId id="398" r:id="rId197"/>
    <p:sldId id="399" r:id="rId198"/>
    <p:sldId id="408" r:id="rId199"/>
    <p:sldId id="409" r:id="rId200"/>
    <p:sldId id="410" r:id="rId201"/>
    <p:sldId id="411" r:id="rId202"/>
    <p:sldId id="412" r:id="rId203"/>
    <p:sldId id="413" r:id="rId204"/>
    <p:sldId id="414" r:id="rId205"/>
    <p:sldId id="415" r:id="rId206"/>
    <p:sldId id="493" r:id="rId207"/>
    <p:sldId id="494" r:id="rId208"/>
    <p:sldId id="416" r:id="rId209"/>
    <p:sldId id="426" r:id="rId210"/>
    <p:sldId id="427" r:id="rId211"/>
    <p:sldId id="428" r:id="rId212"/>
    <p:sldId id="429" r:id="rId213"/>
    <p:sldId id="430" r:id="rId214"/>
    <p:sldId id="431" r:id="rId215"/>
    <p:sldId id="432" r:id="rId216"/>
    <p:sldId id="433" r:id="rId217"/>
    <p:sldId id="434" r:id="rId218"/>
    <p:sldId id="435" r:id="rId219"/>
    <p:sldId id="505" r:id="rId220"/>
    <p:sldId id="506" r:id="rId221"/>
    <p:sldId id="507" r:id="rId222"/>
    <p:sldId id="508" r:id="rId223"/>
    <p:sldId id="509" r:id="rId224"/>
    <p:sldId id="510" r:id="rId225"/>
    <p:sldId id="511" r:id="rId226"/>
    <p:sldId id="512" r:id="rId227"/>
    <p:sldId id="513" r:id="rId228"/>
    <p:sldId id="514" r:id="rId229"/>
    <p:sldId id="515" r:id="rId230"/>
    <p:sldId id="516" r:id="rId231"/>
    <p:sldId id="517" r:id="rId232"/>
    <p:sldId id="518" r:id="rId233"/>
    <p:sldId id="519" r:id="rId234"/>
    <p:sldId id="520" r:id="rId235"/>
    <p:sldId id="521" r:id="rId236"/>
    <p:sldId id="522" r:id="rId237"/>
    <p:sldId id="523" r:id="rId238"/>
    <p:sldId id="524" r:id="rId239"/>
    <p:sldId id="525" r:id="rId240"/>
    <p:sldId id="526" r:id="rId241"/>
    <p:sldId id="527" r:id="rId242"/>
    <p:sldId id="528" r:id="rId243"/>
    <p:sldId id="530" r:id="rId244"/>
    <p:sldId id="529" r:id="rId245"/>
    <p:sldId id="531" r:id="rId246"/>
    <p:sldId id="532" r:id="rId247"/>
    <p:sldId id="533" r:id="rId248"/>
    <p:sldId id="534" r:id="rId249"/>
    <p:sldId id="535" r:id="rId250"/>
    <p:sldId id="536" r:id="rId251"/>
    <p:sldId id="537" r:id="rId252"/>
    <p:sldId id="538" r:id="rId253"/>
    <p:sldId id="539" r:id="rId254"/>
    <p:sldId id="540" r:id="rId255"/>
    <p:sldId id="541" r:id="rId256"/>
    <p:sldId id="542" r:id="rId257"/>
    <p:sldId id="543" r:id="rId258"/>
    <p:sldId id="544" r:id="rId259"/>
    <p:sldId id="545" r:id="rId260"/>
    <p:sldId id="546" r:id="rId261"/>
    <p:sldId id="547" r:id="rId262"/>
    <p:sldId id="548" r:id="rId263"/>
    <p:sldId id="549" r:id="rId264"/>
    <p:sldId id="550" r:id="rId265"/>
    <p:sldId id="551" r:id="rId266"/>
    <p:sldId id="552" r:id="rId267"/>
    <p:sldId id="553" r:id="rId268"/>
    <p:sldId id="554" r:id="rId269"/>
    <p:sldId id="555" r:id="rId270"/>
    <p:sldId id="584" r:id="rId271"/>
    <p:sldId id="556" r:id="rId272"/>
    <p:sldId id="557" r:id="rId273"/>
    <p:sldId id="558" r:id="rId274"/>
    <p:sldId id="559" r:id="rId275"/>
    <p:sldId id="560" r:id="rId276"/>
    <p:sldId id="561" r:id="rId277"/>
    <p:sldId id="562" r:id="rId278"/>
    <p:sldId id="563" r:id="rId279"/>
    <p:sldId id="585" r:id="rId280"/>
    <p:sldId id="564" r:id="rId281"/>
    <p:sldId id="565" r:id="rId282"/>
    <p:sldId id="566" r:id="rId283"/>
    <p:sldId id="567" r:id="rId284"/>
    <p:sldId id="586" r:id="rId285"/>
    <p:sldId id="568" r:id="rId286"/>
    <p:sldId id="569" r:id="rId287"/>
    <p:sldId id="570" r:id="rId288"/>
    <p:sldId id="571" r:id="rId289"/>
    <p:sldId id="572" r:id="rId290"/>
    <p:sldId id="573" r:id="rId291"/>
    <p:sldId id="574" r:id="rId292"/>
    <p:sldId id="685" r:id="rId293"/>
    <p:sldId id="575" r:id="rId294"/>
    <p:sldId id="576" r:id="rId295"/>
    <p:sldId id="577" r:id="rId296"/>
    <p:sldId id="578" r:id="rId297"/>
    <p:sldId id="579" r:id="rId298"/>
    <p:sldId id="587" r:id="rId299"/>
    <p:sldId id="580" r:id="rId300"/>
    <p:sldId id="581" r:id="rId301"/>
    <p:sldId id="582" r:id="rId302"/>
    <p:sldId id="583" r:id="rId303"/>
    <p:sldId id="588" r:id="rId304"/>
    <p:sldId id="683" r:id="rId305"/>
    <p:sldId id="684" r:id="rId306"/>
    <p:sldId id="589" r:id="rId307"/>
    <p:sldId id="592" r:id="rId308"/>
    <p:sldId id="594" r:id="rId309"/>
    <p:sldId id="595" r:id="rId310"/>
    <p:sldId id="596" r:id="rId311"/>
    <p:sldId id="597" r:id="rId312"/>
    <p:sldId id="598" r:id="rId313"/>
    <p:sldId id="599" r:id="rId314"/>
    <p:sldId id="600" r:id="rId315"/>
    <p:sldId id="601" r:id="rId316"/>
    <p:sldId id="602" r:id="rId317"/>
    <p:sldId id="603" r:id="rId318"/>
    <p:sldId id="604" r:id="rId319"/>
    <p:sldId id="605" r:id="rId320"/>
    <p:sldId id="606" r:id="rId321"/>
    <p:sldId id="607" r:id="rId322"/>
    <p:sldId id="608" r:id="rId323"/>
    <p:sldId id="690" r:id="rId324"/>
    <p:sldId id="687" r:id="rId325"/>
    <p:sldId id="609" r:id="rId326"/>
    <p:sldId id="610" r:id="rId327"/>
    <p:sldId id="611" r:id="rId328"/>
    <p:sldId id="612" r:id="rId329"/>
    <p:sldId id="688" r:id="rId330"/>
    <p:sldId id="613" r:id="rId331"/>
    <p:sldId id="614" r:id="rId332"/>
    <p:sldId id="615" r:id="rId333"/>
    <p:sldId id="616" r:id="rId334"/>
    <p:sldId id="617" r:id="rId335"/>
    <p:sldId id="618" r:id="rId336"/>
    <p:sldId id="689" r:id="rId337"/>
    <p:sldId id="619" r:id="rId338"/>
    <p:sldId id="620" r:id="rId339"/>
    <p:sldId id="621" r:id="rId340"/>
    <p:sldId id="622" r:id="rId341"/>
    <p:sldId id="775" r:id="rId342"/>
    <p:sldId id="776" r:id="rId343"/>
    <p:sldId id="623" r:id="rId344"/>
    <p:sldId id="624" r:id="rId345"/>
    <p:sldId id="625" r:id="rId346"/>
    <p:sldId id="626" r:id="rId347"/>
    <p:sldId id="627" r:id="rId348"/>
    <p:sldId id="628" r:id="rId349"/>
    <p:sldId id="629" r:id="rId350"/>
    <p:sldId id="630" r:id="rId351"/>
    <p:sldId id="631" r:id="rId352"/>
    <p:sldId id="632" r:id="rId353"/>
    <p:sldId id="633" r:id="rId354"/>
    <p:sldId id="634" r:id="rId355"/>
    <p:sldId id="635" r:id="rId356"/>
    <p:sldId id="636" r:id="rId357"/>
    <p:sldId id="637" r:id="rId358"/>
    <p:sldId id="638" r:id="rId359"/>
    <p:sldId id="639" r:id="rId360"/>
    <p:sldId id="640" r:id="rId361"/>
    <p:sldId id="641" r:id="rId362"/>
    <p:sldId id="642" r:id="rId363"/>
    <p:sldId id="643" r:id="rId364"/>
    <p:sldId id="644" r:id="rId365"/>
    <p:sldId id="645" r:id="rId366"/>
    <p:sldId id="646" r:id="rId367"/>
    <p:sldId id="647" r:id="rId368"/>
    <p:sldId id="648" r:id="rId369"/>
    <p:sldId id="691" r:id="rId370"/>
    <p:sldId id="649" r:id="rId371"/>
    <p:sldId id="650" r:id="rId372"/>
    <p:sldId id="651" r:id="rId373"/>
    <p:sldId id="652" r:id="rId374"/>
    <p:sldId id="653" r:id="rId375"/>
    <p:sldId id="654" r:id="rId376"/>
    <p:sldId id="655" r:id="rId377"/>
    <p:sldId id="656" r:id="rId378"/>
    <p:sldId id="657" r:id="rId379"/>
    <p:sldId id="658" r:id="rId380"/>
    <p:sldId id="659" r:id="rId381"/>
    <p:sldId id="660" r:id="rId382"/>
    <p:sldId id="661" r:id="rId383"/>
    <p:sldId id="662" r:id="rId384"/>
    <p:sldId id="666" r:id="rId385"/>
    <p:sldId id="663" r:id="rId386"/>
    <p:sldId id="664" r:id="rId387"/>
    <p:sldId id="692" r:id="rId388"/>
    <p:sldId id="693" r:id="rId389"/>
    <p:sldId id="694" r:id="rId390"/>
    <p:sldId id="695" r:id="rId391"/>
    <p:sldId id="696" r:id="rId392"/>
    <p:sldId id="697" r:id="rId393"/>
    <p:sldId id="698" r:id="rId394"/>
    <p:sldId id="699" r:id="rId395"/>
    <p:sldId id="700" r:id="rId396"/>
    <p:sldId id="701" r:id="rId397"/>
    <p:sldId id="702" r:id="rId398"/>
    <p:sldId id="703" r:id="rId399"/>
    <p:sldId id="704" r:id="rId400"/>
    <p:sldId id="705" r:id="rId401"/>
    <p:sldId id="706" r:id="rId402"/>
    <p:sldId id="707" r:id="rId403"/>
    <p:sldId id="708" r:id="rId404"/>
    <p:sldId id="709" r:id="rId405"/>
    <p:sldId id="665" r:id="rId406"/>
    <p:sldId id="667" r:id="rId407"/>
    <p:sldId id="668" r:id="rId408"/>
    <p:sldId id="669" r:id="rId409"/>
    <p:sldId id="670" r:id="rId410"/>
    <p:sldId id="671" r:id="rId411"/>
    <p:sldId id="672" r:id="rId412"/>
    <p:sldId id="673" r:id="rId413"/>
    <p:sldId id="674" r:id="rId414"/>
    <p:sldId id="675" r:id="rId415"/>
    <p:sldId id="676" r:id="rId416"/>
    <p:sldId id="677" r:id="rId417"/>
    <p:sldId id="678" r:id="rId418"/>
    <p:sldId id="679" r:id="rId419"/>
    <p:sldId id="680" r:id="rId420"/>
    <p:sldId id="681" r:id="rId421"/>
    <p:sldId id="682" r:id="rId422"/>
    <p:sldId id="271" r:id="rId423"/>
    <p:sldId id="710" r:id="rId424"/>
    <p:sldId id="711" r:id="rId425"/>
    <p:sldId id="712" r:id="rId426"/>
    <p:sldId id="713" r:id="rId427"/>
    <p:sldId id="714" r:id="rId428"/>
    <p:sldId id="715" r:id="rId429"/>
    <p:sldId id="716" r:id="rId430"/>
    <p:sldId id="717" r:id="rId431"/>
    <p:sldId id="718" r:id="rId432"/>
    <p:sldId id="719" r:id="rId433"/>
    <p:sldId id="720" r:id="rId434"/>
    <p:sldId id="721" r:id="rId435"/>
    <p:sldId id="722" r:id="rId436"/>
    <p:sldId id="723" r:id="rId437"/>
    <p:sldId id="724" r:id="rId438"/>
    <p:sldId id="725" r:id="rId439"/>
    <p:sldId id="726" r:id="rId440"/>
    <p:sldId id="727" r:id="rId441"/>
    <p:sldId id="728" r:id="rId442"/>
    <p:sldId id="729" r:id="rId443"/>
    <p:sldId id="730" r:id="rId444"/>
    <p:sldId id="731" r:id="rId445"/>
    <p:sldId id="732" r:id="rId446"/>
    <p:sldId id="733" r:id="rId447"/>
    <p:sldId id="734" r:id="rId448"/>
    <p:sldId id="735" r:id="rId449"/>
    <p:sldId id="736" r:id="rId450"/>
    <p:sldId id="737" r:id="rId451"/>
    <p:sldId id="739" r:id="rId452"/>
    <p:sldId id="740" r:id="rId453"/>
    <p:sldId id="741" r:id="rId454"/>
    <p:sldId id="738" r:id="rId455"/>
    <p:sldId id="769" r:id="rId456"/>
    <p:sldId id="770" r:id="rId457"/>
    <p:sldId id="771" r:id="rId458"/>
    <p:sldId id="772" r:id="rId459"/>
    <p:sldId id="773" r:id="rId460"/>
    <p:sldId id="774" r:id="rId461"/>
    <p:sldId id="742" r:id="rId462"/>
    <p:sldId id="743" r:id="rId463"/>
    <p:sldId id="744" r:id="rId464"/>
    <p:sldId id="745" r:id="rId465"/>
    <p:sldId id="746" r:id="rId466"/>
    <p:sldId id="747" r:id="rId467"/>
    <p:sldId id="748" r:id="rId468"/>
    <p:sldId id="749" r:id="rId469"/>
    <p:sldId id="750" r:id="rId470"/>
    <p:sldId id="751" r:id="rId471"/>
    <p:sldId id="752" r:id="rId472"/>
    <p:sldId id="777" r:id="rId473"/>
    <p:sldId id="778" r:id="rId474"/>
    <p:sldId id="753" r:id="rId475"/>
    <p:sldId id="754" r:id="rId476"/>
    <p:sldId id="755" r:id="rId477"/>
    <p:sldId id="756" r:id="rId478"/>
    <p:sldId id="757" r:id="rId479"/>
    <p:sldId id="758" r:id="rId480"/>
    <p:sldId id="792" r:id="rId481"/>
    <p:sldId id="759" r:id="rId482"/>
    <p:sldId id="760" r:id="rId483"/>
    <p:sldId id="761" r:id="rId484"/>
    <p:sldId id="791" r:id="rId485"/>
    <p:sldId id="762" r:id="rId486"/>
    <p:sldId id="763" r:id="rId487"/>
    <p:sldId id="764" r:id="rId488"/>
    <p:sldId id="767" r:id="rId489"/>
    <p:sldId id="765" r:id="rId490"/>
    <p:sldId id="766" r:id="rId491"/>
    <p:sldId id="780" r:id="rId492"/>
    <p:sldId id="781" r:id="rId493"/>
    <p:sldId id="782" r:id="rId494"/>
    <p:sldId id="783" r:id="rId495"/>
    <p:sldId id="785" r:id="rId496"/>
    <p:sldId id="786" r:id="rId497"/>
    <p:sldId id="787" r:id="rId498"/>
    <p:sldId id="784" r:id="rId499"/>
    <p:sldId id="788" r:id="rId500"/>
    <p:sldId id="789" r:id="rId501"/>
    <p:sldId id="790" r:id="rId502"/>
    <p:sldId id="793" r:id="rId503"/>
    <p:sldId id="794" r:id="rId504"/>
    <p:sldId id="270" r:id="rId50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69" autoAdjust="0"/>
    <p:restoredTop sz="94660"/>
  </p:normalViewPr>
  <p:slideViewPr>
    <p:cSldViewPr>
      <p:cViewPr varScale="1">
        <p:scale>
          <a:sx n="65" d="100"/>
          <a:sy n="65" d="100"/>
        </p:scale>
        <p:origin x="1212"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00" Type="http://schemas.openxmlformats.org/officeDocument/2006/relationships/slide" Target="slides/slide499.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479" Type="http://schemas.openxmlformats.org/officeDocument/2006/relationships/slide" Target="slides/slide478.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470" Type="http://schemas.openxmlformats.org/officeDocument/2006/relationships/slide" Target="slides/slide469.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481" Type="http://schemas.openxmlformats.org/officeDocument/2006/relationships/slide" Target="slides/slide480.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506" Type="http://schemas.openxmlformats.org/officeDocument/2006/relationships/notesMaster" Target="notesMasters/notesMaster1.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492" Type="http://schemas.openxmlformats.org/officeDocument/2006/relationships/slide" Target="slides/slide491.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461" Type="http://schemas.openxmlformats.org/officeDocument/2006/relationships/slide" Target="slides/slide460.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472" Type="http://schemas.openxmlformats.org/officeDocument/2006/relationships/slide" Target="slides/slide471.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71" Type="http://schemas.openxmlformats.org/officeDocument/2006/relationships/slide" Target="slides/slide70.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83" Type="http://schemas.openxmlformats.org/officeDocument/2006/relationships/slide" Target="slides/slide482.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508" Type="http://schemas.openxmlformats.org/officeDocument/2006/relationships/viewProps" Target="viewProps.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20" Type="http://schemas.openxmlformats.org/officeDocument/2006/relationships/slide" Target="slides/slide19.xml"/><Relationship Id="rId62" Type="http://schemas.openxmlformats.org/officeDocument/2006/relationships/slide" Target="slides/slide61.xml"/><Relationship Id="rId365" Type="http://schemas.openxmlformats.org/officeDocument/2006/relationships/slide" Target="slides/slide364.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127" Type="http://schemas.openxmlformats.org/officeDocument/2006/relationships/slide" Target="slides/slide126.xml"/><Relationship Id="rId31" Type="http://schemas.openxmlformats.org/officeDocument/2006/relationships/slide" Target="slides/slide30.xml"/><Relationship Id="rId73" Type="http://schemas.openxmlformats.org/officeDocument/2006/relationships/slide" Target="slides/slide72.xml"/><Relationship Id="rId169" Type="http://schemas.openxmlformats.org/officeDocument/2006/relationships/slide" Target="slides/slide168.xml"/><Relationship Id="rId334" Type="http://schemas.openxmlformats.org/officeDocument/2006/relationships/slide" Target="slides/slide333.xml"/><Relationship Id="rId376" Type="http://schemas.openxmlformats.org/officeDocument/2006/relationships/slide" Target="slides/slide375.xml"/><Relationship Id="rId4" Type="http://schemas.openxmlformats.org/officeDocument/2006/relationships/slide" Target="slides/slide3.xml"/><Relationship Id="rId180" Type="http://schemas.openxmlformats.org/officeDocument/2006/relationships/slide" Target="slides/slide179.xml"/><Relationship Id="rId236" Type="http://schemas.openxmlformats.org/officeDocument/2006/relationships/slide" Target="slides/slide235.xml"/><Relationship Id="rId278" Type="http://schemas.openxmlformats.org/officeDocument/2006/relationships/slide" Target="slides/slide277.xml"/><Relationship Id="rId401" Type="http://schemas.openxmlformats.org/officeDocument/2006/relationships/slide" Target="slides/slide400.xml"/><Relationship Id="rId443" Type="http://schemas.openxmlformats.org/officeDocument/2006/relationships/slide" Target="slides/slide442.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tableStyles" Target="tableStyles.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89" Type="http://schemas.openxmlformats.org/officeDocument/2006/relationships/slide" Target="slides/slide48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458" Type="http://schemas.openxmlformats.org/officeDocument/2006/relationships/slide" Target="slides/slide457.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202" Type="http://schemas.openxmlformats.org/officeDocument/2006/relationships/slide" Target="slides/slide201.xml"/><Relationship Id="rId244" Type="http://schemas.openxmlformats.org/officeDocument/2006/relationships/slide" Target="slides/slide243.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presProps" Target="presProps.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72" Type="http://schemas.openxmlformats.org/officeDocument/2006/relationships/slide" Target="slides/slide71.xml"/><Relationship Id="rId375" Type="http://schemas.openxmlformats.org/officeDocument/2006/relationships/slide" Target="slides/slide374.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theme" Target="theme/theme1.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22.100"/>
    </inkml:context>
    <inkml:brush xml:id="br0">
      <inkml:brushProperty name="width" value="0.05" units="cm"/>
      <inkml:brushProperty name="height" value="0.05" units="cm"/>
      <inkml:brushProperty name="color" value="#F6630D"/>
    </inkml:brush>
  </inkml:definitions>
  <inkml:trace contextRef="#ctx0" brushRef="#br0">1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38.616"/>
    </inkml:context>
    <inkml:brush xml:id="br0">
      <inkml:brushProperty name="width" value="0.05" units="cm"/>
      <inkml:brushProperty name="height" value="0.05" units="cm"/>
      <inkml:brushProperty name="color" value="#F6630D"/>
    </inkml:brush>
  </inkml:definitions>
  <inkml:trace contextRef="#ctx0" brushRef="#br0">0 43 24575,'21'-7'0,"14"-2"0,28 0 0,25 2 0,18 2 0,6 2 0,-11 1 0,-14 2 0,-8 0 0,-19 0-8191</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4:21.218"/>
    </inkml:context>
    <inkml:brush xml:id="br0">
      <inkml:brushProperty name="width" value="0.05" units="cm"/>
      <inkml:brushProperty name="height" value="0.05" units="cm"/>
    </inkml:brush>
  </inkml:definitions>
  <inkml:trace contextRef="#ctx0" brushRef="#br0">77 1186 24575,'0'-1'0,"0"1"0,-1-1 0,1 1 0,-1-1 0,1 1 0,-1 0 0,1-1 0,-1 1 0,1 0 0,-1-1 0,1 1 0,-1 0 0,1-1 0,-1 1 0,0 0 0,1 0 0,-1 0 0,0 0 0,1 0 0,-1 0 0,1 0 0,-1 0 0,0 0 0,1 0 0,-1 0 0,0 0 0,1 0 0,-1 0 0,1 0 0,-1 1 0,0-1 0,1 0 0,-1 0 0,1 1 0,-1-1 0,1 1 0,-1-1 0,1 0 0,-1 1 0,1-1 0,-1 1 0,1-1 0,0 1 0,-1-1 0,1 1 0,0-1 0,-1 1 0,1-1 0,0 1 0,0 0 0,-1-1 0,1 1 0,0 0 0,0-1 0,0 1 0,0-1 0,0 1 0,0 0 0,0 0 0,-7 48 0,7-46 0,-6 106 0,5 1 0,5-1 0,5-1 0,4 1 0,6-2 0,3 0 0,64 178 0,-46-176 0,199 516 0,-47-199 0,-173-389 0,13 39 0,14 29 0,104 213 0,150 181 0,-206-359 0,116 159 0,-92-125 0,-13-18 0,260 283 0,-21-28 0,-246-287 0,6-5 0,131 118 0,-191-203 0,1-2 0,1-2 0,92 45 0,59 36 0,-80-37 0,2-4 0,4-6 0,156 58 0,13-14-281,544 123 1,-752-218 392,0-3 0,1-5 1,0-3-1,93-10 0,-152 6-112,-1 0 0,33-8 0,-48 7 0,0 0 0,-1 0 0,0-1 0,0 0 0,0-1 0,0 0 0,-1 0 0,16-13 0,7-12 0,-1-1 0,-1-1 0,33-49 0,64-116 0,-97 143 0,-2-1 0,33-99 0,20-123 0,-61 208 0,14-50 0,-6-2 0,-4-1 0,10-205 0,-37-538 0,2 792 0,-4 0 0,-3 0 0,-3 1 0,-3 0 0,-3 1 0,-34-83 0,-115-235 0,-35 14 0,154 298 0,-181-266 0,187 288 0,-218-281 0,-22 23 0,159 202 0,-198-138 0,-69-51 0,238 178 0,-63-42 0,-629-319 0,160 98 0,-47-24 0,609 339 0,66 37 0,-84-37 0,102 54 0,0 1 0,-1 2 0,-1 2 0,0 1 0,0 3 0,-1 1 0,-55-1 0,19 6 0,26-2 0,1 3 0,-1 3 0,1 1 0,-54 12 0,80-8 0,-1 1 0,2 1 0,0 1 0,0 1 0,1 1 0,0 1 0,1 1 0,1 0 0,1 2 0,0 0 0,1 1 0,0 1 0,2 1 0,-23 35 0,2 6 0,2 2 0,3 1 0,-46 131 0,77-192 0,-10 23 0,2 1 0,1 0 0,1 0 0,1 1 0,2-1 0,-2 44 0,9 508-1365,-3-523-5461</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4:22.018"/>
    </inkml:context>
    <inkml:brush xml:id="br0">
      <inkml:brushProperty name="width" value="0.05" units="cm"/>
      <inkml:brushProperty name="height" value="0.05" units="cm"/>
    </inkml:brush>
  </inkml:definitions>
  <inkml:trace contextRef="#ctx0" brushRef="#br0">0 0 24575,'0'6'0,"0"16"0,0 8 0,0 14 0,0 10 0,0 9 0,0 13 0,0 0 0,0-1 0,0 12 0,0 3 0,0 6 0,0-1 0,0 2 0,0-10 0,0-19-8191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4:22.738"/>
    </inkml:context>
    <inkml:brush xml:id="br0">
      <inkml:brushProperty name="width" value="0.05" units="cm"/>
      <inkml:brushProperty name="height" value="0.05" units="cm"/>
    </inkml:brush>
  </inkml:definitions>
  <inkml:trace contextRef="#ctx0" brushRef="#br0">0 1 24575,'13'0'0,"9"0"0,15 0 0,6 0 0,9 0 0,8 0 0,7 0 0,-3 0 0,8 0 0,3 0 0,-5 0 0,-1 0 0,-13 0-8191</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4:55.058"/>
    </inkml:context>
    <inkml:brush xml:id="br0">
      <inkml:brushProperty name="width" value="0.05" units="cm"/>
      <inkml:brushProperty name="height" value="0.05" units="cm"/>
    </inkml:brush>
  </inkml:definitions>
  <inkml:trace contextRef="#ctx0" brushRef="#br0">0 1 24575,'6'0'0,"0"0"0,0 0 0,0 1 0,0-1 0,0 1 0,-1 1 0,1-1 0,0 1 0,-1 0 0,7 3 0,-9-3 0,0 0 0,0 0 0,-1 1 0,1-1 0,-1 1 0,1 0 0,-1 0 0,0 0 0,0 0 0,0 0 0,0 0 0,-1 1 0,1-1 0,-1 1 0,0-1 0,0 1 0,1 5 0,3 30 0,-1 0 0,-2 0 0,-1 0 0,-6 42 0,1 16 0,4 558-1365,0-616-5461</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4:56.698"/>
    </inkml:context>
    <inkml:brush xml:id="br0">
      <inkml:brushProperty name="width" value="0.05" units="cm"/>
      <inkml:brushProperty name="height" value="0.05" units="cm"/>
    </inkml:brush>
  </inkml:definitions>
  <inkml:trace contextRef="#ctx0" brushRef="#br0">1 222 24575,'4'-4'0,"1"1"0,0 0 0,-1 0 0,1 0 0,1 0 0,-1 1 0,0 0 0,1 0 0,-1 0 0,1 1 0,-1-1 0,12 0 0,-4 1 0,-1 1 0,0-1 0,1 2 0,22 3 0,-21-1 0,-1 1 0,1 1 0,-1 0 0,0 1 0,0 0 0,-1 1 0,23 16 0,1 6 0,37 38 0,-53-46 0,2-1 0,0-1 0,1 0 0,1-2 0,34 19 0,-28-22 0,0-2 0,1-1 0,61 14 0,-90-24 0,0-1 0,-1 1 0,1-1 0,0 0 0,0 0 0,0 0 0,-1 0 0,1 0 0,0 0 0,0 0 0,0-1 0,0 1 0,-1-1 0,1 1 0,0-1 0,-1 0 0,1 1 0,0-1 0,-1 0 0,1 0 0,-1 0 0,1-1 0,-1 1 0,0 0 0,1 0 0,-1-1 0,0 1 0,0-1 0,0 1 0,0-1 0,0 1 0,0-1 0,-1 0 0,1 1 0,0-1 0,-1 0 0,1 0 0,-1 0 0,0 1 0,1-1 0,-1 0 0,0 0 0,-1-2 0,1-12 0,-1 1 0,-1 0 0,0 0 0,-7-21 0,3 9 0,-45-185 0,26 102-1365,17 59-5461</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03.378"/>
    </inkml:context>
    <inkml:brush xml:id="br0">
      <inkml:brushProperty name="width" value="0.05" units="cm"/>
      <inkml:brushProperty name="height" value="0.05" units="cm"/>
    </inkml:brush>
  </inkml:definitions>
  <inkml:trace contextRef="#ctx0" brushRef="#br0">217 1 24575,'-1'19'0,"-1"0"0,-1 0 0,-6 24 0,-5 28 0,5 60 0,10 133 0,-2 45 0,-3-277 0,-2-1 0,-1 0 0,-1 0 0,-19 46 0,13-37 0,-17 71 0,25-61 0,2 0 0,2 67 0,-1 26 0,1-126 0,-1-1 0,-1 1 0,-1-1 0,-1 0 0,-8 18 0,9-22 0,-1 0 0,2 1 0,-1 0 0,2 0 0,0 0 0,0 0 0,1 1 0,0 19 0,3-30 0,-1-1 0,1 1 0,-1-1 0,1 1 0,0-1 0,0 0 0,0 1 0,0-1 0,0 0 0,1 0 0,-1 1 0,1-1 0,0 0 0,-1-1 0,1 1 0,0 0 0,0 0 0,0-1 0,0 1 0,0-1 0,1 0 0,-1 1 0,0-1 0,5 1 0,6 3 0,0-2 0,0 0 0,21 3 0,-29-5 0,103 9 0,111-4 0,-120-6 0,174 23 0,81 54 0,-51-10 0,195 17-1365,-377-65-5461</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06.298"/>
    </inkml:context>
    <inkml:brush xml:id="br0">
      <inkml:brushProperty name="width" value="0.05" units="cm"/>
      <inkml:brushProperty name="height" value="0.05" units="cm"/>
    </inkml:brush>
  </inkml:definitions>
  <inkml:trace contextRef="#ctx0" brushRef="#br0">5452 2840 24575,'-1'-14'0,"-1"1"0,0 0 0,0 0 0,-2 0 0,1 1 0,-2-1 0,-6-14 0,-47-83 0,58 110 0,-108-169 0,-157-188 0,224 305 0,-28-32 0,-92-84 0,-93-64 0,235 215 0,-350-260 0,114 95 0,91 66 0,-5 8 0,-184-86 0,-57-10 0,-87-9 0,422 188 0,-1 3 0,-81-11 0,-160-12 0,117 19 0,-290-45 0,394 60 0,-1 5 0,-175 12 0,255-4 0,0 1 0,1 0 0,0 1 0,0 2 0,0-1 0,1 2 0,-1 0 0,2 0 0,-1 2 0,1 0 0,0 0 0,1 1 0,0 1 0,1 1 0,0-1 0,0 2 0,2-1 0,-1 2 0,2-1 0,0 2 0,0-1 0,2 1 0,-1 0 0,2 1 0,0-1 0,1 1 0,1 0 0,-5 33 0,-35 227 0,-12 126 0,48 278 0,10-453 0,2-122 0,5 0 0,4-1 0,5 0 0,5-2 0,63 178 0,-8-83 0,193 349 0,-199-422 0,5-4 0,165 198 0,177 184 0,176 169 0,-452-520 0,30 30 0,9-8 0,6-8 0,247 165 0,272 118 0,-530-343 0,142 76 0,-164-104 0,221 77 0,503 87 0,-829-229 0,181 38 0,-194-44 0,-1-1 0,2-3 0,-1-1 0,45-4 0,-60-2 0,-1-1 0,0-1 0,-1-1 0,0 0 0,0-2 0,-1 0 0,0-2 0,28-21 0,-20 12 0,-1-1 0,0-2 0,-2 0 0,-1-2 0,-1 0 0,-1-2 0,-1 0 0,-1-1 0,-2-1 0,23-57 0,-2-14 0,-4-2 0,20-113 0,-19 44 0,-7-3 0,-9 0 0,-3-226 0,-16 325 0,-14-489 0,4 454 0,-4 1 0,-5 1 0,-38-120 0,-108-300 0,13 151 0,137 344 0,-11-20 0,-3 2 0,-50-70 0,-84-90 0,136 178 0,-12-14 0,-2 3 0,-2 1 0,-1 2 0,-3 2 0,-90-59 0,59 48-78,22 14-351,-1 2 0,-71-31 0,96 52-6397</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08.038"/>
    </inkml:context>
    <inkml:brush xml:id="br0">
      <inkml:brushProperty name="width" value="0.05" units="cm"/>
      <inkml:brushProperty name="height" value="0.05" units="cm"/>
    </inkml:brush>
  </inkml:definitions>
  <inkml:trace contextRef="#ctx0" brushRef="#br0">113 1 24575,'-6'12'0,"-8"18"0,-3 8 0,-3 6 0,1 0 0,4 0 0,4-2 0,4 5 0,4-6-8191</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09.038"/>
    </inkml:context>
    <inkml:brush xml:id="br0">
      <inkml:brushProperty name="width" value="0.05" units="cm"/>
      <inkml:brushProperty name="height" value="0.05" units="cm"/>
    </inkml:brush>
  </inkml:definitions>
  <inkml:trace contextRef="#ctx0" brushRef="#br0">1 1 24575,'6'0'0,"9"0"0,7 0 0,20 0 0,14 6 0,11 9 0,19 7 0,1 1 0,-2 2 0,-9-3 0,-18-6-8191</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11.158"/>
    </inkml:context>
    <inkml:brush xml:id="br0">
      <inkml:brushProperty name="width" value="0.05" units="cm"/>
      <inkml:brushProperty name="height" value="0.05" units="cm"/>
    </inkml:brush>
  </inkml:definitions>
  <inkml:trace contextRef="#ctx0" brushRef="#br0">0 678 24575,'33'0'0,"-1"1"0,0 1 0,0 2 0,0 1 0,0 2 0,-1 1 0,0 1 0,0 2 0,-1 1 0,31 18 0,68 57 0,-91-58 0,71 39 0,-87-59 0,1-1 0,0-1 0,0-1 0,45 5 0,-33-5 0,28 2 0,0-4 0,84-3 0,-85-2 0,-52 1 0,0 0 0,0 0 0,0-2 0,-1 1 0,1-1 0,0 0 0,0-1 0,-1 0 0,1-1 0,12-6 0,-17 6 0,-1 1 0,1-1 0,-1 0 0,1 0 0,-1-1 0,0 1 0,-1-1 0,1 0 0,-1 0 0,0 0 0,0 0 0,-1 0 0,1-1 0,-1 1 0,-1-1 0,1 0 0,-1 0 0,0 0 0,1-7 0,-1-5 0,0 0 0,-1 0 0,-1-1 0,-1 1 0,-7-30 0,-30-93 0,24 92 0,-6-23-120,-95-353-1125,106 374-5581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39.449"/>
    </inkml:context>
    <inkml:brush xml:id="br0">
      <inkml:brushProperty name="width" value="0.05" units="cm"/>
      <inkml:brushProperty name="height" value="0.05" units="cm"/>
      <inkml:brushProperty name="color" value="#F6630D"/>
    </inkml:brush>
  </inkml:definitions>
  <inkml:trace contextRef="#ctx0" brushRef="#br0">1 280 24575,'7'-7'0,"9"-2"0,9-7 0,28-7 0,26-7 0,7-5 0,-5-4 0,12-2 0,-3 6 0,-9 8 0,-19 10-8191</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18.449"/>
    </inkml:context>
    <inkml:brush xml:id="br0">
      <inkml:brushProperty name="width" value="0.05" units="cm"/>
      <inkml:brushProperty name="height" value="0.05" units="cm"/>
    </inkml:brush>
  </inkml:definitions>
  <inkml:trace contextRef="#ctx0" brushRef="#br0">40 107 24575,'-1'18'0,"-1"0"0,0 0 0,-9 29 0,-5 32 0,11-18 0,2 1 0,8 78 0,-5-135 0,0 0 0,1 1 0,0-1 0,0-1 0,0 1 0,1 0 0,-1 0 0,1 0 0,0-1 0,1 1 0,-1-1 0,1 0 0,0 1 0,0-1 0,0-1 0,0 1 0,1 0 0,5 4 0,-2-4 0,0-1 0,0 0 0,0 0 0,0 0 0,0-1 0,1 0 0,-1 0 0,1-1 0,-1 0 0,1 0 0,11-1 0,12 1 0,1-1 0,52-7 0,-73 5 0,0-1 0,0 0 0,-1 0 0,0-1 0,1-1 0,-1 1 0,-1-2 0,1 1 0,-1-1 0,0-1 0,11-9 0,-7 5 0,-1-1 0,0 0 0,0 0 0,-1-2 0,-1 1 0,0-1 0,-1-1 0,0 0 0,-2 0 0,13-32 0,-8-1-227,-1 0-1,-2-1 1,-3 0-1,-1 0 1,-5-91-1,-1 109-6598</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19.248"/>
    </inkml:context>
    <inkml:brush xml:id="br0">
      <inkml:brushProperty name="width" value="0.05" units="cm"/>
      <inkml:brushProperty name="height" value="0.05" units="cm"/>
    </inkml:brush>
  </inkml:definitions>
  <inkml:trace contextRef="#ctx0" brushRef="#br0">1 0 24575,'6'0'0,"2"6"0,0 9 0,-2 14 0,-1 8 0,-3 4 0,0-4-8191</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20.428"/>
    </inkml:context>
    <inkml:brush xml:id="br0">
      <inkml:brushProperty name="width" value="0.05" units="cm"/>
      <inkml:brushProperty name="height" value="0.05" units="cm"/>
    </inkml:brush>
  </inkml:definitions>
  <inkml:trace contextRef="#ctx0" brushRef="#br0">1 7 24575,'0'0'0,"0"-1"0,0 1 0,0 0 0,0 0 0,0 0 0,-1 0 0,1 0 0,0-1 0,0 1 0,0 0 0,0 0 0,0 0 0,0 0 0,0-1 0,0 1 0,0 0 0,0 0 0,0 0 0,0-1 0,0 1 0,1 0 0,-1 0 0,0 0 0,0 0 0,0 0 0,0-1 0,0 1 0,0 0 0,0 0 0,0 0 0,0 0 0,1 0 0,-1-1 0,0 1 0,0 0 0,0 0 0,0 0 0,0 0 0,1 0 0,-1 0 0,0 0 0,0 0 0,0 0 0,0 0 0,1 0 0,-1 0 0,0 0 0,0 0 0,0 0 0,0 0 0,1 0 0,-1 0 0,0 0 0,10 9 0,6 18 0,0 12 0,-1 0 0,-3 0 0,-1 1 0,-1 1 0,4 59 0,-12-88 0,-1 0 0,1 0 0,1 0 0,5 13 0,-8-23 0,0-1 0,1 0 0,0 0 0,-1 1 0,1-1 0,0 0 0,-1 0 0,1 0 0,0 0 0,0 0 0,0 0 0,0 0 0,0 0 0,0 0 0,0 0 0,0-1 0,0 1 0,1 0 0,1 0 0,-1-1 0,-1 0 0,1 0 0,0-1 0,-1 1 0,1 0 0,-1-1 0,1 1 0,-1-1 0,1 0 0,-1 1 0,1-1 0,-1 0 0,0 0 0,1 0 0,-1 0 0,0 0 0,0 0 0,0-1 0,0 1 0,0 0 0,2-3 0,18-25 0,-2-1 0,-1-1 0,20-46 0,-21 42 0,25-55-1365,-25 54-5461</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21.079"/>
    </inkml:context>
    <inkml:brush xml:id="br0">
      <inkml:brushProperty name="width" value="0.05" units="cm"/>
      <inkml:brushProperty name="height" value="0.05" units="cm"/>
    </inkml:brush>
  </inkml:definitions>
  <inkml:trace contextRef="#ctx0" brushRef="#br0">1 0 24575,'0'6'0,"0"9"0,0 7 0,0 14 0,0 5 0,0 4 0,0-1 0,0-1 0,0-8-8191</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22.401"/>
    </inkml:context>
    <inkml:brush xml:id="br0">
      <inkml:brushProperty name="width" value="0.05" units="cm"/>
      <inkml:brushProperty name="height" value="0.05" units="cm"/>
    </inkml:brush>
  </inkml:definitions>
  <inkml:trace contextRef="#ctx0" brushRef="#br0">328 1 24575,'0'2'0,"-1"0"0,1 0 0,-1-1 0,0 1 0,1 0 0,-1 0 0,0-1 0,0 1 0,0 0 0,-1-1 0,1 1 0,0-1 0,0 0 0,-1 1 0,1-1 0,-1 0 0,-2 2 0,-36 22 0,27-17 0,-37 25 0,2 2 0,2 2 0,-47 48 0,92-84 0,0-1 0,0 1 0,0 0 0,0 0 0,-1 0 0,2 0 0,-1 0 0,0 0 0,0 0 0,0 0 0,0 0 0,1 0 0,-1 0 0,0 0 0,1 1 0,-1-1 0,1 0 0,0 0 0,-1 1 0,1-1 0,0 0 0,0 1 0,0-1 0,0 0 0,0 1 0,0-1 0,0 0 0,0 1 0,0-1 0,1 0 0,-1 1 0,0-1 0,1 0 0,-1 0 0,2 2 0,2 0 0,-1 0 0,1 0 0,0 0 0,0-1 0,1 1 0,-1-1 0,0 0 0,6 2 0,12 5 0,112 51 0,-82-40 0,-29-8-52,38 23 0,-34-18-1209,5 2-5565</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23.851"/>
    </inkml:context>
    <inkml:brush xml:id="br0">
      <inkml:brushProperty name="width" value="0.05" units="cm"/>
      <inkml:brushProperty name="height" value="0.05" units="cm"/>
    </inkml:brush>
  </inkml:definitions>
  <inkml:trace contextRef="#ctx0" brushRef="#br0">2 124 24575,'-1'94'0,"3"106"0,-1-192 0,0-1 0,1 0 0,0 1 0,0-1 0,0 0 0,1 0 0,0-1 0,1 1 0,-1-1 0,1 1 0,1-1 0,-1 0 0,1 0 0,0-1 0,0 0 0,1 0 0,-1 0 0,1 0 0,0-1 0,1 0 0,-1 0 0,1-1 0,8 4 0,-7-3 0,0-2 0,0 1 0,0-1 0,0 0 0,1 0 0,-1-1 0,1-1 0,-1 1 0,1-1 0,-1 0 0,1-1 0,-1 0 0,1-1 0,-1 0 0,0 0 0,0 0 0,0-1 0,0-1 0,0 1 0,11-8 0,-13 6 0,1 0 0,-1-1 0,-1 0 0,1 0 0,-1-1 0,0 1 0,0-1 0,-1 0 0,0 0 0,0-1 0,0 1 0,-1-1 0,0 0 0,-1 0 0,0 0 0,2-15 0,0-12 0,-2 0 0,-2-59 0,-1 63 0,1 15 0,-1-1 0,0 1 0,-1 0 0,-1-1 0,-7-22 0,8 34 0,0-1 0,-1 1 0,1 0 0,-1 0 0,0 0 0,-1 1 0,1-1 0,-1 1 0,0 0 0,0 0 0,0 0 0,0 0 0,-1 1 0,1-1 0,-1 1 0,0 1 0,0-1 0,0 0 0,-8-1 0,-7-1-34,-1 1 1,0 1-1,0 1 0,1 1 0,-1 1 0,0 0 0,-28 5 0,6-1-1060,10-2-5732</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4:58.938"/>
    </inkml:context>
    <inkml:brush xml:id="br0">
      <inkml:brushProperty name="width" value="0.05" units="cm"/>
      <inkml:brushProperty name="height" value="0.05" units="cm"/>
    </inkml:brush>
  </inkml:definitions>
  <inkml:trace contextRef="#ctx0" brushRef="#br0">0 1 24575,'6'0'0,"9"12"0,1 11 0,-1 14 0,-4 13 0,-4 10 0,-2 2 0,-3-4 0,11 1 0,3 3 0,-1-3 0,-2 1 0,-5-9-8191</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00.588"/>
    </inkml:context>
    <inkml:brush xml:id="br0">
      <inkml:brushProperty name="width" value="0.05" units="cm"/>
      <inkml:brushProperty name="height" value="0.05" units="cm"/>
    </inkml:brush>
  </inkml:definitions>
  <inkml:trace contextRef="#ctx0" brushRef="#br0">1 38 24575,'6'-6'0,"8"-2"0,9 0 0,6 1 0,4 3 0,4 1 0,7 2 0,2 0 0,1 1 0,-3 0 0,-2 1 0,-1 5 0,-3 3 0,-6 5 0,-4 1 0,-5-2-8191</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26.178"/>
    </inkml:context>
    <inkml:brush xml:id="br0">
      <inkml:brushProperty name="width" value="0.05" units="cm"/>
      <inkml:brushProperty name="height" value="0.05" units="cm"/>
    </inkml:brush>
  </inkml:definitions>
  <inkml:trace contextRef="#ctx0" brushRef="#br0">2 212 24575,'-1'48'0,"0"-9"0,2 0 0,9 64 0,-8-92 0,0 0 0,1 0 0,0-1 0,1 1 0,1-1 0,-1 1 0,2-2 0,-1 1 0,1 0 0,1-1 0,0 0 0,0-1 0,14 14 0,-5-9 0,0-1 0,1-1 0,0 0 0,1-1 0,0-1 0,1-1 0,20 6 0,-27-10 0,1 0 0,0-1 0,0-1 0,0 0 0,0 0 0,0-2 0,0 1 0,1-2 0,-1 0 0,0 0 0,22-7 0,-28 5 0,0 0 0,0-1 0,-1 1 0,1-2 0,-1 1 0,0-1 0,-1 0 0,1 0 0,-1 0 0,0-1 0,0 0 0,0 0 0,-1 0 0,0-1 0,-1 1 0,1-1 0,-1 0 0,0 0 0,-1 0 0,0-1 0,2-10 0,3-13 0,-2-1 0,-1 0 0,0-53 0,-6-247-1365,1 290-5461</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27.058"/>
    </inkml:context>
    <inkml:brush xml:id="br0">
      <inkml:brushProperty name="width" value="0.05" units="cm"/>
      <inkml:brushProperty name="height" value="0.05" units="cm"/>
    </inkml:brush>
  </inkml:definitions>
  <inkml:trace contextRef="#ctx0" brushRef="#br0">1 1 24575,'0'6'0,"0"15"0,0 10 0,0 12 0,0 6 0,0-7-8191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40.195"/>
    </inkml:context>
    <inkml:brush xml:id="br0">
      <inkml:brushProperty name="width" value="0.05" units="cm"/>
      <inkml:brushProperty name="height" value="0.05" units="cm"/>
      <inkml:brushProperty name="color" value="#F6630D"/>
    </inkml:brush>
  </inkml:definitions>
  <inkml:trace contextRef="#ctx0" brushRef="#br0">1 0 24575,'6'0'0,"10"0"0,16 0 0,9 0 0,5 0 0,2 0 0,-1 0 0,-1 0 0,-1 0 0,-2 0 0,-1 0 0,-1 0 0,-6 0-8191</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28.408"/>
    </inkml:context>
    <inkml:brush xml:id="br0">
      <inkml:brushProperty name="width" value="0.05" units="cm"/>
      <inkml:brushProperty name="height" value="0.05" units="cm"/>
    </inkml:brush>
  </inkml:definitions>
  <inkml:trace contextRef="#ctx0" brushRef="#br0">1 51 24575,'0'0'0,"0"-1"0,0 1 0,0-1 0,0 0 0,0 1 0,0-1 0,0 1 0,0-1 0,0 0 0,0 1 0,0-1 0,0 1 0,1-1 0,-1 1 0,0-1 0,0 1 0,1-1 0,-1 1 0,0-1 0,1 1 0,-1-1 0,0 1 0,1-1 0,-1 1 0,1-1 0,-1 1 0,1 0 0,-1-1 0,1 1 0,-1 0 0,1 0 0,-1-1 0,1 1 0,-1 0 0,1 0 0,0 0 0,-1 0 0,1 0 0,-1-1 0,1 1 0,0 0 0,-1 0 0,1 0 0,-1 1 0,1-1 0,-1 0 0,1 0 0,0 0 0,-1 0 0,1 1 0,-1-1 0,1 0 0,-1 0 0,1 1 0,-1-1 0,2 1 0,0 1 0,1-1 0,0 1 0,0 0 0,-1 0 0,1 0 0,-1 0 0,1 0 0,-1 1 0,3 3 0,1 7 0,0 0 0,-1 1 0,-1 0 0,0-1 0,3 24 0,13 43 0,-17-74 0,-1 0 0,1-1 0,1 1 0,-1 0 0,1-1 0,0 0 0,0 0 0,0 0 0,1 0 0,8 7 0,-12-11 0,0 0 0,0 0 0,0 0 0,0 0 0,0 0 0,0 0 0,0-1 0,1 1 0,-1 0 0,0 0 0,1-1 0,-1 1 0,0-1 0,1 1 0,-1-1 0,1 0 0,-1 0 0,0 1 0,1-1 0,-1 0 0,1 0 0,-1 0 0,1-1 0,-1 1 0,1 0 0,-1 0 0,0-1 0,1 1 0,-1-1 0,0 1 0,1-1 0,-1 0 0,0 0 0,0 1 0,1-1 0,-1 0 0,0 0 0,0 0 0,0 0 0,0 0 0,0 0 0,0-1 0,-1 1 0,1 0 0,0 0 0,-1-1 0,1 1 0,0 0 0,-1-1 0,0 1 0,1 0 0,-1-3 0,4-10 0,-1 0 0,-1-1 0,0 1 0,0-17 0,-2 25 0,2-129-1365,-2 69-5461</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29.078"/>
    </inkml:context>
    <inkml:brush xml:id="br0">
      <inkml:brushProperty name="width" value="0.05" units="cm"/>
      <inkml:brushProperty name="height" value="0.05" units="cm"/>
    </inkml:brush>
  </inkml:definitions>
  <inkml:trace contextRef="#ctx0" brushRef="#br0">1 8 24575,'0'-6'0,"0"4"0,6 15 0,9 5 0,1 6 0,-2 6 0,-3 3 0,-3 2 0,-4 2 0,-2 1 0,-1 0 0,-1 0 0,-1-1 0,0-6-8191</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30.604"/>
    </inkml:context>
    <inkml:brush xml:id="br0">
      <inkml:brushProperty name="width" value="0.05" units="cm"/>
      <inkml:brushProperty name="height" value="0.05" units="cm"/>
    </inkml:brush>
  </inkml:definitions>
  <inkml:trace contextRef="#ctx0" brushRef="#br0">127 24 24575,'0'-6'0,"-6"-3"0,-9 1 0,-1 8 0,-5 4 0,2 7 0,-3 2 0,3 5 0,11 6 0,13 5 0,11 4 0,11 2 0,5 2 0,5-5 0,1-3 0,1-5 0,-6-7-8191</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31.938"/>
    </inkml:context>
    <inkml:brush xml:id="br0">
      <inkml:brushProperty name="width" value="0.05" units="cm"/>
      <inkml:brushProperty name="height" value="0.05" units="cm"/>
    </inkml:brush>
  </inkml:definitions>
  <inkml:trace contextRef="#ctx0" brushRef="#br0">265 1 24575,'-9'1'0,"0"0"0,0 1 0,0 0 0,0 0 0,1 1 0,-1 1 0,1-1 0,-1 1 0,1 1 0,1-1 0,-1 1 0,1 1 0,-1-1 0,2 1 0,-1 0 0,1 1 0,0 0 0,0 0 0,-7 12 0,-1 1 0,1 0 0,2 1 0,0 0 0,1 1 0,1 0 0,-8 31 0,12-33 0,0 0 0,2 0 0,0 0 0,1 1 0,1-1 0,4 39 0,-3-53 0,1 0 0,0 0 0,1 0 0,-1 0 0,1 0 0,1 0 0,-1-1 0,1 1 0,0-1 0,0 1 0,0-1 0,1 0 0,-1 0 0,1-1 0,1 1 0,-1-1 0,1 0 0,-1 0 0,1 0 0,0-1 0,1 0 0,-1 0 0,0 0 0,1 0 0,0-1 0,10 3 0,-6-2 0,0-1 0,1 0 0,0-1 0,-1 0 0,1 0 0,0-1 0,0-1 0,-1 0 0,1 0 0,0-1 0,10-3 0,-15 3 0,-1 0 0,1-1 0,-1 1 0,0-1 0,0 0 0,0 0 0,-1-1 0,1 0 0,-1 1 0,0-1 0,0-1 0,0 1 0,0 0 0,-1-1 0,0 0 0,0 0 0,0 0 0,0 0 0,-1-1 0,0 1 0,0-1 0,1-6 0,2-18 0,-2-1 0,0 0 0,-3 0 0,-5-61 0,0 5 0,6 80-62,-1 1 0,-1 0 0,1 0 0,-1 0 0,0 0 0,0-1 0,-1 1 0,1 1 0,-1-1 0,-1 0 0,1 0 0,-1 1-1,0-1 1,0 1 0,-1 0 0,0 0 0,0 0 0,0 1 0,0-1 0,-1 1 0,-6-5 0,-8-3-6764</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34.088"/>
    </inkml:context>
    <inkml:brush xml:id="br0">
      <inkml:brushProperty name="width" value="0.05" units="cm"/>
      <inkml:brushProperty name="height" value="0.05" units="cm"/>
    </inkml:brush>
  </inkml:definitions>
  <inkml:trace contextRef="#ctx0" brushRef="#br0">41 1 24575,'-2'0'0,"1"1"0,0-1 0,-1 1 0,1-1 0,0 1 0,-1 0 0,1 0 0,0-1 0,0 1 0,0 0 0,0 0 0,-1 0 0,1 0 0,1 0 0,-1 1 0,0-1 0,0 0 0,0 0 0,1 1 0,-1-1 0,0 0 0,1 1 0,-1-1 0,1 0 0,0 1 0,-1-1 0,1 1 0,0 1 0,-6 52 0,5-46 0,-6 114 0,11 180 0,-2-293 0,0-1 0,0 1 0,1-1 0,0 0 0,1 0 0,0-1 0,0 1 0,1-1 0,0 0 0,1 0 0,0 0 0,0-1 0,0 1 0,1-2 0,0 1 0,12 8 0,-9-7 0,1 0 0,1-1 0,-1-1 0,1 1 0,0-2 0,0 0 0,1 0 0,0-1 0,0-1 0,0 0 0,18 2 0,-20-5 0,-1-1 0,1 0 0,-1 0 0,1-1 0,-1 0 0,0-1 0,0 0 0,0-1 0,-1 0 0,1 0 0,-1-1 0,0 0 0,0-1 0,0 0 0,11-11 0,-7 5 0,-1 0 0,0-1 0,0 0 0,-2-1 0,0 0 0,0-1 0,-1 0 0,10-24 0,-11 13-59,-2 1 0,0-2 0,-2 1 0,0-1 1,-2 1-1,-1-1 0,-5-53 0,2 37-835,1 12-5932</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34.859"/>
    </inkml:context>
    <inkml:brush xml:id="br0">
      <inkml:brushProperty name="width" value="0.05" units="cm"/>
      <inkml:brushProperty name="height" value="0.05" units="cm"/>
    </inkml:brush>
  </inkml:definitions>
  <inkml:trace contextRef="#ctx0" brushRef="#br0">16 0 24575,'0'6'0,"0"9"0,0 7 0,0 7 0,0 5 0,0 2 0,0 2 0,0 0 0,0 1 0,0-1 0,0 0 0,-7 6 0,-1-5-8191</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36.078"/>
    </inkml:context>
    <inkml:brush xml:id="br0">
      <inkml:brushProperty name="width" value="0.05" units="cm"/>
      <inkml:brushProperty name="height" value="0.05" units="cm"/>
    </inkml:brush>
  </inkml:definitions>
  <inkml:trace contextRef="#ctx0" brushRef="#br0">0 1 24575,'6'7'0,"-1"0"0,0 1 0,-1 0 0,0 1 0,0-1 0,-1 1 0,4 13 0,-1-5 0,16 56 0,15 37 0,19 44 0,-13-36 0,-42-114 0,0 0 0,1 0 0,0 0 0,0 0 0,0-1 0,1 1 0,-1-1 0,1 1 0,0-1 0,0 0 0,4 4 0,-6-7 0,-1 1 0,1-1 0,-1 0 0,1 0 0,-1 0 0,1 0 0,-1 1 0,0-1 0,1 0 0,-1 0 0,1 0 0,-1 0 0,1 0 0,-1 0 0,1 0 0,-1 0 0,1 0 0,-1 0 0,1-1 0,-1 1 0,1 0 0,-1 0 0,1 0 0,-1 0 0,1-1 0,-1 1 0,0 0 0,1-1 0,-1 1 0,1 0 0,-1-1 0,1 0 0,0-1 0,1-1 0,-1 1 0,0-1 0,0 1 0,0-1 0,0 0 0,-1 1 0,1-1 0,-1 0 0,1-3 0,71-431 0,-55 347-1365,-8 55-5461</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36.818"/>
    </inkml:context>
    <inkml:brush xml:id="br0">
      <inkml:brushProperty name="width" value="0.05" units="cm"/>
      <inkml:brushProperty name="height" value="0.05" units="cm"/>
    </inkml:brush>
  </inkml:definitions>
  <inkml:trace contextRef="#ctx0" brushRef="#br0">0 9 24575,'0'-7'0,"0"5"0,7 9 0,1 9 0,0 8 0,-1 7 0,-3 4 0,-1 2 0,-1 1 0,-2-5-8191</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38.359"/>
    </inkml:context>
    <inkml:brush xml:id="br0">
      <inkml:brushProperty name="width" value="0.05" units="cm"/>
      <inkml:brushProperty name="height" value="0.05" units="cm"/>
    </inkml:brush>
  </inkml:definitions>
  <inkml:trace contextRef="#ctx0" brushRef="#br0">807 1 24575,'-30'1'0,"-1"2"0,1 1 0,0 2 0,0 0 0,1 2 0,0 2 0,-48 22 0,-183 113 0,251-139 0,-20 12 0,1 1 0,1 2 0,1 0 0,1 2 0,1 1 0,1 1 0,-28 39 0,49-62 0,0 1 0,0 0 0,1-1 0,-1 1 0,0 0 0,1 0 0,0 0 0,0 0 0,0 0 0,0 0 0,0 0 0,1 0 0,-1 0 0,1 1 0,0-1 0,0 0 0,0 0 0,0 0 0,1 4 0,0-4 0,0-1 0,1 1 0,-1-1 0,1 1 0,-1-1 0,1 0 0,0 0 0,0 0 0,0 0 0,0 0 0,0 0 0,1 0 0,-1-1 0,0 1 0,1-1 0,-1 1 0,4 0 0,9 3 0,0 0 0,0-2 0,0 1 0,1-2 0,-1 0 0,25-1 0,11 3 0,1 1 0,-1 3 0,58 17 0,-75-17 0,10 1 28,26 7-1421,-45-6-5433</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40.388"/>
    </inkml:context>
    <inkml:brush xml:id="br0">
      <inkml:brushProperty name="width" value="0.05" units="cm"/>
      <inkml:brushProperty name="height" value="0.05" units="cm"/>
    </inkml:brush>
  </inkml:definitions>
  <inkml:trace contextRef="#ctx0" brushRef="#br0">3 117 24575,'-2'130'0,"5"147"0,-3-270 0,0 0 0,1 0 0,0 0 0,0 0 0,1 0 0,0 0 0,0 0 0,0-1 0,1 1 0,0-1 0,0 1 0,1-1 0,0 0 0,0 0 0,0-1 0,1 1 0,0-1 0,0 0 0,0-1 0,0 1 0,1-1 0,0 0 0,0 0 0,0 0 0,11 4 0,-1-2 0,-1 0 0,1-1 0,0 0 0,0-2 0,0 0 0,0 0 0,1-2 0,-1 0 0,1-1 0,-1 0 0,32-6 0,-41 5 0,1 0 0,0-1 0,-1 0 0,1 0 0,-1-1 0,0 0 0,0-1 0,0 1 0,0-1 0,-1 0 0,0-1 0,1 0 0,-1 0 0,-1 0 0,1 0 0,-1-1 0,0 0 0,0 0 0,-1-1 0,0 1 0,0-1 0,0 0 0,-1 0 0,0 0 0,-1-1 0,4-12 0,-1-20 0,-3 0 0,0-1 0,-8-69 0,0 3 0,6 94 0,-1 0 0,0 1 0,-1-1 0,0 1 0,-1 0 0,0-1 0,-9-19 0,9 25 0,0 1 0,-1 0 0,0 0 0,-1 0 0,1 0 0,-1 1 0,0 0 0,0 0 0,-1 0 0,1 0 0,-1 1 0,0 0 0,-1 0 0,1 1 0,-8-4 0,2 3-76,0 0 1,0 0-1,0 1 0,-1 1 0,1 0 0,-1 1 0,0 0 0,1 1 1,-1 0-1,0 1 0,1 0 0,-1 1 0,1 1 0,-1 0 1,1 0-1,0 1 0,-20 11 0,6 0-6750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43.612"/>
    </inkml:context>
    <inkml:brush xml:id="br0">
      <inkml:brushProperty name="width" value="0.05" units="cm"/>
      <inkml:brushProperty name="height" value="0.05" units="cm"/>
      <inkml:brushProperty name="color" value="#F6630D"/>
    </inkml:brush>
  </inkml:definitions>
  <inkml:trace contextRef="#ctx0" brushRef="#br0">461 1445 24575,'-2'-23'0,"-2"0"0,0 1 0,-1 0 0,-2 0 0,0 0 0,-1 1 0,-16-30 0,1-3 0,-101-218 0,-11-24 0,105 219 0,-39-147 0,63 196 0,1 1 0,1-1 0,2-1 0,0 1 0,2 0 0,5-39 0,-4 64 0,-1-1 0,1 1 0,0-1 0,0 1 0,1 0 0,-1 0 0,1 0 0,-1-1 0,1 1 0,0 1 0,0-1 0,0 0 0,1 0 0,-1 1 0,1-1 0,-1 1 0,5-3 0,-2 2 0,1 0 0,0 0 0,0 0 0,1 1 0,-1 0 0,0 0 0,1 0 0,10 0 0,9 0 0,0 1 0,0 2 0,41 5 0,-65-6 0,9 2 0,-1 1 0,1 0 0,-1 0 0,0 1 0,0 1 0,0-1 0,-1 2 0,1-1 0,-1 1 0,0 1 0,-1-1 0,0 2 0,0-1 0,7 10 0,5 6 0,-1 1 0,-1 1 0,25 48 0,-34-53 0,0 1 0,-1 0 0,-2 1 0,0-1 0,-1 1 0,-1 0 0,-1 1 0,-1-1 0,-2 1 0,0-1 0,-1 0 0,-4 27 0,3-41 0,0 0 0,0 1 0,-1-1 0,0 0 0,0 0 0,-1 0 0,0-1 0,0 1 0,-1-1 0,0 0 0,0 0 0,-1-1 0,1 1 0,-2-1 0,1-1 0,-1 1 0,0-1 0,0 0 0,-9 5 0,-4 0 0,0 0 0,-1-1 0,1-1 0,-2-1 0,1-1 0,-26 3 0,78-10 0,-1 0 0,0 2 0,0 1 0,0 2 0,0 1 0,0 1 0,-1 2 0,0 0 0,35 17 0,-57-22 0,0 2 0,0-1 0,0 1 0,-1-1 0,1 2 0,-1-1 0,-1 1 0,1 0 0,-1 0 0,0 1 0,0-1 0,0 1 0,-1 0 0,0 1 0,-1-1 0,5 14 0,-4-9 0,-1 1 0,0-1 0,-1 1 0,0-1 0,-1 1 0,-1-1 0,0 1 0,0 0 0,-1-1 0,-4 17 0,3-24 0,1 0 0,-1-1 0,0 1 0,0 0 0,-1-1 0,0 1 0,0-1 0,0 0 0,0 0 0,0 0 0,-1 0 0,0 0 0,0-1 0,0 0 0,0 0 0,0 0 0,-1 0 0,1-1 0,-1 1 0,1-1 0,-1 0 0,0-1 0,0 1 0,0-1 0,0 0 0,-7 0 0,-16 3 0,0-2 0,0-1 0,-46-4 0,46 2 0,-55-2-1365,47 1-5461</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41.998"/>
    </inkml:context>
    <inkml:brush xml:id="br0">
      <inkml:brushProperty name="width" value="0.05" units="cm"/>
      <inkml:brushProperty name="height" value="0.05" units="cm"/>
    </inkml:brush>
  </inkml:definitions>
  <inkml:trace contextRef="#ctx0" brushRef="#br0">2 72 24575,'-1'86'0,"3"161"0,-2-241 0,1-1 0,-1 0 0,1 0 0,1 0 0,-1 0 0,0 0 0,1 0 0,0-1 0,0 1 0,1-1 0,0 1 0,-1-1 0,1 0 0,0 0 0,1 0 0,-1 0 0,1 0 0,6 4 0,-4-4 0,0 0 0,0-1 0,1 0 0,-1-1 0,1 1 0,0-1 0,0 0 0,0-1 0,0 0 0,0 0 0,0 0 0,9-1 0,-3-1 0,1 0 0,-1 0 0,0-2 0,0 1 0,-1-2 0,1 1 0,-1-2 0,1 0 0,-1 0 0,-1-1 0,1-1 0,-1 0 0,0 0 0,15-14 0,8-17 0,-2-1 0,-2-1 0,-2-2 0,-1 0 0,31-69 0,-49 91-455,-1-2 0,8-31 0,-8 16-6371</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42.678"/>
    </inkml:context>
    <inkml:brush xml:id="br0">
      <inkml:brushProperty name="width" value="0.05" units="cm"/>
      <inkml:brushProperty name="height" value="0.05" units="cm"/>
    </inkml:brush>
  </inkml:definitions>
  <inkml:trace contextRef="#ctx0" brushRef="#br0">1 0 24575,'6'0'0,"2"7"0,0 7 0,-2 9 0,-1 5 0,-2 6 0,-2 8 0,0-2-8191</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43.618"/>
    </inkml:context>
    <inkml:brush xml:id="br0">
      <inkml:brushProperty name="width" value="0.05" units="cm"/>
      <inkml:brushProperty name="height" value="0.05" units="cm"/>
    </inkml:brush>
  </inkml:definitions>
  <inkml:trace contextRef="#ctx0" brushRef="#br0">1 246 24575,'1'0'0,"0"0"0,1 1 0,-1-1 0,0 1 0,0-1 0,1 1 0,-1 0 0,0-1 0,0 1 0,0 0 0,0 0 0,0 0 0,0 0 0,0 0 0,0 0 0,0 0 0,-1 0 0,1 0 0,0 0 0,-1 0 0,1 0 0,-1 1 0,1-1 0,-1 0 0,1 0 0,-1 3 0,8 39 0,-8-39 0,2 12 0,-1-1 0,0 0 0,1 0 0,8 27 0,-9-41 0,-1 1 0,1-1 0,-1 1 0,1-1 0,0 1 0,0-1 0,-1 0 0,1 1 0,0-1 0,0 0 0,1 1 0,-1-1 0,0 0 0,0 0 0,1 0 0,-1 0 0,0 0 0,2 0 0,-1-1 0,0 1 0,-1-1 0,1 0 0,-1-1 0,1 1 0,0 0 0,-1 0 0,1-1 0,-1 1 0,1-1 0,-1 1 0,1-1 0,-1 0 0,1 1 0,-1-1 0,0 0 0,1 0 0,-1 0 0,0 0 0,0 0 0,0 0 0,2-3 0,3-3 0,-1 0 0,0-1 0,0 1 0,-1-1 0,0-1 0,0 1 0,-1 0 0,4-17 0,4-6 0,71-221-1365,-61 191-5461</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44.118"/>
    </inkml:context>
    <inkml:brush xml:id="br0">
      <inkml:brushProperty name="width" value="0.05" units="cm"/>
      <inkml:brushProperty name="height" value="0.05" units="cm"/>
    </inkml:brush>
  </inkml:definitions>
  <inkml:trace contextRef="#ctx0" brushRef="#br0">0 7 24575,'6'-7'0,"3"12"0,-2 10 0,0 15 0,-3 9 0,-1 4 0,-2 1 0,0-1 0,-1-7-8191</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45.779"/>
    </inkml:context>
    <inkml:brush xml:id="br0">
      <inkml:brushProperty name="width" value="0.05" units="cm"/>
      <inkml:brushProperty name="height" value="0.05" units="cm"/>
    </inkml:brush>
  </inkml:definitions>
  <inkml:trace contextRef="#ctx0" brushRef="#br0">428 2 24575,'-42'-1'0,"-1"0"0,0 2 0,-70 10 0,102-9 0,1 0 0,-1 1 0,1 0 0,0 0 0,0 1 0,0 0 0,0 1 0,1 0 0,0 1 0,0 0 0,1 0 0,-1 1 0,1 0 0,0 0 0,-12 17 0,17-20 0,0 0 0,0 0 0,1 1 0,0-1 0,0 1 0,0-1 0,0 1 0,1 0 0,-1 0 0,1 0 0,0 0 0,1 0 0,-1 0 0,1 0 0,0 0 0,1 0 0,0 7 0,1-6 0,0 0 0,0 1 0,1-1 0,0 0 0,0 0 0,0-1 0,1 1 0,0-1 0,0 0 0,0 1 0,9 7 0,1-2 0,0 0 0,0-1 0,1 0 0,0-1 0,1-1 0,0-1 0,0 0 0,1-1 0,19 5 0,57 8-1365,-56-10-5461</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5:46.739"/>
    </inkml:context>
    <inkml:brush xml:id="br0">
      <inkml:brushProperty name="width" value="0.05" units="cm"/>
      <inkml:brushProperty name="height" value="0.05" units="cm"/>
    </inkml:brush>
  </inkml:definitions>
  <inkml:trace contextRef="#ctx0" brushRef="#br0">195 80 24575,'0'-1'0,"-1"0"0,1 0 0,-1 0 0,1 0 0,-1 0 0,1 0 0,-1 0 0,0 0 0,1 0 0,-1 0 0,0 0 0,0 0 0,0 1 0,0-1 0,0 0 0,0 1 0,0-1 0,0 0 0,0 1 0,0-1 0,0 1 0,0 0 0,0-1 0,0 1 0,0 0 0,-1-1 0,1 1 0,0 0 0,-1 0 0,-38-2 0,35 2 0,0 0 0,1 1 0,-1 0 0,0 0 0,0 0 0,1 0 0,-1 1 0,1-1 0,-1 1 0,1 1 0,0-1 0,-1 0 0,1 1 0,1 0 0,-1 0 0,0 0 0,1 1 0,-1-1 0,1 1 0,-4 5 0,2 0 0,1 0 0,0 0 0,0 0 0,1 1 0,0-1 0,1 1 0,0-1 0,0 1 0,0 13 0,-1 20 0,2-1 0,1 1 0,10 67 0,-9-103 0,0 0 0,1 0 0,0-1 0,0 1 0,1-1 0,-1 1 0,2-1 0,-1 0 0,1 0 0,-1 0 0,2 0 0,-1-1 0,1 0 0,-1 0 0,1 0 0,1 0 0,-1-1 0,1 0 0,0 0 0,0 0 0,0-1 0,0 0 0,0 0 0,1 0 0,-1-1 0,1 0 0,0-1 0,0 1 0,0-1 0,12 0 0,-8-1 0,1 0 0,-1 0 0,1-2 0,0 1 0,-1-2 0,0 1 0,0-2 0,1 1 0,-2-1 0,1-1 0,0 0 0,-1-1 0,0 0 0,-1 0 0,1-1 0,-1 0 0,16-17 0,-16 13 0,0-2 0,0 0 0,-1 0 0,-1 0 0,0-1 0,0 0 0,-2-1 0,0 1 0,-1-1 0,0 0 0,3-24 0,-4 1 0,-1-1 0,-1 1 0,-8-55 0,7 88-68,0-1 0,0 1-1,-1 0 1,0 0 0,0 0 0,-1 0-1,1 0 1,-1 0 0,0 0 0,-1 0-1,1 1 1,-1-1 0,0 1 0,0 0-1,0 0 1,0 0 0,-1 0-1,0 0 1,-4-3 0,-16-6-6758</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44.810"/>
    </inkml:context>
    <inkml:brush xml:id="br0">
      <inkml:brushProperty name="width" value="0.05" units="cm"/>
      <inkml:brushProperty name="height" value="0.05" units="cm"/>
      <inkml:brushProperty name="color" value="#F6630D"/>
    </inkml:brush>
  </inkml:definitions>
  <inkml:trace contextRef="#ctx0" brushRef="#br0">0 336 24575,'5'-3'0,"0"-1"0,0 1 0,0 0 0,0 1 0,1-1 0,-1 1 0,1 0 0,-1 0 0,1 1 0,6-2 0,4-1 0,83-23 0,0 5 0,1 3 0,187-8 0,-261 25 0,-1 0 0,1-2 0,0 0 0,47-17 0,95-46 0,-2 0 0,-131 57-341,0 0 0,1 2-1,39-3 1,-34 8-6485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45.952"/>
    </inkml:context>
    <inkml:brush xml:id="br0">
      <inkml:brushProperty name="width" value="0.05" units="cm"/>
      <inkml:brushProperty name="height" value="0.05" units="cm"/>
      <inkml:brushProperty name="color" value="#F6630D"/>
    </inkml:brush>
  </inkml:definitions>
  <inkml:trace contextRef="#ctx0" brushRef="#br0">47 1 24575,'-2'0'0,"1"1"0,-1-1 0,1 0 0,-1 1 0,1 0 0,-1-1 0,1 1 0,0 0 0,0 0 0,-1 0 0,1-1 0,0 1 0,0 1 0,0-1 0,0 0 0,0 0 0,0 0 0,0 0 0,0 1 0,1-1 0,-1 0 0,0 1 0,1-1 0,-1 1 0,1-1 0,0 1 0,-1 1 0,-8 46 0,9-46 0,-8 129 17,9 136-1,2-93-1414,-3-140-5428</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47.019"/>
    </inkml:context>
    <inkml:brush xml:id="br0">
      <inkml:brushProperty name="width" value="0.05" units="cm"/>
      <inkml:brushProperty name="height" value="0.05" units="cm"/>
      <inkml:brushProperty name="color" value="#F6630D"/>
    </inkml:brush>
  </inkml:definitions>
  <inkml:trace contextRef="#ctx0" brushRef="#br0">1 409 24575,'0'-8'0,"1"0"0,1 0 0,0 0 0,0 0 0,0 1 0,1-1 0,0 1 0,0 0 0,1-1 0,0 1 0,0 1 0,1-1 0,7-7 0,11-13 0,47-40 0,-35 34 0,-26 26 0,1 0 0,-1 0 0,1 1 0,1 0 0,-1 1 0,21-8 0,-15 7 0,-1 0 0,24-16 0,1-2-682,69-32-1,-97 50-6143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48.049"/>
    </inkml:context>
    <inkml:brush xml:id="br0">
      <inkml:brushProperty name="width" value="0.05" units="cm"/>
      <inkml:brushProperty name="height" value="0.05" units="cm"/>
      <inkml:brushProperty name="color" value="#F6630D"/>
    </inkml:brush>
  </inkml:definitions>
  <inkml:trace contextRef="#ctx0" brushRef="#br0">1 0 24575,'0'7'0,"0"10"0,7 1 0,16 5 0,19 5 0,15-1 0,-1 0 0,3 4 0,13 3 0,-7 3 0,-6-5 0,-14-1 0,-7-6 0,-11 0 0,-2-4 0,1-6 0,3-5 0,-3-5-8191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49.553"/>
    </inkml:context>
    <inkml:brush xml:id="br0">
      <inkml:brushProperty name="width" value="0.05" units="cm"/>
      <inkml:brushProperty name="height" value="0.05" units="cm"/>
      <inkml:brushProperty name="color" value="#F6630D"/>
    </inkml:brush>
  </inkml:definitions>
  <inkml:trace contextRef="#ctx0" brushRef="#br0">0 1 24575,'7'0'0,"9"0"0,9 0 0,0 7 0,-4 9 0,-6 9 0,-5 8 0,-4 4 0,-4 3 0,-1 2 0,-2 1 0,0 0 0,-7-8 0,4-9 0,11-10 0,3-7-8191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49.893"/>
    </inkml:context>
    <inkml:brush xml:id="br0">
      <inkml:brushProperty name="width" value="0.05" units="cm"/>
      <inkml:brushProperty name="height" value="0.05" units="cm"/>
      <inkml:brushProperty name="color" value="#F6630D"/>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25.332"/>
    </inkml:context>
    <inkml:brush xml:id="br0">
      <inkml:brushProperty name="width" value="0.05" units="cm"/>
      <inkml:brushProperty name="height" value="0.05" units="cm"/>
      <inkml:brushProperty name="color" value="#F6630D"/>
    </inkml:brush>
  </inkml:definitions>
  <inkml:trace contextRef="#ctx0" brushRef="#br0">583 0 24575,'-1'4'0,"0"-1"0,0 1 0,0-1 0,-1 1 0,1-1 0,-1 0 0,0 1 0,0-1 0,0 0 0,0 0 0,0 0 0,-5 4 0,-35 33 0,40-38 0,-1 0 0,-25 22 0,1 1 0,2 1 0,0 1 0,-27 39 0,20-14 0,-25 57 0,-27 54 0,31-64 0,-41 110 0,86-185 0,2 0 0,0 0 0,1 0 0,2 1 0,-1 26 0,7 124 0,2-75 0,-6-91 0,2 1 0,-1-1 0,1 0 0,1 1 0,-1-1 0,2 0 0,-1 0 0,6 12 0,-6-17 0,0-1 0,1 0 0,-1 0 0,1 0 0,-1 0 0,1 0 0,0-1 0,0 1 0,0-1 0,1 0 0,-1 1 0,0-2 0,1 1 0,-1 0 0,1-1 0,0 1 0,0-1 0,-1 0 0,1-1 0,0 1 0,0-1 0,7 1 0,22-2 0,-1-2 0,1-1 0,-1-1 0,0-1 0,51-19 0,-32 11 0,272-98 0,-310 107-170,0 0-1,0-2 0,0 1 1,-1-2-1,0 0 0,-1 0 1,16-14-1,-10 2-6655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50.673"/>
    </inkml:context>
    <inkml:brush xml:id="br0">
      <inkml:brushProperty name="width" value="0.05" units="cm"/>
      <inkml:brushProperty name="height" value="0.05" units="cm"/>
      <inkml:brushProperty name="color" value="#F6630D"/>
    </inkml:brush>
  </inkml:definitions>
  <inkml:trace contextRef="#ctx0" brushRef="#br0">1 0 24575,'7'0'0,"16"0"0,12 0 0,13 0 0,-2 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52.178"/>
    </inkml:context>
    <inkml:brush xml:id="br0">
      <inkml:brushProperty name="width" value="0.05" units="cm"/>
      <inkml:brushProperty name="height" value="0.05" units="cm"/>
      <inkml:brushProperty name="color" value="#F6630D"/>
    </inkml:brush>
  </inkml:definitions>
  <inkml:trace contextRef="#ctx0" brushRef="#br0">1 1 24575,'0'1151'-1365,"0"-1117"-5461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52.959"/>
    </inkml:context>
    <inkml:brush xml:id="br0">
      <inkml:brushProperty name="width" value="0.05" units="cm"/>
      <inkml:brushProperty name="height" value="0.05" units="cm"/>
      <inkml:brushProperty name="color" value="#F6630D"/>
    </inkml:brush>
  </inkml:definitions>
  <inkml:trace contextRef="#ctx0" brushRef="#br0">1 387 24575,'6'0'0,"4"-6"0,-2-11 0,6-1 0,8-5 0,6 2 0,6-3 0,4-4 0,9-5 0,12-3 0,1-2 0,5-3 0,-1 7 0,-5 9 0,-13 1 0,-13 5-8191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53.767"/>
    </inkml:context>
    <inkml:brush xml:id="br0">
      <inkml:brushProperty name="width" value="0.05" units="cm"/>
      <inkml:brushProperty name="height" value="0.05" units="cm"/>
      <inkml:brushProperty name="color" value="#F6630D"/>
    </inkml:brush>
  </inkml:definitions>
  <inkml:trace contextRef="#ctx0" brushRef="#br0">1 0 24575,'0'4'0,"1"-1"0,-1 1 0,1-1 0,0 0 0,0 1 0,1-1 0,-1 0 0,1 0 0,-1 0 0,1 0 0,0 0 0,5 5 0,32 34 0,-26-30 0,6 4 0,0-1 0,1 0 0,31 17 0,-28-19 0,-1 2 0,36 29 0,-13-1-227,-1 3-1,-3 2 1,-1 1-1,-3 2 1,52 94-1,-65-95-6598</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55.072"/>
    </inkml:context>
    <inkml:brush xml:id="br0">
      <inkml:brushProperty name="width" value="0.05" units="cm"/>
      <inkml:brushProperty name="height" value="0.05" units="cm"/>
      <inkml:brushProperty name="color" value="#F6630D"/>
    </inkml:brush>
  </inkml:definitions>
  <inkml:trace contextRef="#ctx0" brushRef="#br0">1 1 24575,'7'0'0,"9"0"0,16 0 0,17 0 0,27 0 0,36 0 0,13 0 0,-9 0 0,-15 0 0,-20 0 0,-22 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55.725"/>
    </inkml:context>
    <inkml:brush xml:id="br0">
      <inkml:brushProperty name="width" value="0.05" units="cm"/>
      <inkml:brushProperty name="height" value="0.05" units="cm"/>
      <inkml:brushProperty name="color" value="#F6630D"/>
    </inkml:brush>
  </inkml:definitions>
  <inkml:trace contextRef="#ctx0" brushRef="#br0">0 0 24575,'7'0'0,"16"7"0,18 10 0,17 1 0,4-2 0,-1-4 0,-3-4 0,-6-3 0,-4-3 0,-3 6 0,-2 1 0,-9 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57.647"/>
    </inkml:context>
    <inkml:brush xml:id="br0">
      <inkml:brushProperty name="width" value="0.05" units="cm"/>
      <inkml:brushProperty name="height" value="0.05" units="cm"/>
      <inkml:brushProperty name="color" value="#F6630D"/>
    </inkml:brush>
  </inkml:definitions>
  <inkml:trace contextRef="#ctx0" brushRef="#br0">0 0 24575,'30'1'0,"0"1"0,0 1 0,-1 2 0,0 1 0,0 1 0,0 2 0,-1 0 0,54 28 0,-74-33 0,-1 1 0,0 0 0,-1 0 0,1 0 0,-1 1 0,0 0 0,0 0 0,-1 1 0,0 0 0,0 0 0,0 0 0,-1 0 0,0 1 0,-1 0 0,0 0 0,0 0 0,0 0 0,-1 0 0,2 13 0,0 12 0,-1 1 0,-2 0 0,-4 50 0,3-74 0,-10 78 0,-4 1 0,-30 106 0,33-150 0,8-30 0,-3 10 0,-15 42 0,19-63 0,1 0 0,-1 0 0,0 1 0,0-1 0,-1-1 0,1 1 0,-1 0 0,0-1 0,0 1 0,0-1 0,0 0 0,0 0 0,-1 0 0,1 0 0,-1-1 0,-7 4 0,1-2 0,18-9 0,23-5 0,-7 6 0,0 1 0,0 1 0,0 1 0,0 1 0,-1 2 0,1 0 0,0 2 0,42 11 0,-61-14-114,-1 1 1,1 0-1,0 0 0,-1 0 0,0 1 1,1 0-1,-1-1 0,0 2 0,-1-1 1,1 0-1,3 5 0,8 13-6712</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58.313"/>
    </inkml:context>
    <inkml:brush xml:id="br0">
      <inkml:brushProperty name="width" value="0.05" units="cm"/>
      <inkml:brushProperty name="height" value="0.05" units="cm"/>
      <inkml:brushProperty name="color" value="#F6630D"/>
    </inkml:brush>
  </inkml:definitions>
  <inkml:trace contextRef="#ctx0" brushRef="#br0">1 0 24575,'0'7'0,"0"10"0,0 8 0,0 7 0,0 6 0,0 2 0,0 2 0,0-6-8191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58.704"/>
    </inkml:context>
    <inkml:brush xml:id="br0">
      <inkml:brushProperty name="width" value="0.05" units="cm"/>
      <inkml:brushProperty name="height" value="0.05" units="cm"/>
      <inkml:brushProperty name="color" value="#F6630D"/>
    </inkml:brush>
  </inkml:definitions>
  <inkml:trace contextRef="#ctx0" brushRef="#br0">1 0 24575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59.031"/>
    </inkml:context>
    <inkml:brush xml:id="br0">
      <inkml:brushProperty name="width" value="0.05" units="cm"/>
      <inkml:brushProperty name="height" value="0.05" units="cm"/>
      <inkml:brushProperty name="color" value="#F6630D"/>
    </inkml:brush>
  </inkml:definitions>
  <inkml:trace contextRef="#ctx0" brushRef="#br0">42 1 24575,'-6'0'0,"-4"7"0,2 16 0,1 12 0,2 6 0,2 3 0,1 1 0,1 1 0,1-9-8191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27.659"/>
    </inkml:context>
    <inkml:brush xml:id="br0">
      <inkml:brushProperty name="width" value="0.05" units="cm"/>
      <inkml:brushProperty name="height" value="0.05" units="cm"/>
      <inkml:brushProperty name="color" value="#F6630D"/>
    </inkml:brush>
  </inkml:definitions>
  <inkml:trace contextRef="#ctx0" brushRef="#br0">43 255 24575,'0'921'0,"-20"-1255"0,3 100 0,12-174 0,5 334 0,0 67 0,0 0 0,1 0 0,-1 0 0,1 0 0,0 1 0,1-1 0,0 0 0,0 1 0,5-11 0,-5 14 0,0 0 0,1 0 0,-1 0 0,1 0 0,-1 0 0,1 1 0,0-1 0,0 1 0,0 0 0,1 0 0,-1 0 0,0 0 0,1 1 0,-1-1 0,1 1 0,-1 0 0,1 0 0,0 0 0,4 0 0,7-2 0,-1 2 0,1-1 0,-1 2 0,1 0 0,-1 1 0,1 0 0,-1 1 0,1 1 0,-1 0 0,0 1 0,16 6 0,-23-7 0,-1 1 0,1-1 0,-1 1 0,1 0 0,-1 1 0,0 0 0,-1 0 0,1 0 0,-1 1 0,0-1 0,0 1 0,-1 0 0,0 1 0,0-1 0,0 1 0,-1 0 0,0 0 0,0 0 0,-1 0 0,0 0 0,0 0 0,1 16 0,-1-13 0,-1 1 0,-1 0 0,0-1 0,0 1 0,-1 0 0,0-1 0,-1 1 0,-6 17 0,6-22 0,-1 0 0,0 0 0,0 0 0,-1-1 0,1 1 0,-1-1 0,-1 0 0,1 0 0,-1-1 0,1 0 0,-1 1 0,-1-1 0,1-1 0,0 1 0,-10 4 0,-6 2-227,1-2-1,-1 0 1,-1-1-1,0-1 1,-35 5-1,20-6-6598</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59.802"/>
    </inkml:context>
    <inkml:brush xml:id="br0">
      <inkml:brushProperty name="width" value="0.05" units="cm"/>
      <inkml:brushProperty name="height" value="0.05" units="cm"/>
      <inkml:brushProperty name="color" value="#F6630D"/>
    </inkml:brush>
  </inkml:definitions>
  <inkml:trace contextRef="#ctx0" brushRef="#br0">1 380 24575,'0'-7'0,"0"-9"0,7-8 0,16-8 0,19-12 0,22-6 0,22-8 0,9 6 0,-3 11 0,-12 13 0,-11 11 0,-11 9 0,-15 5-8191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4:00.498"/>
    </inkml:context>
    <inkml:brush xml:id="br0">
      <inkml:brushProperty name="width" value="0.05" units="cm"/>
      <inkml:brushProperty name="height" value="0.05" units="cm"/>
      <inkml:brushProperty name="color" value="#F6630D"/>
    </inkml:brush>
  </inkml:definitions>
  <inkml:trace contextRef="#ctx0" brushRef="#br0">1 1 24575,'14'0'0,"25"0"0,35 0 0,10 0 0,13 0 0,4 0 0,5 0 0,5 7 0,-1 9 0,-14 2 0,-15-2 0,-14-3 0,-20 2 0,-10-1 0,-11-3-8191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4:01.693"/>
    </inkml:context>
    <inkml:brush xml:id="br0">
      <inkml:brushProperty name="width" value="0.05" units="cm"/>
      <inkml:brushProperty name="height" value="0.05" units="cm"/>
      <inkml:brushProperty name="color" value="#F6630D"/>
    </inkml:brush>
  </inkml:definitions>
  <inkml:trace contextRef="#ctx0" brushRef="#br0">210 0 24575,'-9'51'0,"2"-22"0,-124 878 0,121-845 0,-13 75 0,-5 138 0,27-267 0,1 1 0,0 0 0,1 0 0,-1-1 0,2 1 0,2 9 0,-3-15 0,0-1 0,0 1 0,0-1 0,0 1 0,1-1 0,-1 0 0,1 0 0,0 0 0,-1 0 0,1 0 0,0 0 0,0 0 0,0 0 0,1-1 0,-1 1 0,0-1 0,1 0 0,-1 1 0,1-1 0,-1 0 0,1-1 0,-1 1 0,5 1 0,5-1 0,-1 0 0,1 0 0,-1-1 0,0-1 0,1 0 0,-1 0 0,0-1 0,15-5 0,94-35 0,-58 18 0,11 1 0,120-22 0,-148 35 0,82-31 0,7-1 0,-64 30 0,22-4 0,-84 14 0,0-1 0,0 1 0,0-1 0,0-1 0,0 0 0,-1 0 0,0 0 0,8-6 0,3-12-1365,-6 0-5461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20:51.250"/>
    </inkml:context>
    <inkml:brush xml:id="br0">
      <inkml:brushProperty name="width" value="0.05" units="cm"/>
      <inkml:brushProperty name="height" value="0.05" units="cm"/>
      <inkml:brushProperty name="color" value="#F6630D"/>
    </inkml:brush>
  </inkml:definitions>
  <inkml:trace contextRef="#ctx0" brushRef="#br0">0 2 24575,'11'0'0,"15"-1"0,1 1 0,0 2 0,-1 1 0,42 9 0,-29-4 0,1-1 0,1-2 0,-1-2 0,44-2 0,28 3 0,-106-4-72,-1 0 1,0 0-1,1 1 0,-1 0 0,1 0 0,-1 1 0,0 0 0,0-1 1,1 2-1,-2-1 0,1 1 0,0-1 0,0 1 0,-1 1 0,1-1 1,-1 1-1,0-1 0,5 8 0,7 14-6754</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20:52.228"/>
    </inkml:context>
    <inkml:brush xml:id="br0">
      <inkml:brushProperty name="width" value="0.05" units="cm"/>
      <inkml:brushProperty name="height" value="0.05" units="cm"/>
      <inkml:brushProperty name="color" value="#F6630D"/>
    </inkml:brush>
  </inkml:definitions>
  <inkml:trace contextRef="#ctx0" brushRef="#br0">0 0 24575,'7'0'0,"10"0"0,15 0 0,16 0 0,8 0 0,0 0 0,-2 0 0,-3 0 0,-3 0 0,-3 0 0,-3 0 0,0 0 0,-2 0 0,0 0 0,-6 0-8191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20:58.827"/>
    </inkml:context>
    <inkml:brush xml:id="br0">
      <inkml:brushProperty name="width" value="0.05" units="cm"/>
      <inkml:brushProperty name="height" value="0.05" units="cm"/>
      <inkml:brushProperty name="color" value="#F6630D"/>
    </inkml:brush>
  </inkml:definitions>
  <inkml:trace contextRef="#ctx0" brushRef="#br0">212 84 24575,'-4'0'0,"1"1"0,-1 0 0,0 1 0,1-1 0,0 0 0,-1 1 0,1 0 0,0 0 0,0 0 0,0 0 0,0 0 0,-4 5 0,-34 35 0,39-39 0,-17 18 0,2-4 0,2 1 0,0 0 0,-19 32 0,31-44 0,0-1 0,0 1 0,1 0 0,0 0 0,0 0 0,0 0 0,1 0 0,0 0 0,0 0 0,0 0 0,1 1 0,0-1 0,0 0 0,1 1 0,0-1 0,0 0 0,0 0 0,3 9 0,-2-11 0,0-1 0,0 1 0,1-1 0,-1 1 0,0-1 0,1 0 0,0 0 0,0-1 0,0 1 0,0 0 0,0-1 0,1 0 0,-1 0 0,1 0 0,-1 0 0,1 0 0,0-1 0,-1 1 0,1-1 0,0 0 0,0-1 0,4 2 0,13 0 0,-1 0 0,0-1 0,23-2 0,-26 0 0,35 1 0,-34 1 0,0 0 0,1-2 0,-1 0 0,0-1 0,0-1 0,25-7 0,-40 9 0,0 0 0,0 0 0,0 0 0,-1 0 0,1-1 0,-1 1 0,1-1 0,-1 0 0,0 0 0,1 0 0,-1 0 0,0 0 0,0 0 0,0-1 0,-1 1 0,1-1 0,-1 1 0,1-1 0,-1 1 0,0-1 0,0 0 0,0 0 0,0 0 0,0 0 0,-1 0 0,1 1 0,-1-1 0,0 0 0,0 0 0,0 0 0,0 0 0,-1 0 0,0-5 0,-1 1 0,-1 0 0,1 1 0,-1-1 0,0 1 0,-1 0 0,1 0 0,-1 0 0,0 0 0,-1 1 0,0-1 0,1 1 0,-2 1 0,-6-7 0,-19-12 0,13 8 0,-1 1 0,0 1 0,-1 1 0,-25-11 0,29 17 0,10 4 0,0 0 0,0 0 0,0-1 0,1 0 0,0 0 0,-1 0 0,1 0 0,-8-7 0,13 9 0,0 1 0,0 0 0,0 0 0,0-1 0,0 1 0,0 0 0,0-1 0,0 1 0,0 0 0,1-1 0,-1 1 0,0 0 0,0-1 0,0 1 0,0 0 0,0 0 0,1-1 0,-1 1 0,0 0 0,0 0 0,0-1 0,1 1 0,-1 0 0,0 0 0,0-1 0,1 1 0,-1 0 0,0 0 0,1 0 0,-1 0 0,0 0 0,0 0 0,1-1 0,-1 1 0,0 0 0,1 0 0,-1 0 0,0 0 0,1 0 0,-1 0 0,0 0 0,1 0 0,17-3 0,53-1 0,-50 3 0,-1 0 0,1 0 0,-1-2 0,1-1 0,-1-1 0,26-9 0,-22 5-116,-15 6-9,0-1 0,0 1 0,0-2 0,0 1 0,-1-1 1,0 0-1,1-1 0,-2 0 0,14-13 0,-6-3-6701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21:00.460"/>
    </inkml:context>
    <inkml:brush xml:id="br0">
      <inkml:brushProperty name="width" value="0.05" units="cm"/>
      <inkml:brushProperty name="height" value="0.05" units="cm"/>
      <inkml:brushProperty name="color" value="#F6630D"/>
    </inkml:brush>
  </inkml:definitions>
  <inkml:trace contextRef="#ctx0" brushRef="#br0">0 0 24575,'7'0'0,"9"0"0,9 0 0,7 0 0,5 0 0,25 0 0,28 0 0,14 0 0,3 0 0,-3 0 0,-12 0 0,-15 0 0,-13 0 0,-11 0 0,-14 0-8191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21:01.468"/>
    </inkml:context>
    <inkml:brush xml:id="br0">
      <inkml:brushProperty name="width" value="0.05" units="cm"/>
      <inkml:brushProperty name="height" value="0.05" units="cm"/>
      <inkml:brushProperty name="color" value="#F6630D"/>
    </inkml:brush>
  </inkml:definitions>
  <inkml:trace contextRef="#ctx0" brushRef="#br0">1 0 24575,'0'21'0,"0"14"0,0 22 0,0 8 0,0 14 0,7 7 0,2 4 0,-1-8 0,-1-2 0,-2-9 0,-2-3 0,-1-5 0,-1-6 0,-1-7 0,0-4 0,-1-4 0,1-1 0,-1-8-8191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21:02.461"/>
    </inkml:context>
    <inkml:brush xml:id="br0">
      <inkml:brushProperty name="width" value="0.05" units="cm"/>
      <inkml:brushProperty name="height" value="0.05" units="cm"/>
      <inkml:brushProperty name="color" value="#F6630D"/>
    </inkml:brush>
  </inkml:definitions>
  <inkml:trace contextRef="#ctx0" brushRef="#br0">0 381 24575,'0'-8'0,"7"-1"0,9-7 0,10 0 0,6-5 0,5-6 0,4 2 0,15-1 0,12-18 0,8-1 0,-8 0 0,-9 7 0,-15 4 0,-14 8-8191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21:03.890"/>
    </inkml:context>
    <inkml:brush xml:id="br0">
      <inkml:brushProperty name="width" value="0.05" units="cm"/>
      <inkml:brushProperty name="height" value="0.05" units="cm"/>
      <inkml:brushProperty name="color" value="#F6630D"/>
    </inkml:brush>
  </inkml:definitions>
  <inkml:trace contextRef="#ctx0" brushRef="#br0">0 1 24575,'7'0'0,"9"0"0,31 14 0,20 11 0,13 9 0,-1-1 0,-5-7 0,-10-8 0,-15 1 0,-9-3 0,-4 9 0,-2 1 0,-6 2 0,-9 5 0,-6 2 0,-7-4-8191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29.311"/>
    </inkml:context>
    <inkml:brush xml:id="br0">
      <inkml:brushProperty name="width" value="0.05" units="cm"/>
      <inkml:brushProperty name="height" value="0.05" units="cm"/>
      <inkml:brushProperty name="color" value="#F6630D"/>
    </inkml:brush>
  </inkml:definitions>
  <inkml:trace contextRef="#ctx0" brushRef="#br0">0 0 24575,'7'0'0,"17"0"0,10 0 0,21 0 0,8 0 0,0 0 0,3 0 0,5 0 0,-3 0 0,-6 0 0,-7 0 0,-13 7 0,-13 9 0,-12 2-8191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21:57.705"/>
    </inkml:context>
    <inkml:brush xml:id="br0">
      <inkml:brushProperty name="width" value="0.05" units="cm"/>
      <inkml:brushProperty name="height" value="0.05" units="cm"/>
      <inkml:brushProperty name="color" value="#F6630D"/>
    </inkml:brush>
  </inkml:definitions>
  <inkml:trace contextRef="#ctx0" brushRef="#br0">1 1113 24575,'9'-22'0,"-1"0"0,-1-1 0,6-28 0,-8 28 0,1 0 0,1 0 0,11-24 0,-10 30 0,-1 1 0,2 0 0,0 1 0,1 0 0,1 0 0,0 1 0,17-16 0,31-33 0,-43 44 0,0 1 0,2 1 0,36-28 0,-10 10 0,-2-1 0,-2-1 0,-1-3 0,38-50 0,15-15 0,17-2 0,-94 95 0,0 1 0,1 0 0,0 1 0,0 1 0,35-14 0,-16 10 0,0 2 0,74-12 0,-89 20 0,1 1 0,0 1 0,0 1 0,-1 1 0,1 1 0,38 8 0,-54-9 0,0 1 0,0 0 0,0-1 0,-1 2 0,1-1 0,-1 0 0,0 1 0,1 0 0,-1 0 0,0 0 0,-1 1 0,1-1 0,-1 1 0,1 0 0,-1 0 0,3 5 0,1 5 0,0 1 0,0 0 0,7 27 0,5 14 0,2-7 0,-3-8 0,23 73 0,-12-26 0,-18-60 0,14 59 0,-11 23-58,-5 0 0,-9 194 0,-2-159-1133,2-111-5635</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22:00.611"/>
    </inkml:context>
    <inkml:brush xml:id="br0">
      <inkml:brushProperty name="width" value="0.05" units="cm"/>
      <inkml:brushProperty name="height" value="0.05" units="cm"/>
      <inkml:brushProperty name="color" value="#F6630D"/>
    </inkml:brush>
  </inkml:definitions>
  <inkml:trace contextRef="#ctx0" brushRef="#br0">0 744 24575,'1059'0'0,"-1051"0"0,-1 0 0,1 0 0,-1-1 0,1 0 0,-1-1 0,9-2 0,-15 3 0,1 1 0,-1-1 0,0 1 0,1-1 0,-1 0 0,0 0 0,0 0 0,1 1 0,-1-1 0,0 0 0,0 0 0,0-1 0,0 1 0,0 0 0,0 0 0,0 0 0,-1-1 0,1 1 0,0 0 0,-1-1 0,1 1 0,-1 0 0,1-1 0,-1 1 0,0-1 0,0 1 0,1-1 0,-1 1 0,0-1 0,0 1 0,-1-1 0,1 1 0,0-1 0,0 1 0,-1-1 0,1 1 0,-2-3 0,-5-12 0,-1 0 0,0 1 0,-1-1 0,-1 2 0,-16-20 0,-13-19 0,4 7 0,-1 2 0,-3 2 0,-2 1 0,-77-60 0,68 59 0,12 8 0,-5-3 0,0 1 0,-77-48 0,102 72 0,19 7 0,31 13 0,136 79 0,-61-29 0,-87-48 0,-1 1 0,-1 0 0,1 2 0,-2 0 0,0 1 0,-1 0 0,0 1 0,22 29 0,12 10 0,2-1 0,3-4 0,116 83 0,-163-126 0,-1 0 0,1 0 0,-1 0 0,-1 1 0,1 1 0,-1-1 0,0 1 0,-1 0 0,0 0 0,0 1 0,-1-1 0,0 1 0,0 0 0,-1 0 0,0 1 0,-1-1 0,0 0 0,0 1 0,-1 0 0,-1-1 0,1 1 0,-1 0 0,-1-1 0,0 1 0,0-1 0,-4 12 0,4-16 0,-1 0 0,0 0 0,-1 0 0,1 0 0,-1 0 0,0 0 0,0-1 0,-1 1 0,1-1 0,-1 0 0,-7 7 0,-56 38 0,32-26 0,-260 173 0,167-114 0,104-68-80,-1-1 0,-27 10-1,27-12-1043,2-2-5702</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22:03.201"/>
    </inkml:context>
    <inkml:brush xml:id="br0">
      <inkml:brushProperty name="width" value="0.05" units="cm"/>
      <inkml:brushProperty name="height" value="0.05" units="cm"/>
      <inkml:brushProperty name="color" value="#F6630D"/>
    </inkml:brush>
  </inkml:definitions>
  <inkml:trace contextRef="#ctx0" brushRef="#br0">1 0 24575,'7'0'0,"16"0"0,11 0 0,14 0 0,5 0 0,1 0 0,-1 0 0,-4 0 0,5 0 0,-1 0 0,-1 0 0,-4 0 0,-2 0 0,-2 0 0,-9 0-8191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23:59.045"/>
    </inkml:context>
    <inkml:brush xml:id="br0">
      <inkml:brushProperty name="width" value="0.05" units="cm"/>
      <inkml:brushProperty name="height" value="0.05" units="cm"/>
      <inkml:brushProperty name="color" value="#F6630D"/>
    </inkml:brush>
  </inkml:definitions>
  <inkml:trace contextRef="#ctx0" brushRef="#br0">1 1726 24575,'-1'-43'0,"3"0"0,10-62 0,-9 88 0,2 0 0,0 0 0,1 0 0,0 0 0,2 1 0,0 0 0,0 1 0,19-26 0,177-196 0,-109 131 0,-28 36 0,20-23 0,-17 18 0,-26 31 0,-18 21 0,1 0 0,1 2 0,1 2 0,1 0 0,0 2 0,42-17 0,-22 9 0,67-42 0,-83 44 0,2 2 0,1 1 0,0 2 0,1 2 0,1 1 0,0 2 0,1 2 0,74-10 0,-76 13 0,0-2 0,72-28 0,-71 23 0,1 1 0,48-9 0,-32 15 0,89 0 0,-94 7 0,0-2 0,81-16 0,123-51 0,49-10 0,-243 68 0,0 3 0,1 2 0,69 1 0,732 12 0,-834-5 0,1 1 0,-1 2 0,1 0 0,-1 3 0,36 11 0,132 62 0,-87-32 0,97 27 0,-94-36 0,-64-24 0,1-3 0,0-1 0,73 5 0,-84-9 0,-1 1 0,0 3 0,70 28 0,4 2 0,253 74 0,-308-101 0,-44-12 0,1 1 0,-1 0 0,0 1 0,0 0 0,-1 1 0,1 0 0,-1 1 0,-1 1 0,1 0 0,19 15 0,59 64-682,124 152-1,-185-203-6143</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24:02.495"/>
    </inkml:context>
    <inkml:brush xml:id="br0">
      <inkml:brushProperty name="width" value="0.05" units="cm"/>
      <inkml:brushProperty name="height" value="0.05" units="cm"/>
      <inkml:brushProperty name="color" value="#F6630D"/>
    </inkml:brush>
  </inkml:definitions>
  <inkml:trace contextRef="#ctx0" brushRef="#br0">1 1364 24575,'25'0'0,"1"1"0,-1 2 0,1 0 0,-1 2 0,0 1 0,-1 0 0,1 2 0,-1 1 0,-1 1 0,34 19 0,37 27 0,-3 4 0,-2 3 0,102 96 0,-103-85 0,105 69 0,-182-134 0,-1 0 0,0 0 0,-1 1 0,0 0 0,11 16 0,-11-14 0,1 1 0,0-2 0,17 16 0,298 244 0,-290-244 0,1-2 0,77 39 0,-65-39 0,-9-4 0,2-2 0,0-1 0,1-3 0,1-1 0,0-2 0,1-3 0,0-1 0,1-2 0,-1-1 0,1-3 0,64-5 0,971-37 0,-1016 36 0,1-3 0,-1-2 0,100-28 0,-31 5 0,461-74 0,-522 89 0,132-49 0,60-48 0,-38 15 0,-118 56 0,191-48 0,-236 78 0,0 2 0,1 3 0,1 3 0,109 5 0,-146 0 0,0-3 0,0 0 0,0-1 0,0-2 0,0-1 0,32-13 0,41-9 0,121-6 0,-78 16 0,-128 16 0,0-1 0,0 0 0,0-1 0,0-1 0,-1-1 0,0 0 0,18-11 0,-5-2 0,-1 0 0,37-37 0,-22 19 0,1 3 0,2 2 0,1 1 0,67-33 0,-36 27 0,1 5 0,93-28 0,-155 56 0,-1 0 0,0-2 0,0 0 0,0 0 0,-1-1 0,0-1 0,0 0 0,-1-1 0,-1-1 0,1 0 0,15-19 0,23-28 0,83-122 0,-75 96 0,120-133 0,-171 207 0,5-7 0,-1-1 0,-1 0 0,0-1 0,-2 0 0,0-1 0,10-36 0,-9 26 0,2 1 0,18-33 0,127-204 0,-102 165-1365,-36 66-5461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24:04.257"/>
    </inkml:context>
    <inkml:brush xml:id="br0">
      <inkml:brushProperty name="width" value="0.05" units="cm"/>
      <inkml:brushProperty name="height" value="0.05" units="cm"/>
      <inkml:brushProperty name="color" value="#F6630D"/>
    </inkml:brush>
  </inkml:definitions>
  <inkml:trace contextRef="#ctx0" brushRef="#br0">0 1 24575,'18'15'0,"1"0"0,0-1 0,1-1 0,1-1 0,26 12 0,-23-13 0,-1 2 0,-1 0 0,0 1 0,21 19 0,330 312 0,-212-210 0,0 0 0,-130-108 0,37 25 0,25 22 0,-29-14-73,115 118-1219,-163-158-5534</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24:06.585"/>
    </inkml:context>
    <inkml:brush xml:id="br0">
      <inkml:brushProperty name="width" value="0.05" units="cm"/>
      <inkml:brushProperty name="height" value="0.05" units="cm"/>
      <inkml:brushProperty name="color" value="#F6630D"/>
    </inkml:brush>
  </inkml:definitions>
  <inkml:trace contextRef="#ctx0" brushRef="#br0">2721 1 24575,'-1'22'0,"-1"1"0,-2-1 0,-6 27 0,-5 25 0,6-21 0,-3-1 0,-2 0 0,-2-1 0,-39 84 0,46-116 0,-1 0 0,-1-1 0,-1 0 0,0 0 0,-1-2 0,-1 1 0,-1-2 0,-23 20 0,11-14 0,-1-1 0,-1-1 0,-1-2 0,-48 21 0,-38 17 0,67-29 0,-1-3 0,-103 32 0,114-45 0,4 0 0,-1-2 0,-54 6 0,64-11 0,1 2 0,1 1 0,-1 0 0,1 2 0,0 1 0,-23 13 0,9-6 0,-41 13 0,19-9 0,-91 46 0,-27 9 0,-203 24 0,-13-31 0,275-49 0,112-18-124,1 0 0,-1 0 0,0 0 0,1 1 0,-1 0 0,1 1-1,0-1 1,0 1 0,0 1 0,-8 4 0,-2 10-6702</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24:12.954"/>
    </inkml:context>
    <inkml:brush xml:id="br0">
      <inkml:brushProperty name="width" value="0.05" units="cm"/>
      <inkml:brushProperty name="height" value="0.05" units="cm"/>
      <inkml:brushProperty name="color" value="#F6630D"/>
    </inkml:brush>
  </inkml:definitions>
  <inkml:trace contextRef="#ctx0" brushRef="#br0">0 330 24575,'1440'0'0,"-1431"1"0,-1-2 0,1 1 0,0-1 0,-1-1 0,1 1 0,15-6 0,-23 6 0,1 0 0,0 0 0,-1 1 0,1-1 0,-1 0 0,1 0 0,-1 0 0,1-1 0,-1 1 0,0 0 0,1-1 0,-1 1 0,0 0 0,0-1 0,0 1 0,0-1 0,0 0 0,-1 1 0,1-1 0,0 0 0,-1 1 0,1-1 0,-1 0 0,0 0 0,1 0 0,-1 1 0,0-1 0,0 0 0,0 0 0,-1 0 0,1 0 0,0 1 0,-1-1 0,1 0 0,-1 0 0,1 1 0,-1-1 0,0 0 0,-1-1 0,-5-13 0,0 0 0,-1 0 0,-1 1 0,-1 1 0,0-1 0,-1 2 0,0-1 0,-18-15 0,20 21 0,-1 0 0,0 1 0,0 1 0,-1-1 0,0 1 0,0 1 0,0 0 0,-1 1 0,1 0 0,-1 1 0,0 0 0,-20-2 0,10 4 0,16 1 0,1 0 0,-1 0 0,0-1 0,1 1 0,-1-1 0,0-1 0,1 1 0,-1-1 0,1 0 0,0 0 0,-6-3 0,11 5 0,0 0 0,0 0 0,0 0 0,0 0 0,0-1 0,0 1 0,0 0 0,-1 0 0,1 0 0,0 0 0,0 0 0,0 0 0,0 0 0,0-1 0,0 1 0,0 0 0,0 0 0,0 0 0,0 0 0,0 0 0,0-1 0,0 1 0,0 0 0,0 0 0,0 0 0,0 0 0,0-1 0,0 1 0,0 0 0,0 0 0,0 0 0,0 0 0,0 0 0,0-1 0,0 1 0,0 0 0,0 0 0,0 0 0,0 0 0,1 0 0,-1 0 0,0 0 0,0-1 0,0 1 0,0 0 0,0 0 0,0 0 0,1 0 0,-1 0 0,0 0 0,0 0 0,0 0 0,14-5 0,14 0 0,-8 2 0,-1 2 0,1 0 0,0 2 0,0 0 0,22 5 0,-36-5 0,0 0 0,-1 1 0,1 0 0,-1 0 0,1 0 0,-1 1 0,0 0 0,0 0 0,0 0 0,0 0 0,-1 1 0,0 0 0,1 0 0,-1 0 0,-1 0 0,1 1 0,0 0 0,-1 0 0,0 0 0,0 0 0,-1 0 0,3 8 0,1 9 0,-1 0 0,-1 1 0,-2 0 0,0 0 0,-1 0 0,-1 0 0,-2 0 0,0 0 0,-1 0 0,-1-1 0,-2 1 0,-13 37 0,2-23-183,-25 40-1,30-56-814,0 1-5828</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24:14.352"/>
    </inkml:context>
    <inkml:brush xml:id="br0">
      <inkml:brushProperty name="width" value="0.05" units="cm"/>
      <inkml:brushProperty name="height" value="0.05" units="cm"/>
      <inkml:brushProperty name="color" value="#F6630D"/>
    </inkml:brush>
  </inkml:definitions>
  <inkml:trace contextRef="#ctx0" brushRef="#br0">456 3 24575,'-48'-1'0,"15"0"0,-1 1 0,1 2 0,0 1 0,-35 7 0,59-8 0,0 1 0,1 0 0,-1 0 0,1 0 0,0 1 0,0 1 0,0-1 0,0 1 0,1 0 0,0 1 0,0 0 0,0 0 0,1 1 0,0-1 0,0 1 0,0 1 0,1-1 0,0 1 0,-6 15 0,-1 6 0,1 0 0,2 1 0,1 0 0,2 1 0,1 0 0,1 0 0,1 0 0,2 0 0,5 54 0,-2-71 0,1-1 0,-1 1 0,2-1 0,0 0 0,1 0 0,0-1 0,1 1 0,0-1 0,1-1 0,0 1 0,1-1 0,0 0 0,1-1 0,0 0 0,17 14 0,-14-14 0,1 0 0,0-1 0,0-1 0,1 0 0,0-1 0,0 0 0,1-1 0,-1-1 0,1 0 0,1-1 0,-1-1 0,0-1 0,20 2 0,130-8-1365,-130 2-5461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24:17.163"/>
    </inkml:context>
    <inkml:brush xml:id="br0">
      <inkml:brushProperty name="width" value="0.05" units="cm"/>
      <inkml:brushProperty name="height" value="0.05" units="cm"/>
      <inkml:brushProperty name="color" value="#F6630D"/>
    </inkml:brush>
  </inkml:definitions>
  <inkml:trace contextRef="#ctx0" brushRef="#br0">572 279 24575,'-7'0'0,"-11"0"0,1 0 0,-1 1 0,1 1 0,-28 6 0,41-7 0,0 1 0,-1-1 0,1 1 0,0 0 0,-1 0 0,1 1 0,1-1 0,-1 1 0,0 0 0,0 0 0,1 0 0,0 0 0,0 1 0,0-1 0,0 1 0,0 0 0,1 0 0,-1 0 0,1 0 0,0 0 0,1 1 0,-3 4 0,2-2 0,0 0 0,1 0 0,-1 0 0,1 0 0,1 0 0,-1 1 0,1-1 0,0 0 0,1 0 0,0 0 0,0 0 0,3 9 0,-3-13 0,1 1 0,0 0 0,0-1 0,0 1 0,0-1 0,1 0 0,-1 1 0,1-1 0,0 0 0,0-1 0,0 1 0,0 0 0,0-1 0,1 0 0,-1 0 0,1 0 0,0 0 0,-1 0 0,1-1 0,0 1 0,0-1 0,7 1 0,-5-1 0,0 1 0,1-1 0,-1-1 0,1 1 0,-1-1 0,0 0 0,1-1 0,-1 1 0,0-1 0,1-1 0,-1 1 0,0-1 0,9-3 0,-7 0 0,0 0 0,-1 0 0,1-1 0,-1 0 0,-1 0 0,1 0 0,-1-1 0,0 0 0,6-9 0,11-17 0,0-2 0,-2 0 0,30-74 0,-40 83 0,-2-2 0,-1 1 0,-1-1 0,-1 0 0,-2 0 0,2-44 0,-85 221 0,68-119 0,1 0 0,2 1 0,1 0 0,1 0 0,-2 34 0,5 157 0,1-7 0,2-210 0,-1 1 0,0-1 0,0 1 0,0-1 0,-1 1 0,0-1 0,0 0 0,0 0 0,0 0 0,-1 0 0,0 0 0,0 0 0,0-1 0,-1 0 0,0 1 0,0-1 0,0 0 0,0-1 0,-6 5 0,-5 1 0,-1 0 0,-1-1 0,0 0 0,-26 7 0,-6 3 0,37-13-48,-51 22-281,-1-2 0,-2-3-1,-124 25 1,146-42-6497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29.852"/>
    </inkml:context>
    <inkml:brush xml:id="br0">
      <inkml:brushProperty name="width" value="0.05" units="cm"/>
      <inkml:brushProperty name="height" value="0.05" units="cm"/>
      <inkml:brushProperty name="color" value="#F6630D"/>
    </inkml:brush>
  </inkml:definitions>
  <inkml:trace contextRef="#ctx0" brushRef="#br0">0 1 24575,'7'0'0,"3"7"0,6 3 0,14 5 0,16 9 0,8-1 0,0-5 0,7-4 0,-2-5 0,-3-4 0,-11-3-8191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24:34.048"/>
    </inkml:context>
    <inkml:brush xml:id="br0">
      <inkml:brushProperty name="width" value="0.05" units="cm"/>
      <inkml:brushProperty name="height" value="0.05" units="cm"/>
      <inkml:brushProperty name="color" value="#008C3A"/>
    </inkml:brush>
  </inkml:definitions>
  <inkml:trace contextRef="#ctx0" brushRef="#br0">3 1774 24575,'-2'-130'0,"5"-147"0,-2 268 0,0 0 0,1 0 0,0 0 0,1 0 0,0 1 0,0-1 0,0 1 0,1 0 0,1-1 0,0 2 0,0-1 0,0 1 0,12-13 0,3 0 0,2 2 0,0 0 0,27-16 0,34-28 0,-74 55 0,0 1 0,0 0 0,0 1 0,1 0 0,0 0 0,0 1 0,0 0 0,0 1 0,0 0 0,1 1 0,0 0 0,-1 1 0,1 0 0,0 0 0,0 1 0,-1 1 0,1 0 0,0 0 0,-1 1 0,13 4 0,-19-5 0,-1 1 0,1 1 0,-1-1 0,1 0 0,-1 1 0,0 0 0,0 0 0,0 0 0,0 0 0,-1 0 0,1 0 0,-1 1 0,0 0 0,0-1 0,0 1 0,0 0 0,-1 0 0,1 0 0,-1 0 0,0 0 0,1 7 0,0 10 0,0 0 0,-1 1 0,-3 24 0,1 5 0,2-25 0,2 1 0,1-1 0,1 0 0,1 0 0,1-1 0,1 0 0,1 0 0,2-1 0,0 0 0,2-1 0,0 0 0,2-1 0,19 23 0,-21-25 0,0 0 0,13 26 0,-15-25 0,0-1 0,18 23 0,-23-38 0,-1-1 0,1 1 0,0-1 0,0 0 0,0 0 0,0 0 0,1-1 0,0 0 0,-1-1 0,1 1 0,0-1 0,0-1 0,0 1 0,1-1 0,-1 0 0,0-1 0,12 0 0,-1 0 0,1-1 0,-1-1 0,1-1 0,-1 0 0,33-11 0,-40 10 0,1-1 0,-1 0 0,0 0 0,0-1 0,-1-1 0,1 0 0,-2 0 0,1-1 0,-1 0 0,0 0 0,0-1 0,-1-1 0,-1 1 0,1-1 0,-1-1 0,-1 1 0,0-1 0,-1 0 0,0-1 0,0 1 0,-2-1 0,1 0 0,2-15 0,5-43 0,-2 0 0,-3 0 0,-3-1 0,-11-118 0,-11 29 0,-3-67 0,21 185 0,4-306 0,-2 340 0,-1-1 0,2 1 0,-1 0 0,1 0 0,0 0 0,1 0 0,0 0 0,0 1 0,1-1 0,0 1 0,0 0 0,1 0 0,-1 0 0,2 0 0,-1 1 0,1 0 0,0 0 0,9-6 0,-4 4 0,0 1 0,1 1 0,0 0 0,0 1 0,1 0 0,0 1 0,0 0 0,0 1 0,0 0 0,24-1 0,9 1 0,1 3 0,60 6 0,-93-4 0,0 2 0,-1-1 0,0 2 0,1 0 0,-2 0 0,1 1 0,-1 1 0,0 0 0,0 1 0,12 10 0,12 12 0,54 56 0,68 105 0,-49-55 0,-109-136 0,25 29 0,35 52 0,-54-72 0,0 1 0,-1 1 0,0-1 0,-1 1 0,0 0 0,-1-1 0,0 2 0,-1-1 0,2 21 0,-2-1 0,0 1 0,9 37 0,-7-54 0,0-1 0,1 0 0,0 0 0,1 0 0,1-1 0,0 1 0,10 11 0,-17-24 0,23 32 0,0-2 0,37 38 0,-50-59 0,0-1 0,1-1 0,0 0 0,0 0 0,0-1 0,1-1 0,0 0 0,1 0 0,-1-1 0,23 5 0,-16-5 0,0-1 0,0-1 0,1-1 0,-1-1 0,1 0 0,-1-2 0,1 0 0,-1-1 0,25-6 0,-36 6 0,1-1 0,-1 0 0,0 0 0,-1-1 0,1 0 0,-1 0 0,0-1 0,0 0 0,0 0 0,0-1 0,-1 1 0,0-2 0,0 1 0,-1 0 0,0-1 0,0 0 0,0-1 0,-1 1 0,0-1 0,-1 1 0,1-1 0,-1 0 0,3-15 0,-1-5 0,0-1 0,-2 0 0,-1-1 0,-2 1 0,0 0 0,-2 0 0,-1 0 0,-2 0 0,0 0 0,-2 0 0,-2 1 0,0 1 0,-2-1 0,0 2 0,-23-37 0,10 22 0,2-2 0,-21-55 0,35 75 0,1-1 0,1 0 0,1-1 0,1 1 0,2-1 0,-1-28 0,3 3 0,-1 13 0,1 1 0,2 0 0,11-64 0,-11 94 0,-1 0 0,1 0 0,1 0 0,-1 1 0,1-1 0,0 1 0,0 0 0,1-1 0,0 1 0,-1 1 0,2-1 0,-1 1 0,0-1 0,1 1 0,0 0 0,0 1 0,0-1 0,0 1 0,1 0 0,-1 1 0,1-1 0,0 1 0,0 0 0,11-2 0,9 0 0,0 1 0,1 1 0,-1 2 0,43 4 0,-19-2 0,70 0 0,63 3 0,-176-5 0,0 1 0,-1 0 0,1 1 0,-1-1 0,1 1 0,-1 1 0,0-1 0,0 1 0,0 0 0,0 1 0,-1-1 0,1 1 0,-1 0 0,0 0 0,0 1 0,0 0 0,-1 0 0,0 0 0,0 0 0,0 1 0,0-1 0,-1 1 0,0 0 0,0 0 0,2 8 0,5 15 0,-2 1 0,-2 0 0,0 0 0,1 41 0,1-2 0,7 30 0,2 179 0,-17-265 0,1-1 0,1 0 0,0 0 0,0 1 0,1-1 0,1-1 0,0 1 0,1-1 0,0 1 0,0-1 0,1-1 0,1 1 0,0-1 0,8 10 0,16 27 0,-21-30 0,1-1 0,0 0 0,17 18 0,-23-29 0,1 0 0,0 0 0,0-1 0,0 1 0,0-1 0,1-1 0,0 1 0,-1-1 0,1 0 0,0-1 0,1 0 0,8 2 0,27 2 0,1-3 0,-1-1 0,1-2 0,61-8 0,-101 8 0,0-1 0,0 0 0,-1 0 0,1 0 0,-1 0 0,1 0 0,-1-1 0,1 0 0,-1 0 0,0 0 0,0 0 0,0 0 0,0 0 0,0-1 0,0 1 0,-1-1 0,1 0 0,-1 0 0,0 0 0,0 0 0,0 0 0,0-1 0,-1 1 0,3-7 0,1-6 0,-1-1 0,0 1 0,-1-1 0,1-23 0,0 2 0,10-81 0,-1-138 0,-13 250 0,0-1 0,1 0 0,0 0 0,0 1 0,0-1 0,1 0 0,0 1 0,0-1 0,1 1 0,0 0 0,7-12 0,-6 14 0,0 1 0,0-1 0,0 1 0,0 0 0,1 0 0,0 1 0,-1 0 0,1-1 0,0 1 0,1 1 0,-1-1 0,0 1 0,1 0 0,0 0 0,-1 1 0,9-2 0,32-8 0,-27 6 0,2 0 0,-1 1 0,0 1 0,28 0 0,-43 3 0,-1 0 0,1 1 0,-1-1 0,1 1 0,-1 0 0,1 0 0,-1 0 0,1 1 0,-1 0 0,0-1 0,0 2 0,0-1 0,0 0 0,0 1 0,0 0 0,-1 0 0,1 0 0,-1 0 0,0 0 0,0 1 0,0-1 0,0 1 0,-1 0 0,4 6 0,-1 4 0,0 0 0,-1 0 0,-1 1 0,0-1 0,-1 1 0,0 0 0,-2 0 0,1 0 0,-4 24 0,1-23 0,2 0 0,0 0 0,0 0 0,2 1 0,0-1 0,1 0 0,7 24 0,-4-30 0,-1-1 0,2 0 0,-1-1 0,1 1 0,1-2 0,-1 1 0,1-1 0,1 0 0,-1 0 0,1-1 0,18 9 0,16 15 0,-35-24 0,1 0 0,0-1 0,0 0 0,0 0 0,0-1 0,1 0 0,0-1 0,0 0 0,0 0 0,0-1 0,0 0 0,13 0 0,-16-2 0,0 0 0,0-1 0,0 0 0,0 0 0,0 0 0,0-1 0,0 0 0,-1 0 0,1-1 0,-1 1 0,1-2 0,-1 1 0,0-1 0,0 0 0,-1 0 0,1 0 0,-1-1 0,8-8 0,3-8 0,-1-1 0,-2 0 0,0-1 0,13-31 0,9-17 0,-31 65 0,1 1 0,-1 0 0,1-1 0,0 1 0,0 1 0,1-1 0,-1 1 0,1 0 0,0 0 0,0 1 0,1 0 0,-1 0 0,1 0 0,-1 1 0,1 0 0,0 0 0,0 1 0,0 0 0,12-1 0,-11 1 0,1 1 0,-1-1 0,1 1 0,-1 1 0,1 0 0,0 0 0,-1 1 0,0-1 0,1 2 0,-1-1 0,0 2 0,0-1 0,-1 1 0,1 0 0,13 9 0,-17-8-91,0-1 0,-1 1 0,1 0 0,-1 1 0,0-1 0,0 1 0,0-1 0,-1 1 0,0 0 0,0 0 0,-1 0 0,1 0 0,-1 0 0,0 8 0,2 19-6735</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24:36.056"/>
    </inkml:context>
    <inkml:brush xml:id="br0">
      <inkml:brushProperty name="width" value="0.05" units="cm"/>
      <inkml:brushProperty name="height" value="0.05" units="cm"/>
      <inkml:brushProperty name="color" value="#008C3A"/>
    </inkml:brush>
  </inkml:definitions>
  <inkml:trace contextRef="#ctx0" brushRef="#br0">1 0 24575,'14'12'0,"2"0"0,-1-2 0,2 0 0,-1 0 0,1-2 0,29 11 0,2 2 0,1 3 0,-1 2 0,-1 3 0,-1 1 0,-2 2 0,-2 2 0,0 2 0,-3 2 0,61 74 0,49 92 0,-138-188 0,-2-1 0,0 1 0,10 24 0,-14-26 0,1-1 0,1 0 0,0-1 0,0 1 0,1-1 0,17 17 0,-17-21-69,-7-7-23,1 0-1,-1 0 1,1 0-1,-1 1 0,1-1 1,-1 1-1,0-1 1,1 1-1,-1 0 0,0 0 1,0-1-1,0 1 1,0 3-1,-2 3-6733</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24:37.998"/>
    </inkml:context>
    <inkml:brush xml:id="br0">
      <inkml:brushProperty name="width" value="0.05" units="cm"/>
      <inkml:brushProperty name="height" value="0.05" units="cm"/>
      <inkml:brushProperty name="color" value="#008C3A"/>
    </inkml:brush>
  </inkml:definitions>
  <inkml:trace contextRef="#ctx0" brushRef="#br0">132 1 24575,'-2'0'0,"0"1"0,0 0 0,0-1 0,0 1 0,0 0 0,0 0 0,0 0 0,0 1 0,0-1 0,0 0 0,0 1 0,1-1 0,-1 1 0,1 0 0,-1-1 0,1 1 0,0 0 0,-1 0 0,1 0 0,-1 2 0,-22 46 0,21-41 0,-11 27 0,1 1 0,3 0 0,0 1 0,3 1 0,1-1 0,2 1 0,1 0 0,3 0 0,6 64 0,-6-101 0,0-1 0,0 0 0,0 0 0,0 0 0,0 0 0,1 0 0,-1 0 0,0 0 0,1 0 0,-1 0 0,1 0 0,-1 0 0,1 0 0,-1 0 0,1 0 0,-1 0 0,1-1 0,1 2 0,9-10 0,4-33 0,-12 22 0,1 1 0,0 0 0,2 0 0,0 1 0,10-20 0,-12 29 0,1 0 0,0 1 0,0 0 0,1 0 0,0 1 0,0-1 0,0 1 0,1 1 0,0-1 0,0 1 0,1 0 0,-1 1 0,12-6 0,5 2 0,1 0 0,0 1 0,0 1 0,0 2 0,0 1 0,48-1 0,-30 2 0,53-10 0,-92 11 0,0 1 0,0-1 0,1-1 0,-1 1 0,0-1 0,-1 1 0,1-1 0,0 0 0,0-1 0,-1 1 0,1-1 0,-1 1 0,6-7 0,-4 2 0,0 0 0,0-1 0,-1 1 0,-1-1 0,5-10 0,1-4 0,-7 17 0,0 0 0,0 1 0,1 0 0,-1-1 0,1 1 0,0 0 0,0 0 0,0 0 0,1 1 0,-1-1 0,1 1 0,0 0 0,0 0 0,0 0 0,1 0 0,-1 1 0,0-1 0,1 1 0,0 0 0,-1 1 0,1-1 0,0 1 0,0 0 0,0 0 0,0 1 0,0-1 0,0 1 0,0 0 0,0 1 0,0-1 0,0 1 0,9 2 0,11 5 0,0 0 0,0 2 0,-2 1 0,1 0 0,22 17 0,-17-12 0,19 9-1365,-6-5-5461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24:39.382"/>
    </inkml:context>
    <inkml:brush xml:id="br0">
      <inkml:brushProperty name="width" value="0.05" units="cm"/>
      <inkml:brushProperty name="height" value="0.05" units="cm"/>
      <inkml:brushProperty name="color" value="#008C3A"/>
    </inkml:brush>
  </inkml:definitions>
  <inkml:trace contextRef="#ctx0" brushRef="#br0">215 1 24575,'-10'0'0,"0"0"0,0 1 0,0 0 0,0 0 0,0 1 0,1 1 0,-1 0 0,1 0 0,-1 0 0,1 1 0,0 1 0,-12 7 0,15-7 0,0 0 0,1 1 0,-1-1 0,1 1 0,0 0 0,0 1 0,1-1 0,0 1 0,0-1 0,1 1 0,-1 1 0,2-1 0,-1 0 0,1 1 0,0-1 0,-1 12 0,-2 22 0,2 0 0,2 1 0,2-1 0,6 44 0,-7-81-45,1 0-1,0 0 1,0 0-1,0 0 1,0-1-1,0 1 1,1 0-1,0-1 1,-1 1-1,2-1 1,-1 1-1,0-1 1,1 0-1,-1 0 1,1 0-1,0 0 1,0 0-1,0-1 1,0 1-1,0-1 1,1 0-1,-1 0 1,1 0-1,0-1 0,-1 1 1,1-1-1,0 0 1,0 0-1,6 1 1,21 3-6781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24:41.196"/>
    </inkml:context>
    <inkml:brush xml:id="br0">
      <inkml:brushProperty name="width" value="0.05" units="cm"/>
      <inkml:brushProperty name="height" value="0.05" units="cm"/>
      <inkml:brushProperty name="color" value="#008C3A"/>
    </inkml:brush>
  </inkml:definitions>
  <inkml:trace contextRef="#ctx0" brushRef="#br0">0 178 24575,'0'451'0,"6"-418"0,-6-33 0,0 0 0,0 1 0,1-1 0,-1 0 0,0 1 0,0-1 0,1 0 0,-1 1 0,0-1 0,1 0 0,-1 0 0,0 1 0,1-1 0,-1 0 0,1 0 0,-1 1 0,0-1 0,1 0 0,-1 0 0,1 0 0,-1 0 0,0 0 0,1 0 0,-1 0 0,1 0 0,-1 0 0,1 0 0,-1 0 0,1 0 0,-1 0 0,0 0 0,1 0 0,-1 0 0,1-1 0,-1 1 0,4-3 0,0 1 0,-1-1 0,0-1 0,1 1 0,-1 0 0,0-1 0,-1 1 0,1-1 0,-1 0 0,3-6 0,6-11 0,-2-1 0,0 0 0,-1 0 0,-1-1 0,-2 0 0,5-36 0,1-145 0,-8 98 0,-3 100 0,0 0 0,1 0 0,0 0 0,1 0 0,-1 0 0,1 0 0,0 0 0,0 1 0,1-1 0,0 0 0,0 1 0,0 0 0,0 0 0,1 0 0,8-9 0,-9 12 0,0 0 0,1-1 0,-1 1 0,0 0 0,1 0 0,0 1 0,-1-1 0,1 1 0,0 0 0,0 0 0,-1 0 0,1 0 0,0 1 0,0-1 0,0 1 0,0 0 0,0 0 0,0 1 0,0-1 0,0 1 0,0 0 0,-1 0 0,1 0 0,0 1 0,5 2 0,-4-1 6,-1 0 0,1 0-1,-1 1 1,0-1 0,0 1-1,0 0 1,-1 0 0,1 1 0,-1-1-1,0 1 1,0 0 0,-1 0-1,0 0 1,1 0 0,-1 0-1,-1 0 1,1 0 0,-1 1 0,0-1-1,0 10 1,0-8-99,0 0 0,0 0 1,-1 0-1,0 0 0,-1 0 0,1 1 0,-1-1 0,-1 0 1,0 0-1,1-1 0,-2 1 0,1 0 0,-1-1 1,0 1-1,-6 8 0,-10 4-6733</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0:16.348"/>
    </inkml:context>
    <inkml:brush xml:id="br0">
      <inkml:brushProperty name="width" value="0.05" units="cm"/>
      <inkml:brushProperty name="height" value="0.05" units="cm"/>
      <inkml:brushProperty name="color" value="#E71224"/>
    </inkml:brush>
  </inkml:definitions>
  <inkml:trace contextRef="#ctx0" brushRef="#br0">1 3 24575,'190'-2'0,"207"5"0,-392-2 0,1-1 0,-1 1 0,0-1 0,1 1 0,-1 1 0,0-1 0,1 1 0,-1 0 0,0 0 0,0 1 0,0-1 0,-1 1 0,1 0 0,-1 0 0,1 1 0,-1 0 0,4 4 0,-5-4 0,-1 0 0,0 0 0,0 0 0,0 0 0,0 0 0,0 1 0,-1-1 0,0 1 0,0-1 0,0 1 0,-1 0 0,1-1 0,-1 1 0,0 0 0,-1-1 0,1 1 0,-1 0 0,0-1 0,0 1 0,-2 6 0,-5 9 0,0 0 0,-1 0 0,-1-1 0,-14 20 0,-23 47 0,6 9-1365,17-51-5461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49:51.878"/>
    </inkml:context>
    <inkml:brush xml:id="br0">
      <inkml:brushProperty name="width" value="0.05" units="cm"/>
      <inkml:brushProperty name="height" value="0.05" units="cm"/>
      <inkml:brushProperty name="color" value="#E71224"/>
    </inkml:brush>
  </inkml:definitions>
  <inkml:trace contextRef="#ctx0" brushRef="#br0">3059 961 24575,'-44'-1'0,"-1"2"0,0 2 0,0 2 0,1 2 0,-76 22 0,47 0 0,1 3 0,2 4 0,-114 76 0,21-17 0,-39 25 0,-31 47 0,-174 114 0,103-62 0,152-103 0,105-77 0,1 2 0,3 2 0,-49 61 0,36-39 0,-39 44 0,-153 232 0,232-312 0,2 1 0,1 0 0,-16 56 0,4-10 0,-5 24 0,5 0 0,5 2 0,-9 109 0,18-124 0,-3 69 0,12 247 0,5-190 0,-2-201 0,1 0 0,0 0 0,1 0 0,0 0 0,1 0 0,0-1 0,0 0 0,2 1 0,-1-2 0,2 1 0,-1-1 0,1 0 0,1 0 0,0-1 0,0 0 0,13 12 0,11 7 0,1-2 0,2 0 0,50 27 0,-17-17 0,1-3 0,2-3 0,1-3 0,1-4 0,1-2 0,1-4 0,77 8 0,-117-20 0,83 12 0,141 2 0,726-20 0,-956 1 0,0-1 0,0-1 0,0-1 0,-1-1 0,1-2 0,-1-1 0,-1-1 0,45-20 0,192-118 0,20-9 0,-133 93 0,-88 38 0,-1-3 0,-1-2 0,97-64 0,-12-11 0,317-246 0,-224 128 0,222-267 0,-184 122 0,-44 48 0,-18 44 0,-1 0 0,324-447 0,-398 474 0,-69 117 0,-2 3 0,90-225 0,-153 334 0,-1-1 0,-1 1 0,0-1 0,-1 0 0,-1 0 0,-1 0 0,-1 0 0,-5-34 0,5 49 0,-2 1 0,1-1 0,0 1 0,-1 0 0,0-1 0,0 1 0,0 0 0,-1 0 0,1 0 0,-1 1 0,0-1 0,0 1 0,0-1 0,-1 1 0,1 0 0,-1 0 0,1 0 0,-1 1 0,0-1 0,-6-2 0,-11-5 0,-1 1 0,-44-12 0,34 11 0,-150-41 0,-198-30 0,-196-3 0,575 84 0,-169-17 0,-340 11 0,-159 62 0,534-39 0,-192 48 0,281-50 0,1 2 0,1 3 0,1 1 0,-45 29 0,-25 13 0,-86 34 0,-201 108 0,350-176-682,-57 44-1,82-53-6143</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49:53.778"/>
    </inkml:context>
    <inkml:brush xml:id="br0">
      <inkml:brushProperty name="width" value="0.05" units="cm"/>
      <inkml:brushProperty name="height" value="0.05" units="cm"/>
      <inkml:brushProperty name="color" value="#E71224"/>
    </inkml:brush>
  </inkml:definitions>
  <inkml:trace contextRef="#ctx0" brushRef="#br0">0 5840 24575,'12'-1'0,"-1"-1"0,0-1 0,0 0 0,0-1 0,0 0 0,0 0 0,-1-1 0,0-1 0,0 1 0,10-9 0,6-2 0,1046-665 0,-431 220 0,-200 174 0,-114 80 0,154-77 0,-133 86 0,415-219 0,-489 263 0,-92 50 0,-42 27 0,37-18 0,200-145 0,-39 2 0,25-19 0,-10 11 0,-349 243 0,47-35 0,47-45 0,215-203 0,-182 162 0,155-113 0,-17 52 0,-95 67 0,160-90 0,-236 153 0,338-165 0,-297 163-682,202-115-1,-274 131-6143</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0:06.218"/>
    </inkml:context>
    <inkml:brush xml:id="br0">
      <inkml:brushProperty name="width" value="0.05" units="cm"/>
      <inkml:brushProperty name="height" value="0.05" units="cm"/>
      <inkml:brushProperty name="color" value="#E71224"/>
    </inkml:brush>
  </inkml:definitions>
  <inkml:trace contextRef="#ctx0" brushRef="#br0">89 0 24575,'0'67'0,"1"36"0,-4 1 0,-18 107 0,-1-67 58,-11 60-1481,22-156-5403</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0:06.938"/>
    </inkml:context>
    <inkml:brush xml:id="br0">
      <inkml:brushProperty name="width" value="0.05" units="cm"/>
      <inkml:brushProperty name="height" value="0.05" units="cm"/>
      <inkml:brushProperty name="color" value="#E71224"/>
    </inkml:brush>
  </inkml:definitions>
  <inkml:trace contextRef="#ctx0" brushRef="#br0">1 0 24575,'6'0'0,"8"0"0,8 0 0,7 0 0,5 0 0,2 0 0,2 0 0,0 0 0,1 0 0,-1 0 0,-7 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31.624"/>
    </inkml:context>
    <inkml:brush xml:id="br0">
      <inkml:brushProperty name="width" value="0.05" units="cm"/>
      <inkml:brushProperty name="height" value="0.05" units="cm"/>
      <inkml:brushProperty name="color" value="#F6630D"/>
    </inkml:brush>
  </inkml:definitions>
  <inkml:trace contextRef="#ctx0" brushRef="#br0">259 4 24575,'-10'0'0,"0"2"0,0-1 0,1 1 0,-1 1 0,1 0 0,-1 0 0,1 1 0,0 0 0,1 1 0,-1 0 0,1 0 0,0 1 0,0 0 0,-13 13 0,11-9 0,0 0 0,1 0 0,0 1 0,1 1 0,0-1 0,1 1 0,0 0 0,1 1 0,-9 25 0,8-8 0,2 0 0,0 0 0,2 1 0,2 32 0,12 123 0,-9-177 0,0 0 0,0 0 0,1 0 0,0-1 0,0 1 0,1-1 0,0 0 0,1 0 0,0 0 0,0-1 0,1 1 0,-1-1 0,2-1 0,-1 1 0,1-1 0,10 8 0,13 7 0,0-2 0,61 29 0,-67-36 0,-6-3 0,1-2 0,1 0 0,-1 0 0,1-2 0,1-1 0,-1 0 0,0-2 0,1 0 0,-1-1 0,1-1 0,0-1 0,-1-1 0,28-6 0,-43 6 0,0 0 0,0 0 0,0-1 0,-1 0 0,1 0 0,-1 0 0,1-1 0,-1 1 0,0-1 0,0 0 0,-1 0 0,1 0 0,-1-1 0,0 1 0,0-1 0,0 0 0,3-9 0,3-8 0,0-1 0,8-38 0,-10 32 0,-2-1 0,-1 0 0,-1 0 0,-1 0 0,-2 0 0,-1 0 0,-1 0 0,-1 0 0,-15-55 0,14 69 0,-2 0 0,1 1 0,-2-1 0,0 1 0,0 1 0,-2 0 0,0 0 0,0 0 0,-1 1 0,-1 1 0,0 0 0,-1 0 0,0 1 0,-1 1 0,0 0 0,0 0 0,-1 1 0,-1 1 0,-21-9 0,-5 2-227,0 3-1,-2 1 1,1 2-1,-1 2 1,-77-4-1,83 11-6598</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0:07.707"/>
    </inkml:context>
    <inkml:brush xml:id="br0">
      <inkml:brushProperty name="width" value="0.05" units="cm"/>
      <inkml:brushProperty name="height" value="0.05" units="cm"/>
      <inkml:brushProperty name="color" value="#E71224"/>
    </inkml:brush>
  </inkml:definitions>
  <inkml:trace contextRef="#ctx0" brushRef="#br0">75 0 24575,'2'154'0,"-5"169"0,-2-284 44,-2 1-1,-17 57 0,12-54-790,-11 70-1,20-79-6078</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0:08.498"/>
    </inkml:context>
    <inkml:brush xml:id="br0">
      <inkml:brushProperty name="width" value="0.05" units="cm"/>
      <inkml:brushProperty name="height" value="0.05" units="cm"/>
      <inkml:brushProperty name="color" value="#E71224"/>
    </inkml:brush>
  </inkml:definitions>
  <inkml:trace contextRef="#ctx0" brushRef="#br0">24 1 24575,'0'12'0,"0"11"0,0 14 0,0 7 0,0 8 0,0 2 0,0 4 0,0-2 0,-7 3 0,-1-3 0,0-10-8191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0:10.488"/>
    </inkml:context>
    <inkml:brush xml:id="br0">
      <inkml:brushProperty name="width" value="0.05" units="cm"/>
      <inkml:brushProperty name="height" value="0.05" units="cm"/>
      <inkml:brushProperty name="color" value="#E71224"/>
    </inkml:brush>
  </inkml:definitions>
  <inkml:trace contextRef="#ctx0" brushRef="#br0">37 16 24575,'0'-6'0,"7"-2"0,1 7 0,0 9 0,-1 10 0,-2 8 0,-3 6 0,0 4 0,-1 1 0,-1 8 0,-7 3 0,-14-2 0,-5-2 0,4-8-8191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0:23.172"/>
    </inkml:context>
    <inkml:brush xml:id="br0">
      <inkml:brushProperty name="width" value="0.05" units="cm"/>
      <inkml:brushProperty name="height" value="0.05" units="cm"/>
      <inkml:brushProperty name="color" value="#E71224"/>
    </inkml:brush>
  </inkml:definitions>
  <inkml:trace contextRef="#ctx0" brushRef="#br0">420 1 24575,'-5'1'0,"1"-1"0,0 1 0,0 0 0,0 0 0,-1 1 0,1 0 0,1-1 0,-1 1 0,0 0 0,0 1 0,1-1 0,-1 1 0,1-1 0,0 1 0,0 0 0,0 1 0,0-1 0,0 0 0,1 1 0,-1-1 0,-2 7 0,-7 13 0,0 0 0,-12 39 0,12-29 0,-39 110 0,31-80 0,-44 93 0,1-5 0,3-4 0,59-145 0,-3 4 0,1 1 0,0 0 0,0 0 0,1 0 0,-3 12 0,5-18 0,0 1 0,0 0 0,0-1 0,0 1 0,0-1 0,0 1 0,0-1 0,1 1 0,-1-1 0,0 1 0,1-1 0,-1 1 0,1-1 0,0 1 0,-1-1 0,1 0 0,0 1 0,0-1 0,0 0 0,0 0 0,0 1 0,0-1 0,0 0 0,1 0 0,-1 0 0,0-1 0,1 1 0,-1 0 0,0 0 0,1-1 0,-1 1 0,1-1 0,1 1 0,15 4 0,0-2 0,1 0 0,-1-1 0,1-1 0,0-1 0,22-2 0,-12 1 0,46 4 0,16 11-1365,-54-8-5461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0:24.772"/>
    </inkml:context>
    <inkml:brush xml:id="br0">
      <inkml:brushProperty name="width" value="0.05" units="cm"/>
      <inkml:brushProperty name="height" value="0.05" units="cm"/>
      <inkml:brushProperty name="color" value="#E71224"/>
    </inkml:brush>
  </inkml:definitions>
  <inkml:trace contextRef="#ctx0" brushRef="#br0">1 0 24575,'12'0'0,"11"0"0,8 0 0,4 0 0,3 0 0,1 0 0,0 0 0,0 0 0,0 0 0,-1 0 0,-1 0 0,0 0 0,0 0 0,-6 0-8191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0:26.848"/>
    </inkml:context>
    <inkml:brush xml:id="br0">
      <inkml:brushProperty name="width" value="0.05" units="cm"/>
      <inkml:brushProperty name="height" value="0.05" units="cm"/>
      <inkml:brushProperty name="color" value="#E71224"/>
    </inkml:brush>
  </inkml:definitions>
  <inkml:trace contextRef="#ctx0" brushRef="#br0">116 1 24575,'-12'16'0,"0"0"0,1 1 0,1 0 0,-9 18 0,5-8 0,7-13 0,1 0 0,1 0 0,0 1 0,1-1 0,1 1 0,0 0 0,1 1 0,0-1 0,2 0 0,-1 1 0,2-1 0,0 0 0,1 0 0,1 1 0,0-1 0,8 23 0,-7-32 0,-1 0 0,1-1 0,0 1 0,1-1 0,-1 0 0,1-1 0,0 1 0,1-1 0,-1 0 0,1 0 0,-1 0 0,1-1 0,0 0 0,0 0 0,1-1 0,-1 1 0,1-1 0,-1-1 0,1 1 0,-1-1 0,10 0 0,4 1 0,0 0 0,1-2 0,-1-1 0,0 0 0,39-8 0,-53 7 0,0 0 0,0-1 0,0 0 0,0 0 0,0 0 0,0 0 0,-1-1 0,1 0 0,-1-1 0,0 1 0,0-1 0,-1 0 0,0 0 0,1 0 0,-2 0 0,1-1 0,-1 0 0,1 0 0,-2 0 0,1 0 0,-1 0 0,3-9 0,3-15 0,-1-1 0,-1-1 0,2-42 0,-7 65 0,2-32-1365,-2 7-5461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0:27.707"/>
    </inkml:context>
    <inkml:brush xml:id="br0">
      <inkml:brushProperty name="width" value="0.05" units="cm"/>
      <inkml:brushProperty name="height" value="0.05" units="cm"/>
      <inkml:brushProperty name="color" value="#E71224"/>
    </inkml:brush>
  </inkml:definitions>
  <inkml:trace contextRef="#ctx0" brushRef="#br0">0 9 24575,'7'-6'0,"1"4"0,-1 8 0,0 10 0,-3 15 0,-1 8 0,-1-2-8191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0:29.058"/>
    </inkml:context>
    <inkml:brush xml:id="br0">
      <inkml:brushProperty name="width" value="0.05" units="cm"/>
      <inkml:brushProperty name="height" value="0.05" units="cm"/>
      <inkml:brushProperty name="color" value="#E71224"/>
    </inkml:brush>
  </inkml:definitions>
  <inkml:trace contextRef="#ctx0" brushRef="#br0">1 1 24575,'5'2'0,"-1"1"0,1 1 0,0-1 0,-1 1 0,0 0 0,0 0 0,0 0 0,0 0 0,-1 1 0,0-1 0,0 1 0,0 0 0,0 0 0,-1 0 0,0 1 0,0-1 0,0 0 0,1 7 0,1 12 0,0 1 0,-2 0 0,0 25 0,4 32 0,-2-53 0,-4-21 0,0 0 0,1 0 0,0 0 0,1 0 0,0-1 0,0 1 0,1 0 0,0-1 0,0 1 0,0-1 0,10 13 0,-13-19 0,1-1 0,0 1 0,0 0 0,-1-1 0,1 1 0,0-1 0,0 1 0,0-1 0,0 1 0,0-1 0,0 0 0,0 1 0,0-1 0,0 0 0,0 0 0,0 0 0,0 0 0,0 1 0,0-1 0,0-1 0,0 1 0,0 0 0,0 0 0,-1 0 0,1 0 0,0-1 0,2 0 0,-1 0 0,0-1 0,1 0 0,-1 1 0,0-1 0,0 0 0,0 0 0,-1 0 0,1 0 0,0-1 0,1-2 0,24-60 0,-26 64 0,28-117-1365,-18 84-5461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0:29.697"/>
    </inkml:context>
    <inkml:brush xml:id="br0">
      <inkml:brushProperty name="width" value="0.05" units="cm"/>
      <inkml:brushProperty name="height" value="0.05" units="cm"/>
      <inkml:brushProperty name="color" value="#E71224"/>
    </inkml:brush>
  </inkml:definitions>
  <inkml:trace contextRef="#ctx0" brushRef="#br0">0 0 24575,'7'0'0,"1"13"0,-1 9 0,0 15 0,-3 6 0,-1 9 0,-1-4-8191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0:31.177"/>
    </inkml:context>
    <inkml:brush xml:id="br0">
      <inkml:brushProperty name="width" value="0.05" units="cm"/>
      <inkml:brushProperty name="height" value="0.05" units="cm"/>
      <inkml:brushProperty name="color" value="#E71224"/>
    </inkml:brush>
  </inkml:definitions>
  <inkml:trace contextRef="#ctx0" brushRef="#br0">159 1 24575,'5'0'0,"0"0"0,0 1 0,0 0 0,1 0 0,-1 1 0,0-1 0,-1 1 0,1 0 0,0 0 0,-1 1 0,1-1 0,-1 1 0,1 0 0,-1 0 0,0 1 0,-1-1 0,1 1 0,0 0 0,3 5 0,6 9 0,-1 2 0,0-1 0,11 27 0,11 19 0,1-19 0,12 17 0,-44-59 0,-1 0 0,0 0 0,0 0 0,-1 1 0,1-1 0,-1 0 0,0 1 0,0-1 0,0 1 0,-1-1 0,1 1 0,-1-1 0,0 1 0,-1 4 0,-1-5 0,1 0 0,-1 0 0,0-1 0,0 1 0,0-1 0,0 0 0,0 1 0,-1-1 0,0 0 0,1 0 0,-1-1 0,0 1 0,0-1 0,-6 4 0,-51 29 0,60-35 0,-32 16-106,-17 7-146,1 3 0,0 1 0,3 3 1,-51 41-1,70-46-6574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32.771"/>
    </inkml:context>
    <inkml:brush xml:id="br0">
      <inkml:brushProperty name="width" value="0.05" units="cm"/>
      <inkml:brushProperty name="height" value="0.05" units="cm"/>
      <inkml:brushProperty name="color" value="#F6630D"/>
    </inkml:brush>
  </inkml:definitions>
  <inkml:trace contextRef="#ctx0" brushRef="#br0">0 166 24575,'14'0'0,"19"0"0,31-7 0,12-2 0,21-6 0,7-1 0,8-5 0,-8 1 0,-9 5 0,-6-3 0,-4 2 0,-10 4 0,-10 3 0,-10 4 0,-7 3 0,-4 1 0,-11 1-8191</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0:32.617"/>
    </inkml:context>
    <inkml:brush xml:id="br0">
      <inkml:brushProperty name="width" value="0.05" units="cm"/>
      <inkml:brushProperty name="height" value="0.05" units="cm"/>
      <inkml:brushProperty name="color" value="#E71224"/>
    </inkml:brush>
  </inkml:definitions>
  <inkml:trace contextRef="#ctx0" brushRef="#br0">74 35 24575,'-10'14'0,"-3"16"0,6-5 0,-29 117 0,33-127 0,1 1 0,0 0 0,1 0 0,1 0 0,1 1 0,5 30 0,-6-44 0,1 0 0,-1 1 0,1-1 0,0 0 0,0 1 0,1-1 0,-1 0 0,0 0 0,1 0 0,0 0 0,0 0 0,0 0 0,0-1 0,0 1 0,1-1 0,-1 1 0,1-1 0,-1 0 0,1 0 0,0 0 0,0 0 0,0 0 0,0-1 0,0 1 0,0-1 0,1 0 0,-1 0 0,6 1 0,-4-2 0,0-1 0,0 1 0,-1-1 0,1 0 0,0 0 0,-1-1 0,1 1 0,-1-1 0,1 0 0,-1 0 0,0 0 0,0-1 0,0 0 0,0 0 0,0 0 0,-1 0 0,1 0 0,-1-1 0,0 1 0,4-6 0,1-3 0,-1 0 0,0 0 0,-1-1 0,0 0 0,-1 0 0,0 0 0,-1-1 0,-1 1 0,3-17 0,-3 3 0,0 1 0,-2-1 0,-1 0 0,-4-26 0,4 47-80,-1 1 0,0-1-1,0 1 1,0 0 0,-1-1-1,0 1 1,0 0 0,0 0-1,0 0 1,-1 0 0,0 1 0,0-1-1,0 1 1,-1-1 0,0 1-1,-7-7 1,-13-4-6746</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0:35.778"/>
    </inkml:context>
    <inkml:brush xml:id="br0">
      <inkml:brushProperty name="width" value="0.05" units="cm"/>
      <inkml:brushProperty name="height" value="0.05" units="cm"/>
      <inkml:brushProperty name="color" value="#E71224"/>
    </inkml:brush>
  </inkml:definitions>
  <inkml:trace contextRef="#ctx0" brushRef="#br0">226 1 24575,'-5'0'0,"1"-1"0,-1 1 0,0 0 0,0 0 0,0 1 0,0-1 0,0 1 0,0 0 0,0 0 0,1 1 0,-1-1 0,1 1 0,-1 0 0,1 1 0,-1-1 0,1 1 0,0 0 0,0 0 0,0 0 0,1 0 0,-1 1 0,1-1 0,0 1 0,-6 8 0,-7 16 0,1 0 0,1 1 0,1 1 0,1 1 0,2-1 0,2 2 0,0-1 0,2 1 0,2 0 0,1 0 0,1 64 0,3-64 0,-2-19 0,1 0 0,1 0 0,0 0 0,0-1 0,6 18 0,-6-26 0,0-1 0,0 0 0,1 0 0,0 0 0,-1 0 0,1 0 0,0 0 0,1 0 0,-1 0 0,0-1 0,1 1 0,-1-1 0,1 0 0,0 0 0,0 0 0,0 0 0,0 0 0,0-1 0,0 1 0,1-1 0,-1 0 0,0 0 0,1 0 0,4 1 0,15 1 0,0 0 0,1-2 0,-1 0 0,0-2 0,37-5 0,-44 4 0,0-2 0,0 0 0,0 0 0,0-2 0,-1 0 0,0-1 0,0 0 0,22-16 0,-31 18 0,0 0 0,-1 0 0,0 0 0,0-1 0,0 0 0,-1 0 0,0 0 0,0-1 0,0 1 0,-1-1 0,0 0 0,0 0 0,-1 0 0,2-10 0,1-11 0,0 0 0,0-42 0,-2 17 0,-1 32-107,21-158-1151,-12 124-5568</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0:36.687"/>
    </inkml:context>
    <inkml:brush xml:id="br0">
      <inkml:brushProperty name="width" value="0.05" units="cm"/>
      <inkml:brushProperty name="height" value="0.05" units="cm"/>
      <inkml:brushProperty name="color" value="#E71224"/>
    </inkml:brush>
  </inkml:definitions>
  <inkml:trace contextRef="#ctx0" brushRef="#br0">106 0 24575,'-7'0'0,"-1"6"0,0 15 0,-4 10 0,-1 6 0,2 3 0,3 1 0,-3-7 0,-1 4 0,3 1 0,3-5-8191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0:38.018"/>
    </inkml:context>
    <inkml:brush xml:id="br0">
      <inkml:brushProperty name="width" value="0.05" units="cm"/>
      <inkml:brushProperty name="height" value="0.05" units="cm"/>
      <inkml:brushProperty name="color" value="#E71224"/>
    </inkml:brush>
  </inkml:definitions>
  <inkml:trace contextRef="#ctx0" brushRef="#br0">1 0 24575,'4'1'0,"1"0"0,0 0 0,0 0 0,0 0 0,-1 1 0,1 0 0,-1 0 0,1 0 0,-1 1 0,0-1 0,0 1 0,0 0 0,0 0 0,-1 0 0,1 1 0,-1-1 0,0 1 0,0 0 0,0 0 0,0 0 0,-1 1 0,1-1 0,-1 0 0,2 8 0,6 13 0,-1 0 0,-1 0 0,5 30 0,-13-54 0,5 33 0,-1-1 0,0 54 0,-2-5 0,-2-79 0,1 0 0,-1 1 0,0-1 0,1 0 0,-1 0 0,1 1 0,0-1 0,0 0 0,1 0 0,-1 0 0,0 0 0,1-1 0,0 1 0,0 0 0,0 0 0,0-1 0,0 0 0,0 1 0,3 1 0,-2-2 0,0-1 0,0 1 0,0-1 0,0 0 0,0 0 0,0 0 0,0-1 0,0 1 0,0-1 0,0 0 0,0 0 0,0 0 0,0 0 0,1 0 0,-1-1 0,4 0 0,2-2 0,-1 0 0,1 0 0,-1 0 0,0-1 0,0 0 0,0-1 0,0 0 0,-1 0 0,0-1 0,0 0 0,-1 0 0,11-13 0,79-109-1365,-77 103-5461</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0:39.098"/>
    </inkml:context>
    <inkml:brush xml:id="br0">
      <inkml:brushProperty name="width" value="0.05" units="cm"/>
      <inkml:brushProperty name="height" value="0.05" units="cm"/>
      <inkml:brushProperty name="color" value="#E71224"/>
    </inkml:brush>
  </inkml:definitions>
  <inkml:trace contextRef="#ctx0" brushRef="#br0">1 0 24575,'0'6'0,"0"9"0,0 7 0,0 7 0,0 11 0,0 5 0,0 1 0,0-2 0,0-7-8191</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0:42.978"/>
    </inkml:context>
    <inkml:brush xml:id="br0">
      <inkml:brushProperty name="width" value="0.05" units="cm"/>
      <inkml:brushProperty name="height" value="0.05" units="cm"/>
      <inkml:brushProperty name="color" value="#E71224"/>
    </inkml:brush>
  </inkml:definitions>
  <inkml:trace contextRef="#ctx0" brushRef="#br0">0 37 24575,'1'-2'0,"-1"1"0,0 0 0,1-1 0,-1 1 0,1 0 0,-1 0 0,1-1 0,0 1 0,0 0 0,-1 0 0,1 0 0,0 0 0,0 0 0,0 0 0,0 0 0,0 0 0,0 0 0,1 1 0,-1-1 0,0 0 0,0 1 0,0-1 0,1 1 0,-1-1 0,0 1 0,1-1 0,1 1 0,41-8 0,-41 8 0,18-2 0,-1 2 0,1 0 0,0 1 0,-1 2 0,1 0 0,-1 1 0,33 11 0,-42-12 0,0 1 0,-1 0 0,1 1 0,-1 0 0,0 1 0,-1 0 0,1 0 0,-1 1 0,-1 0 0,1 1 0,-1-1 0,0 2 0,-1-1 0,0 1 0,9 16 0,-13-20 0,-1 0 0,0 1 0,0-1 0,-1 0 0,0 1 0,0-1 0,0 1 0,0-1 0,-1 1 0,0-1 0,0 1 0,-1 0 0,1-1 0,-4 11 0,1-6 0,-1 0 0,0-1 0,0 1 0,-1-1 0,0 0 0,-1 0 0,-10 11 0,-8 6 0,-1 0 0,-1-2 0,-46 32 0,47-36-1365,7-3-5461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0:44.728"/>
    </inkml:context>
    <inkml:brush xml:id="br0">
      <inkml:brushProperty name="width" value="0.05" units="cm"/>
      <inkml:brushProperty name="height" value="0.05" units="cm"/>
      <inkml:brushProperty name="color" value="#E71224"/>
    </inkml:brush>
  </inkml:definitions>
  <inkml:trace contextRef="#ctx0" brushRef="#br0">75 46 24575,'0'5'0,"-1"0"0,-1-1 0,1 1 0,-1 0 0,1-1 0,-6 9 0,-7 23 0,-4 40 0,10-51 0,2 0 0,1 1 0,0 0 0,0 36 0,5-56 0,0 1 0,1-1 0,0 0 0,0 1 0,0-1 0,0 0 0,1 0 0,0 0 0,1 0 0,0 0 0,-1 0 0,2-1 0,-1 1 0,1-1 0,-1 0 0,1 0 0,1 0 0,-1 0 0,1-1 0,0 0 0,0 0 0,10 6 0,-1-3 0,0-1 0,0 0 0,1-1 0,0 0 0,0-2 0,0 0 0,1 0 0,30 0 0,-4-2 0,0-3 0,46-7 0,-82 8 0,1 0 0,0-1 0,-1 0 0,1-1 0,-1 1 0,0-1 0,0 0 0,0-1 0,0 1 0,0-1 0,-1 0 0,0-1 0,1 1 0,-2-1 0,1 0 0,0 0 0,-1-1 0,0 1 0,-1-1 0,1 0 0,-1 0 0,0 0 0,0 0 0,-1-1 0,0 1 0,2-10 0,2-14 0,0-1 0,-3 1 0,0-1 0,-3-42 0,1 59 15,-2 1 0,0-1 0,0 0 0,-1 1 0,-1-1 0,0 1 0,-6-15 0,7 23-86,-1 0 1,1 1-1,-1-1 0,0 0 0,-1 1 1,1-1-1,-1 1 0,0 0 1,0 0-1,0 1 0,0-1 0,0 1 1,-1 0-1,0 0 0,0 0 1,0 1-1,0 0 0,0 0 0,0 0 1,-7-1-1,-19-3-6755</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1:03.578"/>
    </inkml:context>
    <inkml:brush xml:id="br0">
      <inkml:brushProperty name="width" value="0.05" units="cm"/>
      <inkml:brushProperty name="height" value="0.05" units="cm"/>
      <inkml:brushProperty name="color" value="#E71224"/>
    </inkml:brush>
  </inkml:definitions>
  <inkml:trace contextRef="#ctx0" brushRef="#br0">2656 226 24575,'-10'1'0,"0"0"0,0 1 0,1 0 0,-1 0 0,1 1 0,0 1 0,-16 7 0,-60 38 0,45-20 0,1 1 0,2 2 0,-36 39 0,-98 123 0,88-96 0,-14 18 0,-54 60 0,51-59 0,-97 147 0,132-172 0,-148 262 0,92-141 0,-4 11 0,-23 37 0,95-170 0,-55 125 0,-24 107 0,108-261 0,-36 94 0,-61 150 0,70-173 0,-55 225 0,88-291 0,-2 6 0,3 0 0,-11 114 0,21-132 0,-22 94 0,-4 24 0,25-80 0,4 0 0,10 104 0,-5-182 0,2-1 0,0 1 0,1-1 0,0 0 0,1-1 0,0 1 0,1-1 0,1 0 0,0 0 0,11 14 0,2-1 0,1 0 0,1-2 0,36 32 0,-35-37 0,1-1 0,0-2 0,2 0 0,0-1 0,38 16 0,145 41 0,-136-50 0,93 43 0,-98-35 0,1-2 0,2-4 0,0-2 0,108 17 0,-71-24 0,0-5 0,157-6 0,-157-6 0,210-14 0,-272 10 0,-2-2 0,1-1 0,-1-3 0,84-34 0,-83 25 0,-1-3 0,-1-1 0,-1-3 0,-1-1 0,-2-2 0,-1-1 0,43-49 0,26-26 0,-63 66 0,-2-2 0,66-87 0,37-94 0,122-165 0,-244 361 0,-1-1 0,-1-1 0,26-53 0,16-30 0,141-192 0,-75 121 0,142-165 0,2-1 0,-171 202 0,240-396 0,-159 211 0,77-156 0,-42-50 0,-196 471 0,-3-2 0,17-111 0,-19 69 0,11-106 0,-26 191 0,-2 0 0,-1-1 0,-1 1 0,-1 0 0,-12-50 0,10 64 0,-1-1 0,0 1 0,-1 0 0,0 0 0,-1 1 0,0 0 0,-1 0 0,-1 1 0,0 0 0,0 1 0,-1 0 0,0 0 0,-1 1 0,0 1 0,0 0 0,-1 1 0,-13-6 0,-28-11 0,-1 2 0,-109-27 0,104 33 0,-20-7 0,-5-3 0,0 4 0,-2 3 0,-115-9 0,-286 27 0,210 5 0,165-5 0,23-2 0,-122 14 0,182-6 0,1 2 0,-1 2 0,-52 22 0,57-21 0,0 0 0,-1-1 0,0-1 0,-1-2 0,-42 5 0,-25-9 0,65-3 0,0 1 0,0 1 0,0 2 0,1 1 0,-54 15 0,-171 79-51,168-63-1263,2-1-5512</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1:05.408"/>
    </inkml:context>
    <inkml:brush xml:id="br0">
      <inkml:brushProperty name="width" value="0.05" units="cm"/>
      <inkml:brushProperty name="height" value="0.05" units="cm"/>
      <inkml:brushProperty name="color" value="#E71224"/>
    </inkml:brush>
  </inkml:definitions>
  <inkml:trace contextRef="#ctx0" brushRef="#br0">1 7759 24575,'1'-11'0,"1"0"0,0 1 0,1-1 0,0 0 0,0 1 0,1-1 0,1 1 0,11-18 0,-3 2 0,51-90 0,125-169 0,-132 204 0,889-1147 0,-652 801 0,-104 137 0,-27 55 0,-43 58 0,224-256 0,-144 227 0,-41 44 0,168-220 0,309-378 0,-484 569 0,-73 86 0,553-742 0,-572 759 0,-32 45 0,2 1 0,49-52 0,-45 59 0,3 1 0,0 2 0,73-48 0,302-214 0,-341 241 0,871-758-1365,-847 723-5461</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1:07.488"/>
    </inkml:context>
    <inkml:brush xml:id="br0">
      <inkml:brushProperty name="width" value="0.05" units="cm"/>
      <inkml:brushProperty name="height" value="0.05" units="cm"/>
      <inkml:brushProperty name="color" value="#E71224"/>
    </inkml:brush>
  </inkml:definitions>
  <inkml:trace contextRef="#ctx0" brushRef="#br0">188 1 24575,'-2'26'0,"-1"-1"0,-1 1 0,-7 25 0,1-8 0,2-10 0,-24 59 0,1-4 0,-4 8 0,25-74 0,2 1 0,0 0 0,1 0 0,2 0 0,-4 27 0,8-39 0,-1 6 0,1 1 0,1 0 0,0 0 0,4 26 0,-3-40 0,0 0 0,-1 0 0,2 0 0,-1 0 0,0 0 0,1-1 0,0 1 0,0 0 0,0-1 0,0 1 0,1-1 0,-1 0 0,1 0 0,0 0 0,0 0 0,0 0 0,0-1 0,0 1 0,1-1 0,-1 0 0,1 0 0,-1 0 0,1 0 0,0-1 0,6 2 0,14 1 0,1-1 0,0-1 0,0-1 0,0-1 0,36-6 0,13 2 0,348 0-104,-288 5-1157,-103-1-5565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33.841"/>
    </inkml:context>
    <inkml:brush xml:id="br0">
      <inkml:brushProperty name="width" value="0.05" units="cm"/>
      <inkml:brushProperty name="height" value="0.05" units="cm"/>
      <inkml:brushProperty name="color" value="#F6630D"/>
    </inkml:brush>
  </inkml:definitions>
  <inkml:trace contextRef="#ctx0" brushRef="#br0">0 0 24575,'7'7'0,"16"10"0,32 8 0,14 0 0,9 3 0,5 4 0,10-4 0,-5-6 0,-10-8 0,-11-5 0,-10-5 0,-8-3 0,-5-1 0,-3-1 0,-9-1-8191</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1:09.938"/>
    </inkml:context>
    <inkml:brush xml:id="br0">
      <inkml:brushProperty name="width" value="0.05" units="cm"/>
      <inkml:brushProperty name="height" value="0.05" units="cm"/>
      <inkml:brushProperty name="color" value="#E71224"/>
    </inkml:brush>
  </inkml:definitions>
  <inkml:trace contextRef="#ctx0" brushRef="#br0">1 149 24575,'11'-9'0,"2"0"0,-1 1 0,1 0 0,1 1 0,-1 1 0,1 0 0,0 1 0,17-5 0,32-13 0,-42 13 0,-1 1 0,2 1 0,0 0 0,0 2 0,0 1 0,0 0 0,37-2 0,-56 8 0,1-1 0,-1 0 0,0 1 0,0 0 0,1 0 0,-1 0 0,0 0 0,0 1 0,0-1 0,0 1 0,0 0 0,0 0 0,-1 0 0,1 0 0,-1 0 0,1 0 0,-1 1 0,0-1 0,0 1 0,0 0 0,0 0 0,0 0 0,-1 0 0,1 0 0,-1 0 0,0 0 0,0 0 0,0 0 0,0 1 0,0-1 0,0 5 0,2 14 0,-1 0 0,-1 0 0,-3 38 0,2-41 0,-4 80-1365,3-50-5461</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1:11.887"/>
    </inkml:context>
    <inkml:brush xml:id="br0">
      <inkml:brushProperty name="width" value="0.05" units="cm"/>
      <inkml:brushProperty name="height" value="0.05" units="cm"/>
      <inkml:brushProperty name="color" value="#E71224"/>
    </inkml:brush>
  </inkml:definitions>
  <inkml:trace contextRef="#ctx0" brushRef="#br0">78 14 24575,'0'-1'0,"0"1"0,0 0 0,0-1 0,0 1 0,-1-1 0,1 1 0,0 0 0,0-1 0,0 1 0,0-1 0,0 1 0,0 0 0,0-1 0,0 1 0,1-1 0,-1 1 0,0 0 0,0-1 0,0 1 0,0 0 0,0-1 0,1 1 0,-1 0 0,0-1 0,0 1 0,0 0 0,1-1 0,-1 1 0,0 0 0,1-1 0,-1 1 0,0 0 0,1 0 0,-1 0 0,0-1 0,1 1 0,-1 0 0,0 0 0,1 0 0,-1 0 0,0 0 0,1 0 0,-1-1 0,1 1 0,-1 0 0,0 0 0,1 0 0,-1 0 0,1 0 0,-1 1 0,0-1 0,1 0 0,0 0 0,0 1 0,0 0 0,-1-1 0,1 1 0,0 0 0,0 0 0,-1 0 0,1 0 0,0 0 0,-1 0 0,1 0 0,-1 0 0,1 0 0,-1 0 0,0 0 0,1 0 0,-1 0 0,0 0 0,0 1 0,0-1 0,0 0 0,0 0 0,0 2 0,-6 53 0,-3-1 0,-2 0 0,-29 84 0,29-94 0,3 0 0,1 1 0,2 0 0,2 0 0,6 76 0,-2-50 0,-1-68 0,0 0 0,0 0 0,0 0 0,0 0 0,1 0 0,-1 0 0,1 0 0,0 0 0,1 0 0,-1 0 0,1-1 0,-1 1 0,1 0 0,0-1 0,0 1 0,1-1 0,-1 0 0,1 0 0,0 0 0,-1 0 0,1 0 0,1 0 0,-1-1 0,0 0 0,1 1 0,-1-1 0,1-1 0,-1 1 0,1 0 0,0-1 0,0 0 0,0 0 0,6 1 0,20 4 0,1-1 0,0-2 0,0-1 0,47-3 0,125-22 0,-49 4 0,-139 18-273,0-1 0,-1 0 0,1-1 0,20-8 0,2-5-6553</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1:15.878"/>
    </inkml:context>
    <inkml:brush xml:id="br0">
      <inkml:brushProperty name="width" value="0.05" units="cm"/>
      <inkml:brushProperty name="height" value="0.05" units="cm"/>
      <inkml:brushProperty name="color" value="#E71224"/>
    </inkml:brush>
  </inkml:definitions>
  <inkml:trace contextRef="#ctx0" brushRef="#br0">2 110 24575,'-2'144'0,"5"161"0,-3-300 0,1 1 0,-1-1 0,1 1 0,0-1 0,1 0 0,-1 1 0,1-1 0,0 0 0,0 0 0,1 0 0,-1 0 0,1 0 0,0-1 0,1 1 0,-1-1 0,1 0 0,3 4 0,-3-6 0,0 1 0,0-1 0,0 0 0,0 0 0,0 0 0,1 0 0,-1-1 0,0 0 0,1 0 0,-1 0 0,1 0 0,-1-1 0,1 0 0,-1 0 0,1 0 0,-1 0 0,1-1 0,-1 0 0,1 1 0,-1-2 0,5-1 0,4-1 0,-1-1 0,0-1 0,-1 0 0,1-1 0,-1 0 0,0-1 0,-1 0 0,0-1 0,0 0 0,-1 0 0,0-1 0,-1 0 0,12-18 0,-10 12 0,-1 0 0,0-1 0,-1 0 0,-1-1 0,0 1 0,-1-1 0,-1-1 0,4-34 0,-2-25-83,-2 15-558,23-109 0,-18 137-6185</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1:16.658"/>
    </inkml:context>
    <inkml:brush xml:id="br0">
      <inkml:brushProperty name="width" value="0.05" units="cm"/>
      <inkml:brushProperty name="height" value="0.05" units="cm"/>
      <inkml:brushProperty name="color" value="#E71224"/>
    </inkml:brush>
  </inkml:definitions>
  <inkml:trace contextRef="#ctx0" brushRef="#br0">1 0 24575,'0'7'0,"0"7"0,0 9 0,0-1-8191</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1:18.018"/>
    </inkml:context>
    <inkml:brush xml:id="br0">
      <inkml:brushProperty name="width" value="0.05" units="cm"/>
      <inkml:brushProperty name="height" value="0.05" units="cm"/>
      <inkml:brushProperty name="color" value="#E71224"/>
    </inkml:brush>
  </inkml:definitions>
  <inkml:trace contextRef="#ctx0" brushRef="#br0">0 1 24575,'0'31'0,"2"0"0,0 0 0,8 34 0,-5-48 0,0 1 0,1-1 0,0 0 0,2-1 0,0 0 0,17 27 0,-12-23 0,-1 0 0,-1 1 0,-1 1 0,-1 0 0,0 0 0,7 37 0,-12-42 0,-3-10 0,0-1 0,0 1 0,1-1 0,-1 1 0,2-1 0,-1 0 0,1 0 0,0 0 0,0 0 0,0-1 0,8 10 0,-11-15 0,0 0 0,1 0 0,-1 0 0,0 1 0,0-1 0,1 0 0,-1 0 0,0 0 0,0 0 0,1 0 0,-1 0 0,0 0 0,1 1 0,-1-1 0,0 0 0,1 0 0,-1 0 0,0 0 0,1 0 0,-1 0 0,0 0 0,0-1 0,1 1 0,-1 0 0,0 0 0,1 0 0,-1 0 0,0 0 0,0 0 0,1-1 0,-1 1 0,0 0 0,0 0 0,1 0 0,-1-1 0,0 1 0,0 0 0,0 0 0,1 0 0,-1-1 0,8-18 0,-2-18 0,-2-120-1365,-4 107-5461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1:18.757"/>
    </inkml:context>
    <inkml:brush xml:id="br0">
      <inkml:brushProperty name="width" value="0.05" units="cm"/>
      <inkml:brushProperty name="height" value="0.05" units="cm"/>
      <inkml:brushProperty name="color" value="#E71224"/>
    </inkml:brush>
  </inkml:definitions>
  <inkml:trace contextRef="#ctx0" brushRef="#br0">1 0 24575,'6'0'0,"2"6"0,0 15 0,-2 10 0,-1 13 0,-3-2-8191</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1:19.818"/>
    </inkml:context>
    <inkml:brush xml:id="br0">
      <inkml:brushProperty name="width" value="0.05" units="cm"/>
      <inkml:brushProperty name="height" value="0.05" units="cm"/>
      <inkml:brushProperty name="color" value="#E71224"/>
    </inkml:brush>
  </inkml:definitions>
  <inkml:trace contextRef="#ctx0" brushRef="#br0">0 0 24575,'11'0'0,"224"11"0,-210-8 0,-1 1 0,1 1 0,-2 2 0,1 0 0,-1 2 0,0 0 0,32 19 0,-51-26 0,-1 0 0,1 0 0,-1 0 0,0 1 0,0-1 0,0 1 0,0 0 0,-1 0 0,1 0 0,-1 0 0,0 1 0,0-1 0,0 1 0,0-1 0,2 6 0,-4-6 0,1 0 0,-1-1 0,0 1 0,0 0 0,0-1 0,0 1 0,-1 0 0,1 0 0,-1-1 0,1 1 0,-1 0 0,0-1 0,0 1 0,0-1 0,0 1 0,-1-1 0,1 0 0,-1 1 0,1-1 0,-1 0 0,0 0 0,0 0 0,-3 3 0,-40 34 0,-80 52 0,115-84-273,-1-1 0,0 0 0,0 0 0,-14 3 0,-4 0-6553</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1:20.858"/>
    </inkml:context>
    <inkml:brush xml:id="br0">
      <inkml:brushProperty name="width" value="0.05" units="cm"/>
      <inkml:brushProperty name="height" value="0.05" units="cm"/>
      <inkml:brushProperty name="color" value="#E71224"/>
    </inkml:brush>
  </inkml:definitions>
  <inkml:trace contextRef="#ctx0" brushRef="#br0">2 9 24575,'-1'106'0,"3"121"0,-1-221 0,-1 1 0,1-1 0,0 0 0,1 1 0,0-1 0,0 0 0,0 0 0,0 0 0,1 0 0,0 0 0,1-1 0,-1 1 0,1-1 0,0 0 0,0 0 0,1 0 0,-1-1 0,1 1 0,0-1 0,0 0 0,1 0 0,-1-1 0,1 0 0,-1 0 0,1 0 0,0-1 0,1 0 0,-1 0 0,0 0 0,0-1 0,1 0 0,-1 0 0,1 0 0,10-1 0,-9-1 0,0 1 0,0-1 0,-1 0 0,1-1 0,-1 0 0,1 0 0,-1 0 0,1-1 0,-1 0 0,0-1 0,-1 1 0,1-2 0,0 1 0,-1 0 0,0-1 0,0 0 0,-1-1 0,1 0 0,-1 1 0,0-1 0,-1-1 0,1 1 0,-1-1 0,-1 0 0,1 0 0,-1 0 0,0 0 0,3-13 0,-4 4 0,0-1 0,-1 0 0,-1 1 0,0-1 0,-2 1 0,0-1 0,0 1 0,-2-1 0,0 1 0,0 0 0,-2 1 0,0-1 0,-1 1 0,0 0 0,-11-15 0,14 24-80,0 1 0,-1 0-1,1-1 1,-1 2 0,0-1-1,0 0 1,-1 1 0,0 0-1,1 0 1,-1 1 0,0 0 0,-1 0-1,1 0 1,0 1 0,-1 0-1,-11-3 1,-20-2-6746</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1:22.517"/>
    </inkml:context>
    <inkml:brush xml:id="br0">
      <inkml:brushProperty name="width" value="0.05" units="cm"/>
      <inkml:brushProperty name="height" value="0.05" units="cm"/>
      <inkml:brushProperty name="color" value="#E71224"/>
    </inkml:brush>
  </inkml:definitions>
  <inkml:trace contextRef="#ctx0" brushRef="#br0">189 1 24575,'-5'0'0,"0"1"0,0 0 0,0 0 0,0 0 0,0 0 0,1 1 0,-1 0 0,0 0 0,1 1 0,-1-1 0,1 1 0,0 0 0,0 0 0,0 0 0,0 1 0,0-1 0,1 1 0,0 0 0,0 0 0,0 0 0,-5 9 0,-4 9 0,1 1 0,1 0 0,-9 29 0,12-31 0,-1-1 0,2 0 0,1 1 0,0 0 0,1-1 0,2 1 0,0 1 0,1 21 0,1-38 0,0 0 0,1 1 0,-1-1 0,1 0 0,0 1 0,1-1 0,-1 0 0,1 0 0,0 0 0,0 0 0,1-1 0,0 1 0,-1 0 0,2-1 0,-1 0 0,0 0 0,1 0 0,0 0 0,-1 0 0,2-1 0,-1 0 0,0 0 0,1 0 0,-1 0 0,1-1 0,0 1 0,0-1 0,0 0 0,0-1 0,0 1 0,0-1 0,7 1 0,28 1 0,-1-1 0,67-6 0,-26 0 0,-71 4 0,0 0 0,0-1 0,-1-1 0,1 1 0,0-1 0,-1-1 0,1 1 0,-1-2 0,0 1 0,0-1 0,0 0 0,-1-1 0,11-7 0,-6 1 0,0 0 0,-1-1 0,0-1 0,-1 0 0,-1 0 0,11-19 0,-10 15-115,2-2-135,0-1 0,-1 0 0,-2-1 0,12-32 0,-14 22-6576</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1:23.238"/>
    </inkml:context>
    <inkml:brush xml:id="br0">
      <inkml:brushProperty name="width" value="0.05" units="cm"/>
      <inkml:brushProperty name="height" value="0.05" units="cm"/>
      <inkml:brushProperty name="color" value="#E71224"/>
    </inkml:brush>
  </inkml:definitions>
  <inkml:trace contextRef="#ctx0" brushRef="#br0">49 0 24575,'0'6'0,"0"9"0,0 7 0,-6 13 0,-3 7 0,1 3 0,-4-1 0,-1-7-8191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8T19:13:37.203"/>
    </inkml:context>
    <inkml:brush xml:id="br0">
      <inkml:brushProperty name="width" value="0.05" units="cm"/>
      <inkml:brushProperty name="height" value="0.05" units="cm"/>
      <inkml:brushProperty name="color" value="#F6630D"/>
    </inkml:brush>
  </inkml:definitions>
  <inkml:trace contextRef="#ctx0" brushRef="#br0">47 120 24575,'-1'6'0,"1"0"0,-2-1 0,1 1 0,0-1 0,-1 1 0,-4 8 0,-6 21 0,2 35 0,3-1 0,3 1 0,6 84 0,-1-63 0,-1-81 0,1 0 0,-1 0 0,1 0 0,1 0 0,0-1 0,0 1 0,1 0 0,0-1 0,5 10 0,-5-14 0,1 1 0,0-1 0,0 0 0,0 0 0,1 0 0,-1 0 0,1-1 0,0 1 0,1-1 0,-1-1 0,1 1 0,0-1 0,-1 0 0,11 4 0,7 0 0,0 0 0,0-1 0,0-1 0,1-1 0,33 1 0,-11-4 0,85-9 0,-124 7 0,1 0 0,-1-1 0,0 1 0,0-1 0,0-1 0,-1 1 0,1-1 0,-1-1 0,1 1 0,-1-1 0,0 0 0,0 0 0,0-1 0,-1 0 0,0 0 0,0 0 0,0 0 0,-1-1 0,8-11 0,-1-4 0,-1-1 0,-1 0 0,-1-1 0,9-37 0,-4 13 0,0-3 28,-2-1 1,-2 1-1,3-64 0,-9-153-1288,-3 251 1042,-1-19-6608</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1:24.318"/>
    </inkml:context>
    <inkml:brush xml:id="br0">
      <inkml:brushProperty name="width" value="0.05" units="cm"/>
      <inkml:brushProperty name="height" value="0.05" units="cm"/>
      <inkml:brushProperty name="color" value="#E71224"/>
    </inkml:brush>
  </inkml:definitions>
  <inkml:trace contextRef="#ctx0" brushRef="#br0">1 0 24575,'1'30'0,"0"0"0,3 0 0,12 53 0,-12-67 0,1 0 0,0 0 0,2 0 0,0-1 0,0 0 0,2 0 0,0-1 0,13 16 0,-21-28 0,1 0 0,-1 0 0,1 0 0,0 0 0,0 0 0,0-1 0,0 1 0,0-1 0,0 1 0,1-1 0,-1 0 0,0 0 0,1 0 0,-1 0 0,0 0 0,1-1 0,-1 1 0,1-1 0,0 1 0,-1-1 0,6 0 0,-5-1 0,1 0 0,-1 0 0,1-1 0,-1 1 0,1-1 0,-1 0 0,0 0 0,0 0 0,0 0 0,0 0 0,0-1 0,-1 0 0,5-3 0,6-11 0,-1-1 0,0 0 0,-2 0 0,11-24 0,-17 33 0,2-4-101,11-21-531,37-58 0,-31 60-6194</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1:24.978"/>
    </inkml:context>
    <inkml:brush xml:id="br0">
      <inkml:brushProperty name="width" value="0.05" units="cm"/>
      <inkml:brushProperty name="height" value="0.05" units="cm"/>
      <inkml:brushProperty name="color" value="#E71224"/>
    </inkml:brush>
  </inkml:definitions>
  <inkml:trace contextRef="#ctx0" brushRef="#br0">0 0 24575,'0'6'0,"0"9"0,0 8 0,0 6 0,0 4 0,0 4 0,0 1 0,0 0 0,0 0 0,0 1 0,0-8-8191</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1:27.148"/>
    </inkml:context>
    <inkml:brush xml:id="br0">
      <inkml:brushProperty name="width" value="0.05" units="cm"/>
      <inkml:brushProperty name="height" value="0.05" units="cm"/>
      <inkml:brushProperty name="color" value="#E71224"/>
    </inkml:brush>
  </inkml:definitions>
  <inkml:trace contextRef="#ctx0" brushRef="#br0">154 1 24575,'-7'-1'0,"-1"8"0,-6 8 0,-7 1 0,-6 5 0,-5 4 0,4 5 0,12-3 0,15-6 0,14-6 0,12-6 0,6 1 0,6 0 0,2-3 0,1 5 0,-7-1-8191</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1:29.098"/>
    </inkml:context>
    <inkml:brush xml:id="br0">
      <inkml:brushProperty name="width" value="0.05" units="cm"/>
      <inkml:brushProperty name="height" value="0.05" units="cm"/>
      <inkml:brushProperty name="color" value="#E71224"/>
    </inkml:brush>
  </inkml:definitions>
  <inkml:trace contextRef="#ctx0" brushRef="#br0">198 0 24575,'47'3'0,"0"2"0,0 3 0,-1 1 0,52 18 0,-96-27 0,7 3 0,0-1 0,0 2 0,0-1 0,0 1 0,-1 0 0,9 7 0,-16-11 0,1 1 0,-1 0 0,0 0 0,0 0 0,0 0 0,0 0 0,1 0 0,-2 1 0,1-1 0,0 0 0,0 1 0,0-1 0,0 0 0,-1 1 0,1-1 0,-1 1 0,1-1 0,-1 1 0,0-1 0,1 1 0,-1-1 0,0 1 0,0-1 0,0 1 0,0 0 0,0-1 0,0 1 0,-1-1 0,1 1 0,-1-1 0,1 1 0,-1-1 0,1 1 0,-1-1 0,0 0 0,1 1 0,-1-1 0,0 0 0,0 1 0,0-1 0,0 0 0,0 0 0,-1 0 0,-1 1 0,-24 23 0,-1-2 0,-2-2 0,-53 31 0,-9 6 0,-101 56-38,122-76-1289,38-19-5499</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1:30.958"/>
    </inkml:context>
    <inkml:brush xml:id="br0">
      <inkml:brushProperty name="width" value="0.05" units="cm"/>
      <inkml:brushProperty name="height" value="0.05" units="cm"/>
      <inkml:brushProperty name="color" value="#E71224"/>
    </inkml:brush>
  </inkml:definitions>
  <inkml:trace contextRef="#ctx0" brushRef="#br0">43 1 24575,'-2'25'0,"0"1"0,-12 45 0,-2 27 0,13-64 0,0-4 0,1 0 0,3 48 0,0-70 0,0 0 0,0 0 0,1-1 0,0 1 0,0 0 0,1-1 0,0 0 0,0 1 0,1-1 0,0-1 0,0 1 0,0 0 0,1-1 0,11 11 0,3-2 0,0-2 0,1 0 0,0-1 0,1-1 0,1-1 0,0-1 0,0-1 0,1-1 0,-1 0 0,1-2 0,1-1 0,-1-1 0,1-1 0,-1-1 0,1-1 0,0-1 0,24-4 0,-43 4 0,1 0 0,0 0 0,-1-1 0,1 1 0,-1-1 0,0 0 0,0-1 0,0 0 0,0 1 0,0-1 0,0-1 0,-1 1 0,0-1 0,1 0 0,-1 0 0,5-7 0,-4 4 0,-1-1 0,0 0 0,-1 0 0,1 0 0,-1 0 0,-1-1 0,0 1 0,0-1 0,-1 0 0,1-10 0,2-16 0,-2-1 0,-2 0 0,-5-55 0,4 82 0,0 0 0,-1 0 0,0 0 0,-1 0 0,0 0 0,0 0 0,0 1 0,-1 0 0,-1 0 0,1 0 0,-1 0 0,-1 1 0,1-1 0,-1 2 0,-1-1 0,1 0 0,-1 1 0,0 0 0,-11-6 0,-25-9-227,0 1-1,-2 3 1,0 2-1,-1 1 1,-52-8-1,67 18-6598</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1:34.178"/>
    </inkml:context>
    <inkml:brush xml:id="br0">
      <inkml:brushProperty name="width" value="0.05" units="cm"/>
      <inkml:brushProperty name="height" value="0.05" units="cm"/>
      <inkml:brushProperty name="color" value="#E71224"/>
    </inkml:brush>
  </inkml:definitions>
  <inkml:trace contextRef="#ctx0" brushRef="#br0">414 181 24575,'4'-4'0,"-1"1"0,0-1 0,0 0 0,-1 0 0,1-1 0,-1 1 0,0-1 0,0 1 0,0-1 0,-1 1 0,0-1 0,0 0 0,0 0 0,0 0 0,-1 1 0,1-1 0,-1 0 0,-1 0 0,1 0 0,-1 0 0,0 0 0,0 0 0,-2-6 0,2 7 0,-1 1 0,1-1 0,-1 0 0,0 1 0,0 0 0,0-1 0,0 1 0,0 0 0,-1 0 0,0 0 0,0 0 0,1 0 0,-2 1 0,1-1 0,0 1 0,0 0 0,-1 0 0,1 0 0,-1 1 0,0-1 0,1 1 0,-1 0 0,0 0 0,0 0 0,0 0 0,0 1 0,0-1 0,-6 1 0,-7 2 12,1 0 0,0 1 0,0 1 0,0 0 0,0 2 0,0-1 0,1 2 0,0 0 0,-22 15 0,13-7-309,2 2 0,0 1 0,0 1 0,-33 38 0,33-31-6529</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1:44.538"/>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1:45.138"/>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4:52.958"/>
    </inkml:context>
    <inkml:brush xml:id="br0">
      <inkml:brushProperty name="width" value="0.05" units="cm"/>
      <inkml:brushProperty name="height" value="0.05" units="cm"/>
    </inkml:brush>
  </inkml:definitions>
  <inkml:trace contextRef="#ctx0" brushRef="#br0">0 0 24575,'0'0'-8191</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5:54:18.338"/>
    </inkml:context>
    <inkml:brush xml:id="br0">
      <inkml:brushProperty name="width" value="0.05" units="cm"/>
      <inkml:brushProperty name="height" value="0.05" units="cm"/>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0515EF-ECE0-4019-BBFF-CDA2C037A9A4}" type="datetimeFigureOut">
              <a:rPr lang="en-US" smtClean="0"/>
              <a:t>3/31/2023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242331-655B-4F9F-A221-B500DA294C11}" type="slidenum">
              <a:rPr lang="en-US" smtClean="0"/>
              <a:t>‹#›</a:t>
            </a:fld>
            <a:endParaRPr lang="en-US"/>
          </a:p>
        </p:txBody>
      </p:sp>
    </p:spTree>
    <p:extLst>
      <p:ext uri="{BB962C8B-B14F-4D97-AF65-F5344CB8AC3E}">
        <p14:creationId xmlns:p14="http://schemas.microsoft.com/office/powerpoint/2010/main" val="3675241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42331-655B-4F9F-A221-B500DA294C11}" type="slidenum">
              <a:rPr lang="en-US" smtClean="0"/>
              <a:t>28</a:t>
            </a:fld>
            <a:endParaRPr lang="en-US"/>
          </a:p>
        </p:txBody>
      </p:sp>
    </p:spTree>
    <p:extLst>
      <p:ext uri="{BB962C8B-B14F-4D97-AF65-F5344CB8AC3E}">
        <p14:creationId xmlns:p14="http://schemas.microsoft.com/office/powerpoint/2010/main" val="3171251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42331-655B-4F9F-A221-B500DA294C11}" type="slidenum">
              <a:rPr lang="en-US" smtClean="0"/>
              <a:t>89</a:t>
            </a:fld>
            <a:endParaRPr lang="en-US"/>
          </a:p>
        </p:txBody>
      </p:sp>
    </p:spTree>
    <p:extLst>
      <p:ext uri="{BB962C8B-B14F-4D97-AF65-F5344CB8AC3E}">
        <p14:creationId xmlns:p14="http://schemas.microsoft.com/office/powerpoint/2010/main" val="4153481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p>
        </p:txBody>
      </p:sp>
      <p:sp>
        <p:nvSpPr>
          <p:cNvPr id="2150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2150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787488B4-705C-4593-9810-82AE245984CE}"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5973AB-F1A8-4780-9F47-D65E5C22210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76BC58-AA84-4A27-9237-2632BBB3FFE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875767-88BE-44A7-9ECC-7133A34B7BE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FFE2BF-D8C6-40FF-95CC-4C135646596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31108D-1A33-431C-9AD0-FD9421D9F28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8892638-8D8D-4638-98F8-2F1FA36194D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4AB6A20-ABE4-4852-91C8-9A4E3C85376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D0B39FD-2630-4679-B45C-14386EE6CE6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5122CF-58A5-42B6-B0F7-93FA3F0B8A4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222A14-130F-4C3C-A4F5-DFA937ADC60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p>
        </p:txBody>
      </p:sp>
      <p:sp>
        <p:nvSpPr>
          <p:cNvPr id="204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p>
        </p:txBody>
      </p:sp>
      <p:sp>
        <p:nvSpPr>
          <p:cNvPr id="20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a:defRPr/>
            </a:pPr>
            <a:fld id="{E0F1D028-98AD-49DC-9F71-EFF843AD0C0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32"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1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0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10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10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07.xml.rels><?xml version="1.0" encoding="UTF-8" standalone="yes"?>
<Relationships xmlns="http://schemas.openxmlformats.org/package/2006/relationships"><Relationship Id="rId26" Type="http://schemas.openxmlformats.org/officeDocument/2006/relationships/image" Target="../media/image107.png"/><Relationship Id="rId21" Type="http://schemas.openxmlformats.org/officeDocument/2006/relationships/customXml" Target="../ink/ink9.xml"/><Relationship Id="rId34" Type="http://schemas.openxmlformats.org/officeDocument/2006/relationships/image" Target="../media/image111.png"/><Relationship Id="rId42" Type="http://schemas.openxmlformats.org/officeDocument/2006/relationships/customXml" Target="../ink/ink20.xml"/><Relationship Id="rId47" Type="http://schemas.openxmlformats.org/officeDocument/2006/relationships/image" Target="../media/image117.png"/><Relationship Id="rId50" Type="http://schemas.openxmlformats.org/officeDocument/2006/relationships/customXml" Target="../ink/ink24.xml"/><Relationship Id="rId55" Type="http://schemas.openxmlformats.org/officeDocument/2006/relationships/image" Target="../media/image121.png"/><Relationship Id="rId63" Type="http://schemas.openxmlformats.org/officeDocument/2006/relationships/customXml" Target="../ink/ink31.xml"/><Relationship Id="rId7" Type="http://schemas.openxmlformats.org/officeDocument/2006/relationships/customXml" Target="../ink/ink2.xml"/><Relationship Id="rId2" Type="http://schemas.openxmlformats.org/officeDocument/2006/relationships/hyperlink" Target="http://www.nhc.noaa.gov/HAW2/english/history.shtml" TargetMode="External"/><Relationship Id="rId16" Type="http://schemas.openxmlformats.org/officeDocument/2006/relationships/image" Target="../media/image102.png"/><Relationship Id="rId29" Type="http://schemas.openxmlformats.org/officeDocument/2006/relationships/customXml" Target="../ink/ink13.xml"/><Relationship Id="rId11" Type="http://schemas.openxmlformats.org/officeDocument/2006/relationships/customXml" Target="../ink/ink4.xml"/><Relationship Id="rId24" Type="http://schemas.openxmlformats.org/officeDocument/2006/relationships/image" Target="../media/image106.png"/><Relationship Id="rId32" Type="http://schemas.openxmlformats.org/officeDocument/2006/relationships/image" Target="../media/image110.png"/><Relationship Id="rId37" Type="http://schemas.openxmlformats.org/officeDocument/2006/relationships/customXml" Target="../ink/ink17.xml"/><Relationship Id="rId40" Type="http://schemas.openxmlformats.org/officeDocument/2006/relationships/image" Target="../media/image114.png"/><Relationship Id="rId45" Type="http://schemas.openxmlformats.org/officeDocument/2006/relationships/image" Target="../media/image116.png"/><Relationship Id="rId53" Type="http://schemas.openxmlformats.org/officeDocument/2006/relationships/image" Target="../media/image120.png"/><Relationship Id="rId58" Type="http://schemas.openxmlformats.org/officeDocument/2006/relationships/customXml" Target="../ink/ink28.xml"/><Relationship Id="rId66" Type="http://schemas.openxmlformats.org/officeDocument/2006/relationships/image" Target="../media/image126.png"/><Relationship Id="rId5" Type="http://schemas.openxmlformats.org/officeDocument/2006/relationships/customXml" Target="../ink/ink1.xml"/><Relationship Id="rId61" Type="http://schemas.openxmlformats.org/officeDocument/2006/relationships/customXml" Target="../ink/ink30.xml"/><Relationship Id="rId19" Type="http://schemas.openxmlformats.org/officeDocument/2006/relationships/customXml" Target="../ink/ink8.xml"/><Relationship Id="rId14" Type="http://schemas.openxmlformats.org/officeDocument/2006/relationships/image" Target="../media/image101.png"/><Relationship Id="rId22" Type="http://schemas.openxmlformats.org/officeDocument/2006/relationships/image" Target="../media/image105.png"/><Relationship Id="rId27" Type="http://schemas.openxmlformats.org/officeDocument/2006/relationships/customXml" Target="../ink/ink12.xml"/><Relationship Id="rId30" Type="http://schemas.openxmlformats.org/officeDocument/2006/relationships/image" Target="../media/image109.png"/><Relationship Id="rId35" Type="http://schemas.openxmlformats.org/officeDocument/2006/relationships/customXml" Target="../ink/ink16.xml"/><Relationship Id="rId43" Type="http://schemas.openxmlformats.org/officeDocument/2006/relationships/image" Target="../media/image115.png"/><Relationship Id="rId48" Type="http://schemas.openxmlformats.org/officeDocument/2006/relationships/customXml" Target="../ink/ink23.xml"/><Relationship Id="rId56" Type="http://schemas.openxmlformats.org/officeDocument/2006/relationships/customXml" Target="../ink/ink27.xml"/><Relationship Id="rId64" Type="http://schemas.openxmlformats.org/officeDocument/2006/relationships/image" Target="../media/image125.png"/><Relationship Id="rId8" Type="http://schemas.openxmlformats.org/officeDocument/2006/relationships/image" Target="../media/image98.png"/><Relationship Id="rId51" Type="http://schemas.openxmlformats.org/officeDocument/2006/relationships/image" Target="../media/image119.png"/><Relationship Id="rId3" Type="http://schemas.openxmlformats.org/officeDocument/2006/relationships/image" Target="../media/image2.jpeg"/><Relationship Id="rId12" Type="http://schemas.openxmlformats.org/officeDocument/2006/relationships/image" Target="../media/image100.png"/><Relationship Id="rId17" Type="http://schemas.openxmlformats.org/officeDocument/2006/relationships/customXml" Target="../ink/ink7.xml"/><Relationship Id="rId25" Type="http://schemas.openxmlformats.org/officeDocument/2006/relationships/customXml" Target="../ink/ink11.xml"/><Relationship Id="rId33" Type="http://schemas.openxmlformats.org/officeDocument/2006/relationships/customXml" Target="../ink/ink15.xml"/><Relationship Id="rId38" Type="http://schemas.openxmlformats.org/officeDocument/2006/relationships/image" Target="../media/image113.png"/><Relationship Id="rId46" Type="http://schemas.openxmlformats.org/officeDocument/2006/relationships/customXml" Target="../ink/ink22.xml"/><Relationship Id="rId59" Type="http://schemas.openxmlformats.org/officeDocument/2006/relationships/customXml" Target="../ink/ink29.xml"/><Relationship Id="rId20" Type="http://schemas.openxmlformats.org/officeDocument/2006/relationships/image" Target="../media/image104.png"/><Relationship Id="rId41" Type="http://schemas.openxmlformats.org/officeDocument/2006/relationships/customXml" Target="../ink/ink19.xml"/><Relationship Id="rId54" Type="http://schemas.openxmlformats.org/officeDocument/2006/relationships/customXml" Target="../ink/ink26.xml"/><Relationship Id="rId6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970.png"/><Relationship Id="rId15" Type="http://schemas.openxmlformats.org/officeDocument/2006/relationships/customXml" Target="../ink/ink6.xml"/><Relationship Id="rId23" Type="http://schemas.openxmlformats.org/officeDocument/2006/relationships/customXml" Target="../ink/ink10.xml"/><Relationship Id="rId28" Type="http://schemas.openxmlformats.org/officeDocument/2006/relationships/image" Target="../media/image108.png"/><Relationship Id="rId36" Type="http://schemas.openxmlformats.org/officeDocument/2006/relationships/image" Target="../media/image112.png"/><Relationship Id="rId49" Type="http://schemas.openxmlformats.org/officeDocument/2006/relationships/image" Target="../media/image118.png"/><Relationship Id="rId57" Type="http://schemas.openxmlformats.org/officeDocument/2006/relationships/image" Target="../media/image122.png"/><Relationship Id="rId10" Type="http://schemas.openxmlformats.org/officeDocument/2006/relationships/image" Target="../media/image99.png"/><Relationship Id="rId31" Type="http://schemas.openxmlformats.org/officeDocument/2006/relationships/customXml" Target="../ink/ink14.xml"/><Relationship Id="rId44" Type="http://schemas.openxmlformats.org/officeDocument/2006/relationships/customXml" Target="../ink/ink21.xml"/><Relationship Id="rId52" Type="http://schemas.openxmlformats.org/officeDocument/2006/relationships/customXml" Target="../ink/ink25.xml"/><Relationship Id="rId60" Type="http://schemas.openxmlformats.org/officeDocument/2006/relationships/image" Target="../media/image123.png"/><Relationship Id="rId65" Type="http://schemas.openxmlformats.org/officeDocument/2006/relationships/customXml" Target="../ink/ink32.xml"/><Relationship Id="rId4" Type="http://schemas.openxmlformats.org/officeDocument/2006/relationships/image" Target="../media/image97.png"/><Relationship Id="rId9" Type="http://schemas.openxmlformats.org/officeDocument/2006/relationships/customXml" Target="../ink/ink3.xml"/><Relationship Id="rId13" Type="http://schemas.openxmlformats.org/officeDocument/2006/relationships/customXml" Target="../ink/ink5.xml"/><Relationship Id="rId18" Type="http://schemas.openxmlformats.org/officeDocument/2006/relationships/image" Target="../media/image103.png"/><Relationship Id="rId39" Type="http://schemas.openxmlformats.org/officeDocument/2006/relationships/customXml" Target="../ink/ink18.xml"/></Relationships>
</file>

<file path=ppt/slides/_rels/slide10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10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3" Type="http://schemas.openxmlformats.org/officeDocument/2006/relationships/image" Target="../media/image136.png"/><Relationship Id="rId18" Type="http://schemas.openxmlformats.org/officeDocument/2006/relationships/customXml" Target="../ink/ink39.xml"/><Relationship Id="rId26" Type="http://schemas.openxmlformats.org/officeDocument/2006/relationships/customXml" Target="../ink/ink43.xml"/><Relationship Id="rId39" Type="http://schemas.openxmlformats.org/officeDocument/2006/relationships/image" Target="../media/image149.png"/><Relationship Id="rId21" Type="http://schemas.openxmlformats.org/officeDocument/2006/relationships/image" Target="../media/image140.png"/><Relationship Id="rId34" Type="http://schemas.openxmlformats.org/officeDocument/2006/relationships/customXml" Target="../ink/ink47.xml"/><Relationship Id="rId42" Type="http://schemas.openxmlformats.org/officeDocument/2006/relationships/customXml" Target="../ink/ink51.xml"/><Relationship Id="rId47" Type="http://schemas.openxmlformats.org/officeDocument/2006/relationships/image" Target="../media/image153.png"/><Relationship Id="rId7" Type="http://schemas.openxmlformats.org/officeDocument/2006/relationships/image" Target="../media/image133.png"/><Relationship Id="rId2" Type="http://schemas.openxmlformats.org/officeDocument/2006/relationships/hyperlink" Target="http://www.nhc.noaa.gov/HAW2/english/history.shtml" TargetMode="External"/><Relationship Id="rId16" Type="http://schemas.openxmlformats.org/officeDocument/2006/relationships/customXml" Target="../ink/ink38.xml"/><Relationship Id="rId29" Type="http://schemas.openxmlformats.org/officeDocument/2006/relationships/image" Target="../media/image144.png"/><Relationship Id="rId11" Type="http://schemas.openxmlformats.org/officeDocument/2006/relationships/image" Target="../media/image135.png"/><Relationship Id="rId24" Type="http://schemas.openxmlformats.org/officeDocument/2006/relationships/customXml" Target="../ink/ink42.xml"/><Relationship Id="rId32" Type="http://schemas.openxmlformats.org/officeDocument/2006/relationships/customXml" Target="../ink/ink46.xml"/><Relationship Id="rId37" Type="http://schemas.openxmlformats.org/officeDocument/2006/relationships/image" Target="../media/image148.png"/><Relationship Id="rId40" Type="http://schemas.openxmlformats.org/officeDocument/2006/relationships/customXml" Target="../ink/ink50.xml"/><Relationship Id="rId45" Type="http://schemas.openxmlformats.org/officeDocument/2006/relationships/image" Target="../media/image152.png"/><Relationship Id="rId5" Type="http://schemas.openxmlformats.org/officeDocument/2006/relationships/image" Target="../media/image132.png"/><Relationship Id="rId15" Type="http://schemas.openxmlformats.org/officeDocument/2006/relationships/image" Target="../media/image137.png"/><Relationship Id="rId23" Type="http://schemas.openxmlformats.org/officeDocument/2006/relationships/image" Target="../media/image141.png"/><Relationship Id="rId28" Type="http://schemas.openxmlformats.org/officeDocument/2006/relationships/customXml" Target="../ink/ink44.xml"/><Relationship Id="rId36" Type="http://schemas.openxmlformats.org/officeDocument/2006/relationships/customXml" Target="../ink/ink48.xml"/><Relationship Id="rId49" Type="http://schemas.openxmlformats.org/officeDocument/2006/relationships/image" Target="../media/image154.png"/><Relationship Id="rId10" Type="http://schemas.openxmlformats.org/officeDocument/2006/relationships/customXml" Target="../ink/ink35.xml"/><Relationship Id="rId19" Type="http://schemas.openxmlformats.org/officeDocument/2006/relationships/image" Target="../media/image139.png"/><Relationship Id="rId31" Type="http://schemas.openxmlformats.org/officeDocument/2006/relationships/image" Target="../media/image145.png"/><Relationship Id="rId44" Type="http://schemas.openxmlformats.org/officeDocument/2006/relationships/customXml" Target="../ink/ink52.xml"/><Relationship Id="rId4" Type="http://schemas.openxmlformats.org/officeDocument/2006/relationships/image" Target="../media/image131.png"/><Relationship Id="rId9" Type="http://schemas.openxmlformats.org/officeDocument/2006/relationships/image" Target="../media/image134.png"/><Relationship Id="rId14" Type="http://schemas.openxmlformats.org/officeDocument/2006/relationships/customXml" Target="../ink/ink37.xml"/><Relationship Id="rId22" Type="http://schemas.openxmlformats.org/officeDocument/2006/relationships/customXml" Target="../ink/ink41.xml"/><Relationship Id="rId27" Type="http://schemas.openxmlformats.org/officeDocument/2006/relationships/image" Target="../media/image143.png"/><Relationship Id="rId30" Type="http://schemas.openxmlformats.org/officeDocument/2006/relationships/customXml" Target="../ink/ink45.xml"/><Relationship Id="rId35" Type="http://schemas.openxmlformats.org/officeDocument/2006/relationships/image" Target="../media/image147.png"/><Relationship Id="rId43" Type="http://schemas.openxmlformats.org/officeDocument/2006/relationships/image" Target="../media/image151.png"/><Relationship Id="rId48" Type="http://schemas.openxmlformats.org/officeDocument/2006/relationships/customXml" Target="../ink/ink54.xml"/><Relationship Id="rId8" Type="http://schemas.openxmlformats.org/officeDocument/2006/relationships/customXml" Target="../ink/ink34.xml"/><Relationship Id="rId3" Type="http://schemas.openxmlformats.org/officeDocument/2006/relationships/image" Target="../media/image2.jpeg"/><Relationship Id="rId12" Type="http://schemas.openxmlformats.org/officeDocument/2006/relationships/customXml" Target="../ink/ink36.xml"/><Relationship Id="rId17" Type="http://schemas.openxmlformats.org/officeDocument/2006/relationships/image" Target="../media/image138.png"/><Relationship Id="rId25" Type="http://schemas.openxmlformats.org/officeDocument/2006/relationships/image" Target="../media/image142.png"/><Relationship Id="rId33" Type="http://schemas.openxmlformats.org/officeDocument/2006/relationships/image" Target="../media/image146.png"/><Relationship Id="rId38" Type="http://schemas.openxmlformats.org/officeDocument/2006/relationships/customXml" Target="../ink/ink49.xml"/><Relationship Id="rId46" Type="http://schemas.openxmlformats.org/officeDocument/2006/relationships/customXml" Target="../ink/ink53.xml"/><Relationship Id="rId20" Type="http://schemas.openxmlformats.org/officeDocument/2006/relationships/customXml" Target="../ink/ink40.xml"/><Relationship Id="rId41"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customXml" Target="../ink/ink33.xml"/></Relationships>
</file>

<file path=ppt/slides/_rels/slide1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1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160.emf"/></Relationships>
</file>

<file path=ppt/slides/_rels/slide1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24.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64.png"/><Relationship Id="rId1" Type="http://schemas.openxmlformats.org/officeDocument/2006/relationships/slideLayout" Target="../slideLayouts/slideLayout2.xml"/><Relationship Id="rId5" Type="http://schemas.openxmlformats.org/officeDocument/2006/relationships/image" Target="../media/image169.emf"/><Relationship Id="rId4" Type="http://schemas.openxmlformats.org/officeDocument/2006/relationships/image" Target="../media/image168.emf"/></Relationships>
</file>

<file path=ppt/slides/_rels/slide12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4.png"/><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image" Target="../media/image171.png"/></Relationships>
</file>

<file path=ppt/slides/_rels/slide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7.emf"/><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6" Type="http://schemas.openxmlformats.org/officeDocument/2006/relationships/image" Target="../media/image11.wmf"/><Relationship Id="rId5" Type="http://schemas.openxmlformats.org/officeDocument/2006/relationships/oleObject" Target="../embeddings/oleObject1.bin"/><Relationship Id="rId4" Type="http://schemas.openxmlformats.org/officeDocument/2006/relationships/image" Target="../media/image10.png"/></Relationships>
</file>

<file path=ppt/slides/_rels/slide1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1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182.png"/><Relationship Id="rId4" Type="http://schemas.openxmlformats.org/officeDocument/2006/relationships/image" Target="../media/image181.png"/></Relationships>
</file>

<file path=ppt/slides/_rels/slide1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hyperlink" Target="http://www.nhc.noaa.gov/HAW2/english/history.shtml" TargetMode="External"/><Relationship Id="rId7" Type="http://schemas.openxmlformats.org/officeDocument/2006/relationships/image" Target="../media/image185.emf"/><Relationship Id="rId2" Type="http://schemas.openxmlformats.org/officeDocument/2006/relationships/hyperlink" Target="http://www.bom.gov.au/" TargetMode="External"/><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2.jpeg"/></Relationships>
</file>

<file path=ppt/slides/_rels/slide1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cpc.ncep.noaa.gov/products/CDB" TargetMode="Externa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cpc.ncep.noaa.gov/products/outreach/proceedings/cdw37_proceedings/THamill.pdf" TargetMode="Externa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193.jpeg"/></Relationships>
</file>

<file path=ppt/slides/_rels/slide1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1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1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1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1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201.png"/><Relationship Id="rId4" Type="http://schemas.openxmlformats.org/officeDocument/2006/relationships/image" Target="../media/image200.png"/></Relationships>
</file>

<file path=ppt/slides/_rels/slide1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63.png"/><Relationship Id="rId4" Type="http://schemas.openxmlformats.org/officeDocument/2006/relationships/image" Target="../media/image20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image" Target="../media/image204.png"/></Relationships>
</file>

<file path=ppt/slides/_rels/slide2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20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2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9.jp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211.png"/><Relationship Id="rId4" Type="http://schemas.openxmlformats.org/officeDocument/2006/relationships/image" Target="../media/image210.png"/></Relationships>
</file>

<file path=ppt/slides/_rels/slide2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2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13.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2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218.png"/><Relationship Id="rId4" Type="http://schemas.openxmlformats.org/officeDocument/2006/relationships/image" Target="../media/image217.png"/></Relationships>
</file>

<file path=ppt/slides/_rels/slide2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2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2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222.png"/><Relationship Id="rId4" Type="http://schemas.openxmlformats.org/officeDocument/2006/relationships/image" Target="../media/image221.png"/></Relationships>
</file>

<file path=ppt/slides/_rels/slide2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23.png"/></Relationships>
</file>

<file path=ppt/slides/_rels/slide2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24.png"/></Relationships>
</file>

<file path=ppt/slides/_rels/slide2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2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2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2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28.png"/></Relationships>
</file>

<file path=ppt/slides/_rels/slide2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29.png"/></Relationships>
</file>

<file path=ppt/slides/_rels/slide2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258.xml.rels><?xml version="1.0" encoding="UTF-8" standalone="yes"?>
<Relationships xmlns="http://schemas.openxmlformats.org/package/2006/relationships"><Relationship Id="rId3" Type="http://schemas.openxmlformats.org/officeDocument/2006/relationships/hyperlink" Target="http://www.nhc.noaa.gov/HAW2/english/history.shtml" TargetMode="External"/><Relationship Id="rId2" Type="http://schemas.openxmlformats.org/officeDocument/2006/relationships/hyperlink" Target="#ch9r84"/><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31.png"/></Relationships>
</file>

<file path=ppt/slides/_rels/slide2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32.png"/></Relationships>
</file>

<file path=ppt/slides/_rels/slide2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33.png"/></Relationships>
</file>

<file path=ppt/slides/_rels/slide2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234.png"/></Relationships>
</file>

<file path=ppt/slides/_rels/slide2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34.png"/></Relationships>
</file>

<file path=ppt/slides/_rels/slide2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36.png"/></Relationships>
</file>

<file path=ppt/slides/_rels/slide2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nhc.noaa.gov/HAW2/english/history.s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jpeg"/></Relationships>
</file>

<file path=ppt/slides/_rels/slide2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38.png"/></Relationships>
</file>

<file path=ppt/slides/_rels/slide2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9.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2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png"/></Relationships>
</file>

<file path=ppt/slides/_rels/slide2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46.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47.png"/></Relationships>
</file>

<file path=ppt/slides/_rels/slide2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48.png"/></Relationships>
</file>

<file path=ppt/slides/_rels/slide2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49.png"/></Relationships>
</file>

<file path=ppt/slides/_rels/slide2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251.png"/><Relationship Id="rId4" Type="http://schemas.openxmlformats.org/officeDocument/2006/relationships/image" Target="../media/image250.png"/></Relationships>
</file>

<file path=ppt/slides/_rels/slide2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52.png"/></Relationships>
</file>

<file path=ppt/slides/_rels/slide2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2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slide" Target="slide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30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57.emf"/></Relationships>
</file>

<file path=ppt/slides/_rels/slide30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259.png"/><Relationship Id="rId4" Type="http://schemas.openxmlformats.org/officeDocument/2006/relationships/image" Target="../media/image258.png"/></Relationships>
</file>

<file path=ppt/slides/_rels/slide3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3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62.pn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6" Type="http://schemas.openxmlformats.org/officeDocument/2006/relationships/hyperlink" Target="http://weather.unisys.com/hurricane/atlantic/1933/track.gif" TargetMode="External"/><Relationship Id="rId5" Type="http://schemas.openxmlformats.org/officeDocument/2006/relationships/image" Target="../media/image261.png"/><Relationship Id="rId4" Type="http://schemas.openxmlformats.org/officeDocument/2006/relationships/hyperlink" Target="http://weather.unisys.com/hurricane/atlantic/2005/track.gif" TargetMode="External"/></Relationships>
</file>

<file path=ppt/slides/_rels/slide3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63.emf"/></Relationships>
</file>

<file path=ppt/slides/_rels/slide3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265.png"/><Relationship Id="rId4" Type="http://schemas.openxmlformats.org/officeDocument/2006/relationships/image" Target="../media/image264.png"/></Relationships>
</file>

<file path=ppt/slides/_rels/slide3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267.png"/><Relationship Id="rId4" Type="http://schemas.openxmlformats.org/officeDocument/2006/relationships/image" Target="../media/image266.png"/></Relationships>
</file>

<file path=ppt/slides/_rels/slide3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6" Type="http://schemas.openxmlformats.org/officeDocument/2006/relationships/image" Target="../media/image270.png"/><Relationship Id="rId5" Type="http://schemas.openxmlformats.org/officeDocument/2006/relationships/image" Target="../media/image269.png"/><Relationship Id="rId4" Type="http://schemas.openxmlformats.org/officeDocument/2006/relationships/image" Target="../media/image268.png"/></Relationships>
</file>

<file path=ppt/slides/_rels/slide3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s>
</file>

<file path=ppt/slides/_rels/slide3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275.png"/><Relationship Id="rId4" Type="http://schemas.openxmlformats.org/officeDocument/2006/relationships/image" Target="../media/image274.png"/></Relationships>
</file>

<file path=ppt/slides/_rels/slide3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3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278.png"/><Relationship Id="rId4" Type="http://schemas.openxmlformats.org/officeDocument/2006/relationships/image" Target="../media/image277.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79.png"/></Relationships>
</file>

<file path=ppt/slides/_rels/slide3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281.png"/><Relationship Id="rId4" Type="http://schemas.openxmlformats.org/officeDocument/2006/relationships/image" Target="../media/image280.png"/></Relationships>
</file>

<file path=ppt/slides/_rels/slide3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82.png"/></Relationships>
</file>

<file path=ppt/slides/_rels/slide3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284.png"/><Relationship Id="rId4" Type="http://schemas.openxmlformats.org/officeDocument/2006/relationships/image" Target="../media/image283.png"/></Relationships>
</file>

<file path=ppt/slides/_rels/slide3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6" Type="http://schemas.openxmlformats.org/officeDocument/2006/relationships/image" Target="../media/image287.png"/><Relationship Id="rId5" Type="http://schemas.openxmlformats.org/officeDocument/2006/relationships/image" Target="../media/image286.png"/><Relationship Id="rId4" Type="http://schemas.openxmlformats.org/officeDocument/2006/relationships/image" Target="../media/image285.png"/></Relationships>
</file>

<file path=ppt/slides/_rels/slide3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289.png"/><Relationship Id="rId4" Type="http://schemas.openxmlformats.org/officeDocument/2006/relationships/image" Target="../media/image288.png"/></Relationships>
</file>

<file path=ppt/slides/_rels/slide3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90.png"/></Relationships>
</file>

<file path=ppt/slides/_rels/slide3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6" Type="http://schemas.openxmlformats.org/officeDocument/2006/relationships/image" Target="../media/image293.png"/><Relationship Id="rId5" Type="http://schemas.openxmlformats.org/officeDocument/2006/relationships/image" Target="../media/image292.png"/><Relationship Id="rId4" Type="http://schemas.openxmlformats.org/officeDocument/2006/relationships/image" Target="../media/image291.png"/></Relationships>
</file>

<file path=ppt/slides/_rels/slide3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295.png"/><Relationship Id="rId4" Type="http://schemas.openxmlformats.org/officeDocument/2006/relationships/image" Target="../media/image294.png"/></Relationships>
</file>

<file path=ppt/slides/_rels/slide3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96.png"/></Relationships>
</file>

<file path=ppt/slides/_rels/slide3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97.png"/></Relationships>
</file>

<file path=ppt/slides/_rels/slide3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6" Type="http://schemas.openxmlformats.org/officeDocument/2006/relationships/image" Target="../media/image300.png"/><Relationship Id="rId5" Type="http://schemas.openxmlformats.org/officeDocument/2006/relationships/image" Target="../media/image299.png"/><Relationship Id="rId4" Type="http://schemas.openxmlformats.org/officeDocument/2006/relationships/image" Target="../media/image298.png"/></Relationships>
</file>

<file path=ppt/slides/_rels/slide3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301.png"/></Relationships>
</file>

<file path=ppt/slides/_rels/slide3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302.png"/></Relationships>
</file>

<file path=ppt/slides/_rels/slide3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305.png"/><Relationship Id="rId4" Type="http://schemas.openxmlformats.org/officeDocument/2006/relationships/image" Target="../media/image304.png"/></Relationships>
</file>

<file path=ppt/slides/_rels/slide3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6" Type="http://schemas.openxmlformats.org/officeDocument/2006/relationships/image" Target="../media/image308.png"/><Relationship Id="rId5" Type="http://schemas.openxmlformats.org/officeDocument/2006/relationships/image" Target="../media/image307.png"/><Relationship Id="rId4" Type="http://schemas.openxmlformats.org/officeDocument/2006/relationships/image" Target="../media/image306.png"/></Relationships>
</file>

<file path=ppt/slides/_rels/slide3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3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310.png"/><Relationship Id="rId4" Type="http://schemas.openxmlformats.org/officeDocument/2006/relationships/image" Target="../media/image309.png"/></Relationships>
</file>

<file path=ppt/slides/_rels/slide3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311.png"/></Relationships>
</file>

<file path=ppt/slides/_rels/slide3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312.png"/></Relationships>
</file>

<file path=ppt/slides/_rels/slide3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313.png"/></Relationships>
</file>

<file path=ppt/slides/_rels/slide3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315.emf"/><Relationship Id="rId4" Type="http://schemas.openxmlformats.org/officeDocument/2006/relationships/image" Target="../media/image314.png"/></Relationships>
</file>

<file path=ppt/slides/_rels/slide378.xml.rels><?xml version="1.0" encoding="UTF-8" standalone="yes"?>
<Relationships xmlns="http://schemas.openxmlformats.org/package/2006/relationships"><Relationship Id="rId26" Type="http://schemas.openxmlformats.org/officeDocument/2006/relationships/customXml" Target="../ink/ink66.xml"/><Relationship Id="rId21" Type="http://schemas.openxmlformats.org/officeDocument/2006/relationships/image" Target="../media/image324.png"/><Relationship Id="rId42" Type="http://schemas.openxmlformats.org/officeDocument/2006/relationships/customXml" Target="../ink/ink74.xml"/><Relationship Id="rId47" Type="http://schemas.openxmlformats.org/officeDocument/2006/relationships/image" Target="../media/image337.png"/><Relationship Id="rId63" Type="http://schemas.openxmlformats.org/officeDocument/2006/relationships/image" Target="../media/image345.png"/><Relationship Id="rId68" Type="http://schemas.openxmlformats.org/officeDocument/2006/relationships/customXml" Target="../ink/ink87.xml"/><Relationship Id="rId84" Type="http://schemas.openxmlformats.org/officeDocument/2006/relationships/customXml" Target="../ink/ink95.xml"/><Relationship Id="rId16" Type="http://schemas.openxmlformats.org/officeDocument/2006/relationships/customXml" Target="../ink/ink61.xml"/><Relationship Id="rId11" Type="http://schemas.openxmlformats.org/officeDocument/2006/relationships/image" Target="../media/image319.png"/><Relationship Id="rId32" Type="http://schemas.openxmlformats.org/officeDocument/2006/relationships/customXml" Target="../ink/ink69.xml"/><Relationship Id="rId37" Type="http://schemas.openxmlformats.org/officeDocument/2006/relationships/image" Target="../media/image332.png"/><Relationship Id="rId53" Type="http://schemas.openxmlformats.org/officeDocument/2006/relationships/image" Target="../media/image340.png"/><Relationship Id="rId58" Type="http://schemas.openxmlformats.org/officeDocument/2006/relationships/customXml" Target="../ink/ink82.xml"/><Relationship Id="rId74" Type="http://schemas.openxmlformats.org/officeDocument/2006/relationships/customXml" Target="../ink/ink90.xml"/><Relationship Id="rId79" Type="http://schemas.openxmlformats.org/officeDocument/2006/relationships/image" Target="../media/image353.png"/><Relationship Id="rId5" Type="http://schemas.openxmlformats.org/officeDocument/2006/relationships/image" Target="../media/image316.png"/><Relationship Id="rId19" Type="http://schemas.openxmlformats.org/officeDocument/2006/relationships/image" Target="../media/image323.png"/><Relationship Id="rId14" Type="http://schemas.openxmlformats.org/officeDocument/2006/relationships/customXml" Target="../ink/ink60.xml"/><Relationship Id="rId22" Type="http://schemas.openxmlformats.org/officeDocument/2006/relationships/customXml" Target="../ink/ink64.xml"/><Relationship Id="rId27" Type="http://schemas.openxmlformats.org/officeDocument/2006/relationships/image" Target="../media/image327.png"/><Relationship Id="rId30" Type="http://schemas.openxmlformats.org/officeDocument/2006/relationships/customXml" Target="../ink/ink68.xml"/><Relationship Id="rId35" Type="http://schemas.openxmlformats.org/officeDocument/2006/relationships/image" Target="../media/image331.png"/><Relationship Id="rId43" Type="http://schemas.openxmlformats.org/officeDocument/2006/relationships/image" Target="../media/image335.png"/><Relationship Id="rId48" Type="http://schemas.openxmlformats.org/officeDocument/2006/relationships/customXml" Target="../ink/ink77.xml"/><Relationship Id="rId56" Type="http://schemas.openxmlformats.org/officeDocument/2006/relationships/customXml" Target="../ink/ink81.xml"/><Relationship Id="rId64" Type="http://schemas.openxmlformats.org/officeDocument/2006/relationships/customXml" Target="../ink/ink85.xml"/><Relationship Id="rId69" Type="http://schemas.openxmlformats.org/officeDocument/2006/relationships/image" Target="../media/image348.png"/><Relationship Id="rId77" Type="http://schemas.openxmlformats.org/officeDocument/2006/relationships/image" Target="../media/image352.png"/><Relationship Id="rId8" Type="http://schemas.openxmlformats.org/officeDocument/2006/relationships/customXml" Target="../ink/ink57.xml"/><Relationship Id="rId51" Type="http://schemas.openxmlformats.org/officeDocument/2006/relationships/image" Target="../media/image339.png"/><Relationship Id="rId72" Type="http://schemas.openxmlformats.org/officeDocument/2006/relationships/customXml" Target="../ink/ink89.xml"/><Relationship Id="rId80" Type="http://schemas.openxmlformats.org/officeDocument/2006/relationships/customXml" Target="../ink/ink93.xml"/><Relationship Id="rId85" Type="http://schemas.openxmlformats.org/officeDocument/2006/relationships/image" Target="../media/image356.png"/><Relationship Id="rId3" Type="http://schemas.openxmlformats.org/officeDocument/2006/relationships/image" Target="../media/image2.jpeg"/><Relationship Id="rId12" Type="http://schemas.openxmlformats.org/officeDocument/2006/relationships/customXml" Target="../ink/ink59.xml"/><Relationship Id="rId17" Type="http://schemas.openxmlformats.org/officeDocument/2006/relationships/image" Target="../media/image322.png"/><Relationship Id="rId25" Type="http://schemas.openxmlformats.org/officeDocument/2006/relationships/image" Target="../media/image326.png"/><Relationship Id="rId33" Type="http://schemas.openxmlformats.org/officeDocument/2006/relationships/image" Target="../media/image330.png"/><Relationship Id="rId38" Type="http://schemas.openxmlformats.org/officeDocument/2006/relationships/customXml" Target="../ink/ink72.xml"/><Relationship Id="rId46" Type="http://schemas.openxmlformats.org/officeDocument/2006/relationships/customXml" Target="../ink/ink76.xml"/><Relationship Id="rId59" Type="http://schemas.openxmlformats.org/officeDocument/2006/relationships/image" Target="../media/image343.png"/><Relationship Id="rId67" Type="http://schemas.openxmlformats.org/officeDocument/2006/relationships/image" Target="../media/image347.png"/><Relationship Id="rId20" Type="http://schemas.openxmlformats.org/officeDocument/2006/relationships/customXml" Target="../ink/ink63.xml"/><Relationship Id="rId41" Type="http://schemas.openxmlformats.org/officeDocument/2006/relationships/image" Target="../media/image334.png"/><Relationship Id="rId54" Type="http://schemas.openxmlformats.org/officeDocument/2006/relationships/customXml" Target="../ink/ink80.xml"/><Relationship Id="rId62" Type="http://schemas.openxmlformats.org/officeDocument/2006/relationships/customXml" Target="../ink/ink84.xml"/><Relationship Id="rId70" Type="http://schemas.openxmlformats.org/officeDocument/2006/relationships/customXml" Target="../ink/ink88.xml"/><Relationship Id="rId75" Type="http://schemas.openxmlformats.org/officeDocument/2006/relationships/image" Target="../media/image351.png"/><Relationship Id="rId83" Type="http://schemas.openxmlformats.org/officeDocument/2006/relationships/image" Target="../media/image355.png"/><Relationship Id="rId1" Type="http://schemas.openxmlformats.org/officeDocument/2006/relationships/slideLayout" Target="../slideLayouts/slideLayout2.xml"/><Relationship Id="rId6" Type="http://schemas.openxmlformats.org/officeDocument/2006/relationships/customXml" Target="../ink/ink56.xml"/><Relationship Id="rId15" Type="http://schemas.openxmlformats.org/officeDocument/2006/relationships/image" Target="../media/image321.png"/><Relationship Id="rId23" Type="http://schemas.openxmlformats.org/officeDocument/2006/relationships/image" Target="../media/image325.png"/><Relationship Id="rId28" Type="http://schemas.openxmlformats.org/officeDocument/2006/relationships/customXml" Target="../ink/ink67.xml"/><Relationship Id="rId36" Type="http://schemas.openxmlformats.org/officeDocument/2006/relationships/customXml" Target="../ink/ink71.xml"/><Relationship Id="rId49" Type="http://schemas.openxmlformats.org/officeDocument/2006/relationships/image" Target="../media/image338.png"/><Relationship Id="rId57" Type="http://schemas.openxmlformats.org/officeDocument/2006/relationships/image" Target="../media/image342.png"/><Relationship Id="rId10" Type="http://schemas.openxmlformats.org/officeDocument/2006/relationships/customXml" Target="../ink/ink58.xml"/><Relationship Id="rId31" Type="http://schemas.openxmlformats.org/officeDocument/2006/relationships/image" Target="../media/image329.png"/><Relationship Id="rId44" Type="http://schemas.openxmlformats.org/officeDocument/2006/relationships/customXml" Target="../ink/ink75.xml"/><Relationship Id="rId52" Type="http://schemas.openxmlformats.org/officeDocument/2006/relationships/customXml" Target="../ink/ink79.xml"/><Relationship Id="rId60" Type="http://schemas.openxmlformats.org/officeDocument/2006/relationships/customXml" Target="../ink/ink83.xml"/><Relationship Id="rId65" Type="http://schemas.openxmlformats.org/officeDocument/2006/relationships/image" Target="../media/image346.png"/><Relationship Id="rId73" Type="http://schemas.openxmlformats.org/officeDocument/2006/relationships/image" Target="../media/image350.png"/><Relationship Id="rId78" Type="http://schemas.openxmlformats.org/officeDocument/2006/relationships/customXml" Target="../ink/ink92.xml"/><Relationship Id="rId81" Type="http://schemas.openxmlformats.org/officeDocument/2006/relationships/image" Target="../media/image354.png"/><Relationship Id="rId4" Type="http://schemas.openxmlformats.org/officeDocument/2006/relationships/customXml" Target="../ink/ink55.xml"/><Relationship Id="rId9" Type="http://schemas.openxmlformats.org/officeDocument/2006/relationships/image" Target="../media/image318.png"/><Relationship Id="rId13" Type="http://schemas.openxmlformats.org/officeDocument/2006/relationships/image" Target="../media/image320.png"/><Relationship Id="rId18" Type="http://schemas.openxmlformats.org/officeDocument/2006/relationships/customXml" Target="../ink/ink62.xml"/><Relationship Id="rId39" Type="http://schemas.openxmlformats.org/officeDocument/2006/relationships/image" Target="../media/image333.png"/><Relationship Id="rId34" Type="http://schemas.openxmlformats.org/officeDocument/2006/relationships/customXml" Target="../ink/ink70.xml"/><Relationship Id="rId50" Type="http://schemas.openxmlformats.org/officeDocument/2006/relationships/customXml" Target="../ink/ink78.xml"/><Relationship Id="rId55" Type="http://schemas.openxmlformats.org/officeDocument/2006/relationships/image" Target="../media/image341.png"/><Relationship Id="rId76" Type="http://schemas.openxmlformats.org/officeDocument/2006/relationships/customXml" Target="../ink/ink91.xml"/><Relationship Id="rId7" Type="http://schemas.openxmlformats.org/officeDocument/2006/relationships/image" Target="../media/image317.png"/><Relationship Id="rId71" Type="http://schemas.openxmlformats.org/officeDocument/2006/relationships/image" Target="../media/image349.png"/><Relationship Id="rId2" Type="http://schemas.openxmlformats.org/officeDocument/2006/relationships/hyperlink" Target="http://www.nhc.noaa.gov/HAW2/english/history.shtml" TargetMode="External"/><Relationship Id="rId29" Type="http://schemas.openxmlformats.org/officeDocument/2006/relationships/image" Target="../media/image328.png"/><Relationship Id="rId24" Type="http://schemas.openxmlformats.org/officeDocument/2006/relationships/customXml" Target="../ink/ink65.xml"/><Relationship Id="rId40" Type="http://schemas.openxmlformats.org/officeDocument/2006/relationships/customXml" Target="../ink/ink73.xml"/><Relationship Id="rId45" Type="http://schemas.openxmlformats.org/officeDocument/2006/relationships/image" Target="../media/image336.png"/><Relationship Id="rId66" Type="http://schemas.openxmlformats.org/officeDocument/2006/relationships/customXml" Target="../ink/ink86.xml"/><Relationship Id="rId61" Type="http://schemas.openxmlformats.org/officeDocument/2006/relationships/image" Target="../media/image344.png"/><Relationship Id="rId82" Type="http://schemas.openxmlformats.org/officeDocument/2006/relationships/customXml" Target="../ink/ink94.xml"/></Relationships>
</file>

<file path=ppt/slides/_rels/slide379.xml.rels><?xml version="1.0" encoding="UTF-8" standalone="yes"?>
<Relationships xmlns="http://schemas.openxmlformats.org/package/2006/relationships"><Relationship Id="rId8" Type="http://schemas.openxmlformats.org/officeDocument/2006/relationships/customXml" Target="../ink/ink97.xml"/><Relationship Id="rId3" Type="http://schemas.openxmlformats.org/officeDocument/2006/relationships/image" Target="../media/image2.jpeg"/><Relationship Id="rId7" Type="http://schemas.openxmlformats.org/officeDocument/2006/relationships/image" Target="../media/image359.pn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6" Type="http://schemas.openxmlformats.org/officeDocument/2006/relationships/customXml" Target="../ink/ink96.xml"/><Relationship Id="rId5" Type="http://schemas.openxmlformats.org/officeDocument/2006/relationships/image" Target="../media/image358.png"/><Relationship Id="rId4" Type="http://schemas.openxmlformats.org/officeDocument/2006/relationships/image" Target="../media/image357.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80.xml.rels><?xml version="1.0" encoding="UTF-8" standalone="yes"?>
<Relationships xmlns="http://schemas.openxmlformats.org/package/2006/relationships"><Relationship Id="rId26" Type="http://schemas.openxmlformats.org/officeDocument/2006/relationships/image" Target="../media/image370.png"/><Relationship Id="rId21" Type="http://schemas.openxmlformats.org/officeDocument/2006/relationships/customXml" Target="../ink/ink107.xml"/><Relationship Id="rId42" Type="http://schemas.openxmlformats.org/officeDocument/2006/relationships/image" Target="../media/image378.png"/><Relationship Id="rId47" Type="http://schemas.openxmlformats.org/officeDocument/2006/relationships/customXml" Target="../ink/ink120.xml"/><Relationship Id="rId63" Type="http://schemas.openxmlformats.org/officeDocument/2006/relationships/customXml" Target="../ink/ink128.xml"/><Relationship Id="rId68" Type="http://schemas.openxmlformats.org/officeDocument/2006/relationships/image" Target="../media/image391.png"/><Relationship Id="rId16" Type="http://schemas.openxmlformats.org/officeDocument/2006/relationships/image" Target="../media/image365.png"/><Relationship Id="rId11" Type="http://schemas.openxmlformats.org/officeDocument/2006/relationships/customXml" Target="../ink/ink102.xml"/><Relationship Id="rId24" Type="http://schemas.openxmlformats.org/officeDocument/2006/relationships/image" Target="../media/image369.png"/><Relationship Id="rId32" Type="http://schemas.openxmlformats.org/officeDocument/2006/relationships/image" Target="../media/image373.png"/><Relationship Id="rId37" Type="http://schemas.openxmlformats.org/officeDocument/2006/relationships/customXml" Target="../ink/ink115.xml"/><Relationship Id="rId40" Type="http://schemas.openxmlformats.org/officeDocument/2006/relationships/image" Target="../media/image377.png"/><Relationship Id="rId45" Type="http://schemas.openxmlformats.org/officeDocument/2006/relationships/customXml" Target="../ink/ink119.xml"/><Relationship Id="rId53" Type="http://schemas.openxmlformats.org/officeDocument/2006/relationships/customXml" Target="../ink/ink123.xml"/><Relationship Id="rId58" Type="http://schemas.openxmlformats.org/officeDocument/2006/relationships/image" Target="../media/image386.png"/><Relationship Id="rId66" Type="http://schemas.openxmlformats.org/officeDocument/2006/relationships/image" Target="../media/image390.png"/><Relationship Id="rId74" Type="http://schemas.openxmlformats.org/officeDocument/2006/relationships/image" Target="../media/image394.png"/><Relationship Id="rId5" Type="http://schemas.openxmlformats.org/officeDocument/2006/relationships/image" Target="../media/image360.png"/><Relationship Id="rId61" Type="http://schemas.openxmlformats.org/officeDocument/2006/relationships/customXml" Target="../ink/ink127.xml"/><Relationship Id="rId19" Type="http://schemas.openxmlformats.org/officeDocument/2006/relationships/customXml" Target="../ink/ink106.xml"/><Relationship Id="rId14" Type="http://schemas.openxmlformats.org/officeDocument/2006/relationships/image" Target="../media/image364.png"/><Relationship Id="rId22" Type="http://schemas.openxmlformats.org/officeDocument/2006/relationships/image" Target="../media/image368.png"/><Relationship Id="rId27" Type="http://schemas.openxmlformats.org/officeDocument/2006/relationships/customXml" Target="../ink/ink110.xml"/><Relationship Id="rId30" Type="http://schemas.openxmlformats.org/officeDocument/2006/relationships/image" Target="../media/image372.png"/><Relationship Id="rId35" Type="http://schemas.openxmlformats.org/officeDocument/2006/relationships/customXml" Target="../ink/ink114.xml"/><Relationship Id="rId43" Type="http://schemas.openxmlformats.org/officeDocument/2006/relationships/customXml" Target="../ink/ink118.xml"/><Relationship Id="rId48" Type="http://schemas.openxmlformats.org/officeDocument/2006/relationships/image" Target="../media/image381.png"/><Relationship Id="rId56" Type="http://schemas.openxmlformats.org/officeDocument/2006/relationships/image" Target="../media/image385.png"/><Relationship Id="rId64" Type="http://schemas.openxmlformats.org/officeDocument/2006/relationships/image" Target="../media/image389.png"/><Relationship Id="rId69" Type="http://schemas.openxmlformats.org/officeDocument/2006/relationships/customXml" Target="../ink/ink131.xml"/><Relationship Id="rId77" Type="http://schemas.openxmlformats.org/officeDocument/2006/relationships/customXml" Target="../ink/ink135.xml"/><Relationship Id="rId8" Type="http://schemas.openxmlformats.org/officeDocument/2006/relationships/image" Target="../media/image361.png"/><Relationship Id="rId51" Type="http://schemas.openxmlformats.org/officeDocument/2006/relationships/customXml" Target="../ink/ink122.xml"/><Relationship Id="rId72" Type="http://schemas.openxmlformats.org/officeDocument/2006/relationships/image" Target="../media/image393.png"/><Relationship Id="rId3" Type="http://schemas.openxmlformats.org/officeDocument/2006/relationships/image" Target="../media/image2.jpeg"/><Relationship Id="rId12" Type="http://schemas.openxmlformats.org/officeDocument/2006/relationships/image" Target="../media/image363.png"/><Relationship Id="rId17" Type="http://schemas.openxmlformats.org/officeDocument/2006/relationships/customXml" Target="../ink/ink105.xml"/><Relationship Id="rId25" Type="http://schemas.openxmlformats.org/officeDocument/2006/relationships/customXml" Target="../ink/ink109.xml"/><Relationship Id="rId33" Type="http://schemas.openxmlformats.org/officeDocument/2006/relationships/customXml" Target="../ink/ink113.xml"/><Relationship Id="rId38" Type="http://schemas.openxmlformats.org/officeDocument/2006/relationships/image" Target="../media/image376.png"/><Relationship Id="rId46" Type="http://schemas.openxmlformats.org/officeDocument/2006/relationships/image" Target="../media/image380.png"/><Relationship Id="rId59" Type="http://schemas.openxmlformats.org/officeDocument/2006/relationships/customXml" Target="../ink/ink126.xml"/><Relationship Id="rId67" Type="http://schemas.openxmlformats.org/officeDocument/2006/relationships/customXml" Target="../ink/ink130.xml"/><Relationship Id="rId20" Type="http://schemas.openxmlformats.org/officeDocument/2006/relationships/image" Target="../media/image367.png"/><Relationship Id="rId41" Type="http://schemas.openxmlformats.org/officeDocument/2006/relationships/customXml" Target="../ink/ink117.xml"/><Relationship Id="rId54" Type="http://schemas.openxmlformats.org/officeDocument/2006/relationships/image" Target="../media/image384.png"/><Relationship Id="rId62" Type="http://schemas.openxmlformats.org/officeDocument/2006/relationships/image" Target="../media/image388.png"/><Relationship Id="rId70" Type="http://schemas.openxmlformats.org/officeDocument/2006/relationships/image" Target="../media/image392.png"/><Relationship Id="rId75" Type="http://schemas.openxmlformats.org/officeDocument/2006/relationships/customXml" Target="../ink/ink134.xml"/><Relationship Id="rId1" Type="http://schemas.openxmlformats.org/officeDocument/2006/relationships/slideLayout" Target="../slideLayouts/slideLayout2.xml"/><Relationship Id="rId6" Type="http://schemas.openxmlformats.org/officeDocument/2006/relationships/customXml" Target="../ink/ink99.xml"/><Relationship Id="rId15" Type="http://schemas.openxmlformats.org/officeDocument/2006/relationships/customXml" Target="../ink/ink104.xml"/><Relationship Id="rId23" Type="http://schemas.openxmlformats.org/officeDocument/2006/relationships/customXml" Target="../ink/ink108.xml"/><Relationship Id="rId28" Type="http://schemas.openxmlformats.org/officeDocument/2006/relationships/image" Target="../media/image371.png"/><Relationship Id="rId36" Type="http://schemas.openxmlformats.org/officeDocument/2006/relationships/image" Target="../media/image375.png"/><Relationship Id="rId49" Type="http://schemas.openxmlformats.org/officeDocument/2006/relationships/customXml" Target="../ink/ink121.xml"/><Relationship Id="rId57" Type="http://schemas.openxmlformats.org/officeDocument/2006/relationships/customXml" Target="../ink/ink125.xml"/><Relationship Id="rId10" Type="http://schemas.openxmlformats.org/officeDocument/2006/relationships/image" Target="../media/image362.png"/><Relationship Id="rId31" Type="http://schemas.openxmlformats.org/officeDocument/2006/relationships/customXml" Target="../ink/ink112.xml"/><Relationship Id="rId44" Type="http://schemas.openxmlformats.org/officeDocument/2006/relationships/image" Target="../media/image379.png"/><Relationship Id="rId52" Type="http://schemas.openxmlformats.org/officeDocument/2006/relationships/image" Target="../media/image383.png"/><Relationship Id="rId60" Type="http://schemas.openxmlformats.org/officeDocument/2006/relationships/image" Target="../media/image387.png"/><Relationship Id="rId65" Type="http://schemas.openxmlformats.org/officeDocument/2006/relationships/customXml" Target="../ink/ink129.xml"/><Relationship Id="rId73" Type="http://schemas.openxmlformats.org/officeDocument/2006/relationships/customXml" Target="../ink/ink133.xml"/><Relationship Id="rId78" Type="http://schemas.openxmlformats.org/officeDocument/2006/relationships/image" Target="../media/image396.png"/><Relationship Id="rId4" Type="http://schemas.openxmlformats.org/officeDocument/2006/relationships/customXml" Target="../ink/ink98.xml"/><Relationship Id="rId9" Type="http://schemas.openxmlformats.org/officeDocument/2006/relationships/customXml" Target="../ink/ink101.xml"/><Relationship Id="rId13" Type="http://schemas.openxmlformats.org/officeDocument/2006/relationships/customXml" Target="../ink/ink103.xml"/><Relationship Id="rId18" Type="http://schemas.openxmlformats.org/officeDocument/2006/relationships/image" Target="../media/image366.png"/><Relationship Id="rId39" Type="http://schemas.openxmlformats.org/officeDocument/2006/relationships/customXml" Target="../ink/ink116.xml"/><Relationship Id="rId34" Type="http://schemas.openxmlformats.org/officeDocument/2006/relationships/image" Target="../media/image374.png"/><Relationship Id="rId50" Type="http://schemas.openxmlformats.org/officeDocument/2006/relationships/image" Target="../media/image382.png"/><Relationship Id="rId55" Type="http://schemas.openxmlformats.org/officeDocument/2006/relationships/customXml" Target="../ink/ink124.xml"/><Relationship Id="rId76" Type="http://schemas.openxmlformats.org/officeDocument/2006/relationships/image" Target="../media/image395.png"/><Relationship Id="rId7" Type="http://schemas.openxmlformats.org/officeDocument/2006/relationships/customXml" Target="../ink/ink100.xml"/><Relationship Id="rId71" Type="http://schemas.openxmlformats.org/officeDocument/2006/relationships/customXml" Target="../ink/ink132.xml"/><Relationship Id="rId2" Type="http://schemas.openxmlformats.org/officeDocument/2006/relationships/hyperlink" Target="http://www.nhc.noaa.gov/HAW2/english/history.shtml" TargetMode="External"/><Relationship Id="rId29" Type="http://schemas.openxmlformats.org/officeDocument/2006/relationships/customXml" Target="../ink/ink111.xml"/></Relationships>
</file>

<file path=ppt/slides/_rels/slide3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397.png"/></Relationships>
</file>

<file path=ppt/slides/_rels/slide3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398.png"/></Relationships>
</file>

<file path=ppt/slides/_rels/slide3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399.png"/></Relationships>
</file>

<file path=ppt/slides/_rels/slide3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00.png"/></Relationships>
</file>

<file path=ppt/slides/_rels/slide3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image" Target="../media/image401.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03.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4.png"/><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5.png"/><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6.png"/><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7.png"/><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9.png"/><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0.png"/><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1.png"/><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2.png"/><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414.png"/><Relationship Id="rId4" Type="http://schemas.openxmlformats.org/officeDocument/2006/relationships/image" Target="../media/image413.png"/></Relationships>
</file>

<file path=ppt/slides/_rels/slide40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15.png"/></Relationships>
</file>

<file path=ppt/slides/_rels/slide40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417.png"/><Relationship Id="rId4" Type="http://schemas.openxmlformats.org/officeDocument/2006/relationships/image" Target="../media/image416.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419.png"/><Relationship Id="rId4" Type="http://schemas.openxmlformats.org/officeDocument/2006/relationships/image" Target="../media/image418.png"/></Relationships>
</file>

<file path=ppt/slides/_rels/slide4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20.png"/></Relationships>
</file>

<file path=ppt/slides/_rels/slide4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21.png"/></Relationships>
</file>

<file path=ppt/slides/_rels/slide4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423.png"/><Relationship Id="rId4" Type="http://schemas.openxmlformats.org/officeDocument/2006/relationships/image" Target="../media/image422.png"/></Relationships>
</file>

<file path=ppt/slides/_rels/slide4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425.png"/><Relationship Id="rId4" Type="http://schemas.openxmlformats.org/officeDocument/2006/relationships/image" Target="../media/image424.png"/></Relationships>
</file>

<file path=ppt/slides/_rels/slide4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26.png"/></Relationships>
</file>

<file path=ppt/slides/_rels/slide4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27.png"/></Relationships>
</file>

<file path=ppt/slides/_rels/slide4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28.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29.png"/></Relationships>
</file>

<file path=ppt/slides/_rels/slide4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30.png"/></Relationships>
</file>

<file path=ppt/slides/_rels/slide4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31.png"/></Relationships>
</file>

<file path=ppt/slides/_rels/slide4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32.png"/></Relationships>
</file>

<file path=ppt/slides/_rels/slide4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33.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435.png"/><Relationship Id="rId4" Type="http://schemas.openxmlformats.org/officeDocument/2006/relationships/image" Target="../media/image434.png"/></Relationships>
</file>

<file path=ppt/slides/_rels/slide4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433.png"/><Relationship Id="rId4" Type="http://schemas.openxmlformats.org/officeDocument/2006/relationships/image" Target="../media/image431.png"/></Relationships>
</file>

<file path=ppt/slides/_rels/slide4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36.png"/></Relationships>
</file>

<file path=ppt/slides/_rels/slide4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37.png"/></Relationships>
</file>

<file path=ppt/slides/_rels/slide4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38.png"/></Relationships>
</file>

<file path=ppt/slides/_rels/slide4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39.png"/></Relationships>
</file>

<file path=ppt/slides/_rels/slide4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441.png"/><Relationship Id="rId4" Type="http://schemas.openxmlformats.org/officeDocument/2006/relationships/image" Target="../media/image440.png"/></Relationships>
</file>

<file path=ppt/slides/_rels/slide4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42.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444.png"/><Relationship Id="rId4" Type="http://schemas.openxmlformats.org/officeDocument/2006/relationships/image" Target="../media/image443.png"/></Relationships>
</file>

<file path=ppt/slides/_rels/slide4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446.png"/><Relationship Id="rId4" Type="http://schemas.openxmlformats.org/officeDocument/2006/relationships/image" Target="../media/image445.png"/></Relationships>
</file>

<file path=ppt/slides/_rels/slide4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448.png"/><Relationship Id="rId4" Type="http://schemas.openxmlformats.org/officeDocument/2006/relationships/image" Target="../media/image447.png"/></Relationships>
</file>

<file path=ppt/slides/_rels/slide4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49.png"/></Relationships>
</file>

<file path=ppt/slides/_rels/slide4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50.png"/></Relationships>
</file>

<file path=ppt/slides/_rels/slide4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51.png"/></Relationships>
</file>

<file path=ppt/slides/_rels/slide4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453.png"/><Relationship Id="rId4" Type="http://schemas.openxmlformats.org/officeDocument/2006/relationships/image" Target="../media/image452.png"/></Relationships>
</file>

<file path=ppt/slides/_rels/slide4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455.png"/><Relationship Id="rId4" Type="http://schemas.openxmlformats.org/officeDocument/2006/relationships/image" Target="../media/image454.png"/></Relationships>
</file>

<file path=ppt/slides/_rels/slide4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457.png"/><Relationship Id="rId4" Type="http://schemas.openxmlformats.org/officeDocument/2006/relationships/image" Target="../media/image456.png"/></Relationships>
</file>

<file path=ppt/slides/_rels/slide4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58.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59.png"/></Relationships>
</file>

<file path=ppt/slides/_rels/slide4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60.png"/></Relationships>
</file>

<file path=ppt/slides/_rels/slide4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61.png"/></Relationships>
</file>

<file path=ppt/slides/_rels/slide4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3" Type="http://schemas.openxmlformats.org/officeDocument/2006/relationships/image" Target="../media/image462.wmf"/><Relationship Id="rId2" Type="http://schemas.openxmlformats.org/officeDocument/2006/relationships/oleObject" Target="../embeddings/oleObject3.bin"/><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63.wmf"/><Relationship Id="rId4" Type="http://schemas.openxmlformats.org/officeDocument/2006/relationships/oleObject" Target="../embeddings/oleObject4.bin"/></Relationships>
</file>

<file path=ppt/slides/_rels/slide458.xml.rels><?xml version="1.0" encoding="UTF-8" standalone="yes"?>
<Relationships xmlns="http://schemas.openxmlformats.org/package/2006/relationships"><Relationship Id="rId3" Type="http://schemas.openxmlformats.org/officeDocument/2006/relationships/image" Target="../media/image464.wmf"/><Relationship Id="rId2" Type="http://schemas.openxmlformats.org/officeDocument/2006/relationships/oleObject" Target="../embeddings/oleObject5.bin"/><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65.wmf"/><Relationship Id="rId4" Type="http://schemas.openxmlformats.org/officeDocument/2006/relationships/oleObject" Target="../embeddings/oleObject6.bin"/></Relationships>
</file>

<file path=ppt/slides/_rels/slide4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467.png"/><Relationship Id="rId4" Type="http://schemas.openxmlformats.org/officeDocument/2006/relationships/image" Target="../media/image466.png"/></Relationships>
</file>

<file path=ppt/slides/_rels/slide4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469.png"/><Relationship Id="rId4" Type="http://schemas.openxmlformats.org/officeDocument/2006/relationships/image" Target="../media/image468.png"/></Relationships>
</file>

<file path=ppt/slides/_rels/slide4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471.png"/><Relationship Id="rId4" Type="http://schemas.openxmlformats.org/officeDocument/2006/relationships/image" Target="../media/image470.png"/></Relationships>
</file>

<file path=ppt/slides/_rels/slide4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473.png"/><Relationship Id="rId4" Type="http://schemas.openxmlformats.org/officeDocument/2006/relationships/image" Target="../media/image472.png"/></Relationships>
</file>

<file path=ppt/slides/_rels/slide4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74.png"/></Relationships>
</file>

<file path=ppt/slides/_rels/slide4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75.png"/></Relationships>
</file>

<file path=ppt/slides/_rels/slide4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76.png"/></Relationships>
</file>

<file path=ppt/slides/_rels/slide4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263.emf"/></Relationships>
</file>

<file path=ppt/slides/_rels/slide4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77.png"/></Relationships>
</file>

<file path=ppt/slides/_rels/slide4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78.png"/></Relationships>
</file>

<file path=ppt/slides/_rels/slide4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79.png"/></Relationships>
</file>

<file path=ppt/slides/_rels/slide4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80.jpg"/></Relationships>
</file>

<file path=ppt/slides/_rels/slide4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81.jpg"/></Relationships>
</file>

<file path=ppt/slides/_rels/slide4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82.jpg"/></Relationships>
</file>

<file path=ppt/slides/_rels/slide4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83.jpg"/></Relationships>
</file>

<file path=ppt/slides/_rels/slide4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84.jp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85.jpg"/></Relationships>
</file>

<file path=ppt/slides/_rels/slide4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487.png"/><Relationship Id="rId4" Type="http://schemas.openxmlformats.org/officeDocument/2006/relationships/image" Target="../media/image486.png"/></Relationships>
</file>

<file path=ppt/slides/_rels/slide4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489.png"/><Relationship Id="rId4" Type="http://schemas.openxmlformats.org/officeDocument/2006/relationships/image" Target="../media/image488.png"/></Relationships>
</file>

<file path=ppt/slides/_rels/slide49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6" Type="http://schemas.openxmlformats.org/officeDocument/2006/relationships/image" Target="../media/image492.png"/><Relationship Id="rId5" Type="http://schemas.openxmlformats.org/officeDocument/2006/relationships/image" Target="../media/image491.png"/><Relationship Id="rId4" Type="http://schemas.openxmlformats.org/officeDocument/2006/relationships/image" Target="../media/image490.png"/></Relationships>
</file>

<file path=ppt/slides/_rels/slide4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93.jpeg"/></Relationships>
</file>

<file path=ppt/slides/_rels/slide4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94.jp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95.jpg"/></Relationships>
</file>

<file path=ppt/slides/_rels/slide5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96.jpg"/></Relationships>
</file>

<file path=ppt/slides/_rels/slide50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97.jpeg"/></Relationships>
</file>

<file path=ppt/slides/_rels/slide5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498.png"/></Relationships>
</file>

<file path=ppt/slides/_rels/slide50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6" Type="http://schemas.openxmlformats.org/officeDocument/2006/relationships/image" Target="../media/image55.wmf"/><Relationship Id="rId5" Type="http://schemas.openxmlformats.org/officeDocument/2006/relationships/oleObject" Target="../embeddings/oleObject2.bin"/><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nhc.noaa.gov/HAW2/english/history.shtml" TargetMode="External"/><Relationship Id="rId2" Type="http://schemas.openxmlformats.org/officeDocument/2006/relationships/hyperlink" Target="http://www.cpc.ncep.noaa.gov/products/CDB"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9.xml.rels><?xml version="1.0" encoding="UTF-8" standalone="yes"?>
<Relationships xmlns="http://schemas.openxmlformats.org/package/2006/relationships"><Relationship Id="rId3" Type="http://schemas.openxmlformats.org/officeDocument/2006/relationships/hyperlink" Target="http://www.nhc.noaa.gov/HAW2/english/history.s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9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84.emf"/></Relationships>
</file>

<file path=ppt/slides/_rels/slide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hc.noaa.gov/HAW2/english/history.shtml" TargetMode="External"/><Relationship Id="rId1" Type="http://schemas.openxmlformats.org/officeDocument/2006/relationships/slideLayout" Target="../slideLayouts/slideLayout2.xml"/><Relationship Id="rId4"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r>
              <a:rPr lang="en-US" dirty="0"/>
              <a:t>ATMS 8450 Tropical Meteorology</a:t>
            </a:r>
          </a:p>
        </p:txBody>
      </p:sp>
      <p:sp>
        <p:nvSpPr>
          <p:cNvPr id="2051" name="Rectangle 3"/>
          <p:cNvSpPr>
            <a:spLocks noGrp="1" noChangeArrowheads="1"/>
          </p:cNvSpPr>
          <p:nvPr>
            <p:ph type="subTitle" idx="1"/>
          </p:nvPr>
        </p:nvSpPr>
        <p:spPr/>
        <p:txBody>
          <a:bodyPr/>
          <a:lstStyle/>
          <a:p>
            <a:pPr eaLnBrk="1" hangingPunct="1">
              <a:lnSpc>
                <a:spcPct val="90000"/>
              </a:lnSpc>
              <a:defRPr/>
            </a:pPr>
            <a:r>
              <a:rPr lang="en-US" sz="1800" i="1" dirty="0"/>
              <a:t>Anthony R. Lupo</a:t>
            </a:r>
          </a:p>
          <a:p>
            <a:pPr eaLnBrk="1" hangingPunct="1">
              <a:lnSpc>
                <a:spcPct val="90000"/>
              </a:lnSpc>
              <a:defRPr/>
            </a:pPr>
            <a:r>
              <a:rPr lang="en-US" sz="1800" i="1" dirty="0"/>
              <a:t>Department of Soil, Environmental, and Atmospheric Science</a:t>
            </a:r>
          </a:p>
          <a:p>
            <a:pPr eaLnBrk="1" hangingPunct="1">
              <a:lnSpc>
                <a:spcPct val="90000"/>
              </a:lnSpc>
              <a:defRPr/>
            </a:pPr>
            <a:r>
              <a:rPr lang="en-US" sz="1800" i="1" dirty="0"/>
              <a:t>302 E ABNR Building</a:t>
            </a:r>
          </a:p>
          <a:p>
            <a:pPr eaLnBrk="1" hangingPunct="1">
              <a:lnSpc>
                <a:spcPct val="90000"/>
              </a:lnSpc>
              <a:defRPr/>
            </a:pPr>
            <a:r>
              <a:rPr lang="en-US" sz="1800" i="1" dirty="0"/>
              <a:t>University of Missouri – Columbia</a:t>
            </a:r>
          </a:p>
          <a:p>
            <a:pPr eaLnBrk="1" hangingPunct="1">
              <a:lnSpc>
                <a:spcPct val="90000"/>
              </a:lnSpc>
              <a:defRPr/>
            </a:pPr>
            <a:r>
              <a:rPr lang="en-US" sz="1800" i="1" dirty="0"/>
              <a:t>Columbia, MO 65211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effectLst/>
              </a:rPr>
              <a:t>Energy transport by </a:t>
            </a:r>
            <a:r>
              <a:rPr lang="en-US" sz="2800" dirty="0" err="1">
                <a:effectLst/>
              </a:rPr>
              <a:t>latitiude</a:t>
            </a:r>
            <a:r>
              <a:rPr lang="en-US" sz="2800" dirty="0">
                <a:effectLst/>
              </a:rPr>
              <a:t>:</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667000"/>
            <a:ext cx="6582857"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318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We’d get an i</a:t>
            </a:r>
            <a:r>
              <a:rPr lang="en-US" sz="2800" u="sng" dirty="0"/>
              <a:t>dentical</a:t>
            </a:r>
            <a:r>
              <a:rPr lang="en-US" sz="2800" dirty="0"/>
              <a:t> looking solution (except c = c</a:t>
            </a:r>
            <a:r>
              <a:rPr lang="en-US" sz="2800" baseline="-25000" dirty="0"/>
              <a:t>d</a:t>
            </a:r>
            <a:r>
              <a:rPr lang="en-US" sz="2800" dirty="0"/>
              <a:t> here) to this with a flat bottom channel in which there were no </a:t>
            </a:r>
            <a:r>
              <a:rPr lang="en-US" sz="2800" dirty="0" err="1"/>
              <a:t>Rossby</a:t>
            </a:r>
            <a:r>
              <a:rPr lang="en-US" sz="2800" dirty="0"/>
              <a:t> modes. Where are they? </a:t>
            </a:r>
          </a:p>
          <a:p>
            <a:pPr eaLnBrk="1" hangingPunct="1">
              <a:lnSpc>
                <a:spcPct val="80000"/>
              </a:lnSpc>
              <a:defRPr/>
            </a:pPr>
            <a:endParaRPr lang="en-US" sz="2800" dirty="0"/>
          </a:p>
          <a:p>
            <a:pPr eaLnBrk="1" hangingPunct="1">
              <a:lnSpc>
                <a:spcPct val="80000"/>
              </a:lnSpc>
              <a:defRPr/>
            </a:pPr>
            <a:r>
              <a:rPr lang="en-US" sz="2800" dirty="0"/>
              <a:t>Term (C)  contains Kelvin modes as before, and the bottom topography has precious little impact on the phase speed.</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724399"/>
            <a:ext cx="1752600" cy="1968305"/>
          </a:xfrm>
          <a:prstGeom prst="rect">
            <a:avLst/>
          </a:prstGeom>
          <a:solidFill>
            <a:schemeClr val="tx1"/>
          </a:solidFill>
          <a:ln>
            <a:noFill/>
          </a:ln>
          <a:effectLst/>
        </p:spPr>
      </p:pic>
    </p:spTree>
    <p:extLst>
      <p:ext uri="{BB962C8B-B14F-4D97-AF65-F5344CB8AC3E}">
        <p14:creationId xmlns:p14="http://schemas.microsoft.com/office/powerpoint/2010/main" val="204489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290"/>
                                        </p:tgtEl>
                                        <p:attrNameLst>
                                          <p:attrName>style.visibility</p:attrName>
                                        </p:attrNameLst>
                                      </p:cBhvr>
                                      <p:to>
                                        <p:strVal val="visible"/>
                                      </p:to>
                                    </p:set>
                                    <p:animEffect transition="in" filter="circle(in)">
                                      <p:cBhvr>
                                        <p:cTn id="19"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Term (B)   contains inertial oscillation or Kelvin mode (as before)</a:t>
            </a:r>
          </a:p>
          <a:p>
            <a:pPr marL="0" indent="0" eaLnBrk="1" hangingPunct="1">
              <a:lnSpc>
                <a:spcPct val="80000"/>
              </a:lnSpc>
              <a:buNone/>
              <a:defRPr/>
            </a:pPr>
            <a:endParaRPr lang="en-US" sz="2800" dirty="0"/>
          </a:p>
          <a:p>
            <a:pPr eaLnBrk="1" hangingPunct="1">
              <a:lnSpc>
                <a:spcPct val="80000"/>
              </a:lnSpc>
              <a:defRPr/>
            </a:pPr>
            <a:r>
              <a:rPr lang="en-US" sz="2800" dirty="0"/>
              <a:t>Thus, by process of elimination; the </a:t>
            </a:r>
            <a:r>
              <a:rPr lang="en-US" sz="2800" dirty="0" err="1"/>
              <a:t>Rossby</a:t>
            </a:r>
            <a:r>
              <a:rPr lang="en-US" sz="2800" dirty="0"/>
              <a:t> Modes are buried in term (A)! </a:t>
            </a:r>
          </a:p>
          <a:p>
            <a:pPr marL="0" indent="0" eaLnBrk="1" hangingPunct="1">
              <a:lnSpc>
                <a:spcPct val="80000"/>
              </a:lnSpc>
              <a:buNone/>
              <a:defRPr/>
            </a:pPr>
            <a:endParaRPr lang="en-US" sz="2800" dirty="0"/>
          </a:p>
          <a:p>
            <a:pPr eaLnBrk="1" hangingPunct="1">
              <a:lnSpc>
                <a:spcPct val="80000"/>
              </a:lnSpc>
              <a:defRPr/>
            </a:pPr>
            <a:r>
              <a:rPr lang="en-US" sz="2800" dirty="0"/>
              <a:t>Term (A)  Poincare and </a:t>
            </a:r>
            <a:r>
              <a:rPr lang="en-US" sz="2800" dirty="0" err="1"/>
              <a:t>Rossby</a:t>
            </a:r>
            <a:r>
              <a:rPr lang="en-US" sz="2800" dirty="0"/>
              <a:t> Modes.</a:t>
            </a:r>
          </a:p>
          <a:p>
            <a:pPr marL="0" indent="0" eaLnBrk="1" hangingPunct="1">
              <a:lnSpc>
                <a:spcPct val="80000"/>
              </a:lnSpc>
              <a:buNone/>
              <a:defRPr/>
            </a:pPr>
            <a:endParaRPr lang="en-US" sz="2800" dirty="0"/>
          </a:p>
          <a:p>
            <a:pPr eaLnBrk="1" hangingPunct="1">
              <a:lnSpc>
                <a:spcPct val="80000"/>
              </a:lnSpc>
              <a:defRPr/>
            </a:pPr>
            <a:r>
              <a:rPr lang="en-US" sz="2800" dirty="0"/>
              <a:t>sin </a:t>
            </a:r>
            <a:r>
              <a:rPr lang="en-US" sz="2800" dirty="0">
                <a:latin typeface="Symbol" pitchFamily="18" charset="2"/>
              </a:rPr>
              <a:t></a:t>
            </a:r>
            <a:r>
              <a:rPr lang="en-US" sz="2800" dirty="0">
                <a:latin typeface="+mj-lt"/>
              </a:rPr>
              <a:t>L</a:t>
            </a:r>
            <a:r>
              <a:rPr lang="en-US" sz="2800" dirty="0"/>
              <a:t> = 0</a:t>
            </a:r>
          </a:p>
          <a:p>
            <a:pPr marL="0" indent="0" eaLnBrk="1" hangingPunct="1">
              <a:lnSpc>
                <a:spcPct val="80000"/>
              </a:lnSpc>
              <a:buNone/>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52828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Let’s look at this harder:</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Then: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0498" y="2514600"/>
            <a:ext cx="4629150" cy="733425"/>
          </a:xfrm>
          <a:prstGeom prst="rect">
            <a:avLst/>
          </a:prstGeom>
          <a:solidFill>
            <a:schemeClr val="tx1"/>
          </a:solidFill>
          <a:ln>
            <a:noFill/>
          </a:ln>
          <a:effec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4999" y="4648200"/>
            <a:ext cx="5534439" cy="990600"/>
          </a:xfrm>
          <a:prstGeom prst="rect">
            <a:avLst/>
          </a:prstGeom>
          <a:solidFill>
            <a:schemeClr val="tx1"/>
          </a:solidFill>
          <a:ln>
            <a:noFill/>
          </a:ln>
          <a:effectLst/>
        </p:spPr>
      </p:pic>
    </p:spTree>
    <p:extLst>
      <p:ext uri="{BB962C8B-B14F-4D97-AF65-F5344CB8AC3E}">
        <p14:creationId xmlns:p14="http://schemas.microsoft.com/office/powerpoint/2010/main" val="309207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wipe(down)">
                                      <p:cBhvr>
                                        <p:cTn id="13" dur="500"/>
                                        <p:tgtEl>
                                          <p:spTgt spid="133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4" end="4"/>
                                            </p:txEl>
                                          </p:spTgt>
                                        </p:tgtEl>
                                        <p:attrNameLst>
                                          <p:attrName>style.visibility</p:attrName>
                                        </p:attrNameLst>
                                      </p:cBhvr>
                                      <p:to>
                                        <p:strVal val="visible"/>
                                      </p:to>
                                    </p:set>
                                    <p:anim calcmode="lin" valueType="num">
                                      <p:cBhvr additive="base">
                                        <p:cTn id="18"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315"/>
                                        </p:tgtEl>
                                        <p:attrNameLst>
                                          <p:attrName>style.visibility</p:attrName>
                                        </p:attrNameLst>
                                      </p:cBhvr>
                                      <p:to>
                                        <p:strVal val="visible"/>
                                      </p:to>
                                    </p:set>
                                    <p:animEffect transition="in" filter="wipe(down)">
                                      <p:cBhvr>
                                        <p:cTn id="24"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Then assuming s &lt;&lt; 1 and after a bit’ o’ algebra!</a:t>
            </a:r>
          </a:p>
          <a:p>
            <a:pPr eaLnBrk="1" hangingPunct="1">
              <a:lnSpc>
                <a:spcPct val="80000"/>
              </a:lnSpc>
              <a:defRPr/>
            </a:pPr>
            <a:endParaRPr lang="en-US" sz="2800" dirty="0"/>
          </a:p>
          <a:p>
            <a:pPr eaLnBrk="1" hangingPunct="1">
              <a:lnSpc>
                <a:spcPct val="80000"/>
              </a:lnSpc>
              <a:defRPr/>
            </a:pPr>
            <a:r>
              <a:rPr lang="en-US" sz="2800" dirty="0"/>
              <a:t>So:   </a:t>
            </a:r>
          </a:p>
          <a:p>
            <a:pPr eaLnBrk="1" hangingPunct="1">
              <a:lnSpc>
                <a:spcPct val="80000"/>
              </a:lnSpc>
              <a:defRPr/>
            </a:pPr>
            <a:endParaRPr lang="en-US" sz="2800" dirty="0"/>
          </a:p>
          <a:p>
            <a:pPr eaLnBrk="1" hangingPunct="1">
              <a:lnSpc>
                <a:spcPct val="80000"/>
              </a:lnSpc>
              <a:defRPr/>
            </a:pPr>
            <a:r>
              <a:rPr lang="en-US" sz="2800" dirty="0"/>
              <a:t>i)  If </a:t>
            </a:r>
            <a:r>
              <a:rPr lang="en-US" sz="2800" dirty="0">
                <a:latin typeface="Symbol" pitchFamily="18" charset="2"/>
              </a:rPr>
              <a:t> </a:t>
            </a:r>
            <a:r>
              <a:rPr lang="en-US" sz="2800" dirty="0"/>
              <a:t>&gt; = f   (</a:t>
            </a:r>
            <a:r>
              <a:rPr lang="en-US" sz="2800" dirty="0">
                <a:latin typeface="Symbol" pitchFamily="18" charset="2"/>
              </a:rPr>
              <a:t>/</a:t>
            </a:r>
            <a:r>
              <a:rPr lang="en-US" sz="2800" dirty="0"/>
              <a:t>f &gt; = 1)   (high frequency waves). We have Poincare (high frequency) waves again!</a:t>
            </a:r>
          </a:p>
          <a:p>
            <a:pPr eaLnBrk="1" hangingPunct="1">
              <a:lnSpc>
                <a:spcPct val="80000"/>
              </a:lnSpc>
              <a:defRPr/>
            </a:pPr>
            <a:endParaRPr lang="en-US" sz="2800" dirty="0"/>
          </a:p>
          <a:p>
            <a:pPr eaLnBrk="1" hangingPunct="1">
              <a:lnSpc>
                <a:spcPct val="80000"/>
              </a:lnSpc>
              <a:defRPr/>
            </a:pPr>
            <a:r>
              <a:rPr lang="en-US" sz="2800" dirty="0"/>
              <a:t>If this is the case we are assuming (s/L) terms small, or approaching zero! (or equals 0 as in flat bottom)</a:t>
            </a:r>
          </a:p>
          <a:p>
            <a:pPr eaLnBrk="1" hangingPunct="1">
              <a:lnSpc>
                <a:spcPct val="80000"/>
              </a:lnSpc>
              <a:defRPr/>
            </a:pPr>
            <a:endParaRPr lang="en-US" sz="2800" dirty="0"/>
          </a:p>
          <a:p>
            <a:pPr eaLnBrk="1" hangingPunct="1">
              <a:lnSpc>
                <a:spcPct val="80000"/>
              </a:lnSpc>
              <a:defRPr/>
            </a:pPr>
            <a:endParaRPr lang="en-US" sz="2800" dirty="0"/>
          </a:p>
          <a:p>
            <a:pPr marL="0" indent="0" eaLnBrk="1" hangingPunct="1">
              <a:lnSpc>
                <a:spcPct val="80000"/>
              </a:lnSpc>
              <a:buNone/>
              <a:defRPr/>
            </a:pPr>
            <a:r>
              <a:rPr lang="en-US" sz="2800" dirty="0"/>
              <a:t>	 </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514600"/>
            <a:ext cx="5343525" cy="876300"/>
          </a:xfrm>
          <a:prstGeom prst="rect">
            <a:avLst/>
          </a:prstGeom>
          <a:solidFill>
            <a:schemeClr val="tx1"/>
          </a:solidFill>
          <a:ln>
            <a:noFill/>
          </a:ln>
          <a:effectLst/>
        </p:spPr>
      </p:pic>
    </p:spTree>
    <p:extLst>
      <p:ext uri="{BB962C8B-B14F-4D97-AF65-F5344CB8AC3E}">
        <p14:creationId xmlns:p14="http://schemas.microsoft.com/office/powerpoint/2010/main" val="153073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9" end="9"/>
                                            </p:txEl>
                                          </p:spTgt>
                                        </p:tgtEl>
                                        <p:attrNameLst>
                                          <p:attrName>style.visibility</p:attrName>
                                        </p:attrNameLst>
                                      </p:cBhvr>
                                      <p:to>
                                        <p:strVal val="visible"/>
                                      </p:to>
                                    </p:set>
                                    <p:anim calcmode="lin" valueType="num">
                                      <p:cBhvr additive="base">
                                        <p:cTn id="19" dur="500" fill="hold"/>
                                        <p:tgtEl>
                                          <p:spTgt spid="3075">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4338"/>
                                        </p:tgtEl>
                                        <p:attrNameLst>
                                          <p:attrName>style.visibility</p:attrName>
                                        </p:attrNameLst>
                                      </p:cBhvr>
                                      <p:to>
                                        <p:strVal val="visible"/>
                                      </p:to>
                                    </p:set>
                                    <p:animEffect transition="in" filter="circle(in)">
                                      <p:cBhvr>
                                        <p:cTn id="25" dur="2000"/>
                                        <p:tgtEl>
                                          <p:spTgt spid="1433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075">
                                            <p:txEl>
                                              <p:pRg st="4" end="4"/>
                                            </p:txEl>
                                          </p:spTgt>
                                        </p:tgtEl>
                                        <p:attrNameLst>
                                          <p:attrName>style.visibility</p:attrName>
                                        </p:attrNameLst>
                                      </p:cBhvr>
                                      <p:to>
                                        <p:strVal val="visible"/>
                                      </p:to>
                                    </p:set>
                                    <p:anim calcmode="lin" valueType="num">
                                      <p:cBhvr additive="base">
                                        <p:cTn id="30"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075">
                                            <p:txEl>
                                              <p:pRg st="6" end="6"/>
                                            </p:txEl>
                                          </p:spTgt>
                                        </p:tgtEl>
                                        <p:attrNameLst>
                                          <p:attrName>style.visibility</p:attrName>
                                        </p:attrNameLst>
                                      </p:cBhvr>
                                      <p:to>
                                        <p:strVal val="visible"/>
                                      </p:to>
                                    </p:set>
                                    <p:anim calcmode="lin" valueType="num">
                                      <p:cBhvr additive="base">
                                        <p:cTn id="36"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Like so….</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But, the whole solution (as in the flat bottom case):</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 We’ve got the Poincare (high frequency) waves again! </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6720" y="2514600"/>
            <a:ext cx="3542830" cy="1066800"/>
          </a:xfrm>
          <a:prstGeom prst="rect">
            <a:avLst/>
          </a:prstGeom>
          <a:solidFill>
            <a:schemeClr val="tx1"/>
          </a:solidFill>
          <a:ln>
            <a:noFill/>
          </a:ln>
          <a:effec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2084" y="4800600"/>
            <a:ext cx="4543425" cy="876300"/>
          </a:xfrm>
          <a:prstGeom prst="rect">
            <a:avLst/>
          </a:prstGeom>
          <a:solidFill>
            <a:schemeClr val="tx1"/>
          </a:solidFill>
          <a:ln>
            <a:noFill/>
          </a:ln>
          <a:effectLst/>
        </p:spPr>
      </p:pic>
    </p:spTree>
    <p:extLst>
      <p:ext uri="{BB962C8B-B14F-4D97-AF65-F5344CB8AC3E}">
        <p14:creationId xmlns:p14="http://schemas.microsoft.com/office/powerpoint/2010/main" val="340996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5362"/>
                                        </p:tgtEl>
                                        <p:attrNameLst>
                                          <p:attrName>style.visibility</p:attrName>
                                        </p:attrNameLst>
                                      </p:cBhvr>
                                      <p:to>
                                        <p:strVal val="visible"/>
                                      </p:to>
                                    </p:set>
                                    <p:animEffect transition="in" filter="circle(in)">
                                      <p:cBhvr>
                                        <p:cTn id="13" dur="2000"/>
                                        <p:tgtEl>
                                          <p:spTgt spid="1536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5" end="5"/>
                                            </p:txEl>
                                          </p:spTgt>
                                        </p:tgtEl>
                                        <p:attrNameLst>
                                          <p:attrName>style.visibility</p:attrName>
                                        </p:attrNameLst>
                                      </p:cBhvr>
                                      <p:to>
                                        <p:strVal val="visible"/>
                                      </p:to>
                                    </p:set>
                                    <p:anim calcmode="lin" valueType="num">
                                      <p:cBhvr additive="base">
                                        <p:cTn id="18"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364"/>
                                        </p:tgtEl>
                                        <p:attrNameLst>
                                          <p:attrName>style.visibility</p:attrName>
                                        </p:attrNameLst>
                                      </p:cBhvr>
                                      <p:to>
                                        <p:strVal val="visible"/>
                                      </p:to>
                                    </p:set>
                                    <p:animEffect transition="in" filter="wipe(down)">
                                      <p:cBhvr>
                                        <p:cTn id="24" dur="500"/>
                                        <p:tgtEl>
                                          <p:spTgt spid="1536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075">
                                            <p:txEl>
                                              <p:pRg st="8" end="8"/>
                                            </p:txEl>
                                          </p:spTgt>
                                        </p:tgtEl>
                                        <p:attrNameLst>
                                          <p:attrName>style.visibility</p:attrName>
                                        </p:attrNameLst>
                                      </p:cBhvr>
                                      <p:to>
                                        <p:strVal val="visible"/>
                                      </p:to>
                                    </p:set>
                                    <p:anim calcmode="lin" valueType="num">
                                      <p:cBhvr additive="base">
                                        <p:cTn id="29"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But, if neglected terms are large in my “sigma” relationship two slides back, then you get a   relation and three solutions.</a:t>
            </a:r>
          </a:p>
          <a:p>
            <a:pPr eaLnBrk="1" hangingPunct="1">
              <a:lnSpc>
                <a:spcPct val="80000"/>
              </a:lnSpc>
              <a:defRPr/>
            </a:pPr>
            <a:endParaRPr lang="en-US" sz="2800" dirty="0"/>
          </a:p>
          <a:p>
            <a:pPr eaLnBrk="1" hangingPunct="1">
              <a:lnSpc>
                <a:spcPct val="80000"/>
              </a:lnSpc>
              <a:defRPr/>
            </a:pPr>
            <a:r>
              <a:rPr lang="en-US" sz="2800" dirty="0"/>
              <a:t>) If </a:t>
            </a:r>
            <a:r>
              <a:rPr lang="en-US" sz="2800" dirty="0">
                <a:latin typeface="Symbol" pitchFamily="18" charset="2"/>
              </a:rPr>
              <a:t> </a:t>
            </a:r>
            <a:r>
              <a:rPr lang="en-US" sz="2800" dirty="0"/>
              <a:t>&lt; f  (</a:t>
            </a:r>
            <a:r>
              <a:rPr lang="en-US" sz="2800" dirty="0">
                <a:latin typeface="Symbol" pitchFamily="18" charset="2"/>
              </a:rPr>
              <a:t>/</a:t>
            </a:r>
            <a:r>
              <a:rPr lang="en-US" sz="2800" dirty="0"/>
              <a:t>f &lt; = 1) (low frequency waves) We have our </a:t>
            </a:r>
            <a:r>
              <a:rPr lang="en-US" sz="2800" dirty="0" err="1"/>
              <a:t>Rossby</a:t>
            </a:r>
            <a:r>
              <a:rPr lang="en-US" sz="2800" dirty="0"/>
              <a:t> Waves!</a:t>
            </a:r>
          </a:p>
          <a:p>
            <a:pPr eaLnBrk="1" hangingPunct="1">
              <a:lnSpc>
                <a:spcPct val="80000"/>
              </a:lnSpc>
              <a:defRPr/>
            </a:pPr>
            <a:endParaRPr lang="en-US" sz="2800" dirty="0"/>
          </a:p>
          <a:p>
            <a:pPr eaLnBrk="1" hangingPunct="1">
              <a:lnSpc>
                <a:spcPct val="80000"/>
              </a:lnSpc>
              <a:defRPr/>
            </a:pPr>
            <a:r>
              <a:rPr lang="en-US" sz="2800" dirty="0"/>
              <a:t>		If          (neglect) and s &lt;&lt;&lt; 1;</a:t>
            </a:r>
          </a:p>
          <a:p>
            <a:pPr marL="0" indent="0" eaLnBrk="1" hangingPunct="1">
              <a:lnSpc>
                <a:spcPct val="80000"/>
              </a:lnSpc>
              <a:buNone/>
              <a:defRPr/>
            </a:pPr>
            <a:r>
              <a:rPr lang="en-US" sz="2800" dirty="0"/>
              <a:t>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2286000"/>
            <a:ext cx="352425" cy="352425"/>
          </a:xfrm>
          <a:prstGeom prst="rect">
            <a:avLst/>
          </a:prstGeom>
          <a:solidFill>
            <a:schemeClr val="tx1"/>
          </a:solidFill>
          <a:ln>
            <a:noFill/>
          </a:ln>
          <a:effec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9473" y="4724400"/>
            <a:ext cx="704850" cy="285750"/>
          </a:xfrm>
          <a:prstGeom prst="rect">
            <a:avLst/>
          </a:prstGeom>
          <a:solidFill>
            <a:schemeClr val="tx1"/>
          </a:solidFill>
          <a:ln>
            <a:noFill/>
          </a:ln>
          <a:effectLst/>
        </p:spPr>
      </p:pic>
    </p:spTree>
    <p:extLst>
      <p:ext uri="{BB962C8B-B14F-4D97-AF65-F5344CB8AC3E}">
        <p14:creationId xmlns:p14="http://schemas.microsoft.com/office/powerpoint/2010/main" val="6676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circle(in)">
                                      <p:cBhvr>
                                        <p:cTn id="13" dur="2000"/>
                                        <p:tgtEl>
                                          <p:spTgt spid="1638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4" end="4"/>
                                            </p:txEl>
                                          </p:spTgt>
                                        </p:tgtEl>
                                        <p:attrNameLst>
                                          <p:attrName>style.visibility</p:attrName>
                                        </p:attrNameLst>
                                      </p:cBhvr>
                                      <p:to>
                                        <p:strVal val="visible"/>
                                      </p:to>
                                    </p:set>
                                    <p:anim calcmode="lin" valueType="num">
                                      <p:cBhvr additive="base">
                                        <p:cTn id="18"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2" end="2"/>
                                            </p:txEl>
                                          </p:spTgt>
                                        </p:tgtEl>
                                        <p:attrNameLst>
                                          <p:attrName>style.visibility</p:attrName>
                                        </p:attrNameLst>
                                      </p:cBhvr>
                                      <p:to>
                                        <p:strVal val="visible"/>
                                      </p:to>
                                    </p:set>
                                    <p:anim calcmode="lin" valueType="num">
                                      <p:cBhvr additive="base">
                                        <p:cTn id="24"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075">
                                            <p:txEl>
                                              <p:pRg st="5" end="5"/>
                                            </p:txEl>
                                          </p:spTgt>
                                        </p:tgtEl>
                                        <p:attrNameLst>
                                          <p:attrName>style.visibility</p:attrName>
                                        </p:attrNameLst>
                                      </p:cBhvr>
                                      <p:to>
                                        <p:strVal val="visible"/>
                                      </p:to>
                                    </p:set>
                                    <p:anim calcmode="lin" valueType="num">
                                      <p:cBhvr additive="base">
                                        <p:cTn id="30"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6387"/>
                                        </p:tgtEl>
                                        <p:attrNameLst>
                                          <p:attrName>style.visibility</p:attrName>
                                        </p:attrNameLst>
                                      </p:cBhvr>
                                      <p:to>
                                        <p:strVal val="visible"/>
                                      </p:to>
                                    </p:set>
                                    <p:animEffect transition="in" filter="circle(in)">
                                      <p:cBhvr>
                                        <p:cTn id="36" dur="20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And: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2587" y="2743200"/>
            <a:ext cx="5838825" cy="3124200"/>
          </a:xfrm>
          <a:prstGeom prst="rect">
            <a:avLst/>
          </a:prstGeom>
          <a:solidFill>
            <a:schemeClr val="tx1"/>
          </a:solidFill>
          <a:ln>
            <a:noFill/>
          </a:ln>
          <a:effectLst/>
        </p:spPr>
      </p:pic>
    </p:spTree>
    <p:extLst>
      <p:ext uri="{BB962C8B-B14F-4D97-AF65-F5344CB8AC3E}">
        <p14:creationId xmlns:p14="http://schemas.microsoft.com/office/powerpoint/2010/main" val="280568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7410"/>
                                        </p:tgtEl>
                                        <p:attrNameLst>
                                          <p:attrName>style.visibility</p:attrName>
                                        </p:attrNameLst>
                                      </p:cBhvr>
                                      <p:to>
                                        <p:strVal val="visible"/>
                                      </p:to>
                                    </p:set>
                                    <p:animEffect transition="in" filter="circle(in)">
                                      <p:cBhvr>
                                        <p:cTn id="13" dur="2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This looks identical to the </a:t>
            </a:r>
            <a:r>
              <a:rPr lang="en-US" sz="2800" dirty="0" err="1"/>
              <a:t>Rossby</a:t>
            </a:r>
            <a:r>
              <a:rPr lang="en-US" sz="2800" dirty="0"/>
              <a:t> Wave form we learn in Dynamics 4320, except there is no mean flow initially.   This is your “beta” term!</a:t>
            </a:r>
          </a:p>
          <a:p>
            <a:pPr eaLnBrk="1" hangingPunct="1">
              <a:lnSpc>
                <a:spcPct val="80000"/>
              </a:lnSpc>
              <a:defRPr/>
            </a:pPr>
            <a:endParaRPr lang="en-US" sz="2800" dirty="0"/>
          </a:p>
          <a:p>
            <a:pPr eaLnBrk="1" hangingPunct="1">
              <a:lnSpc>
                <a:spcPct val="80000"/>
              </a:lnSpc>
              <a:defRPr/>
            </a:pPr>
            <a:r>
              <a:rPr lang="en-US" sz="2800" dirty="0"/>
              <a:t>We could assume an initial flow in the fluid. See Holton!</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8975" y="3886200"/>
            <a:ext cx="1343025" cy="1685925"/>
          </a:xfrm>
          <a:prstGeom prst="rect">
            <a:avLst/>
          </a:prstGeom>
          <a:solidFill>
            <a:schemeClr val="tx1"/>
          </a:solidFill>
          <a:ln>
            <a:noFill/>
          </a:ln>
          <a:effec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BD5F8DCB-75E2-4CD0-B084-74B096947C6F}"/>
                  </a:ext>
                </a:extLst>
              </p14:cNvPr>
              <p14:cNvContentPartPr/>
              <p14:nvPr/>
            </p14:nvContentPartPr>
            <p14:xfrm>
              <a:off x="-561147" y="3273631"/>
              <a:ext cx="360" cy="360"/>
            </p14:xfrm>
          </p:contentPart>
        </mc:Choice>
        <mc:Fallback xmlns="">
          <p:pic>
            <p:nvPicPr>
              <p:cNvPr id="2" name="Ink 1">
                <a:extLst>
                  <a:ext uri="{FF2B5EF4-FFF2-40B4-BE49-F238E27FC236}">
                    <a16:creationId xmlns:a16="http://schemas.microsoft.com/office/drawing/2014/main" id="{BD5F8DCB-75E2-4CD0-B084-74B096947C6F}"/>
                  </a:ext>
                </a:extLst>
              </p:cNvPr>
              <p:cNvPicPr/>
              <p:nvPr/>
            </p:nvPicPr>
            <p:blipFill>
              <a:blip r:embed="rId6"/>
              <a:stretch>
                <a:fillRect/>
              </a:stretch>
            </p:blipFill>
            <p:spPr>
              <a:xfrm>
                <a:off x="-569787" y="3264991"/>
                <a:ext cx="18000" cy="18000"/>
              </a:xfrm>
              <a:prstGeom prst="rect">
                <a:avLst/>
              </a:prstGeom>
            </p:spPr>
          </p:pic>
        </mc:Fallback>
      </mc:AlternateContent>
      <p:grpSp>
        <p:nvGrpSpPr>
          <p:cNvPr id="5" name="Group 4">
            <a:extLst>
              <a:ext uri="{FF2B5EF4-FFF2-40B4-BE49-F238E27FC236}">
                <a16:creationId xmlns:a16="http://schemas.microsoft.com/office/drawing/2014/main" id="{ADFA4721-96A4-411A-8006-89DA49E7B802}"/>
              </a:ext>
            </a:extLst>
          </p:cNvPr>
          <p:cNvGrpSpPr/>
          <p:nvPr/>
        </p:nvGrpSpPr>
        <p:grpSpPr>
          <a:xfrm>
            <a:off x="1220493" y="5397631"/>
            <a:ext cx="611280" cy="700200"/>
            <a:chOff x="1220493" y="5397631"/>
            <a:chExt cx="611280" cy="700200"/>
          </a:xfrm>
        </p:grpSpPr>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C0A42D0E-039C-4AE1-8D21-E176661D0EC5}"/>
                    </a:ext>
                  </a:extLst>
                </p14:cNvPr>
                <p14:cNvContentPartPr/>
                <p14:nvPr/>
              </p14:nvContentPartPr>
              <p14:xfrm>
                <a:off x="1220493" y="5397631"/>
                <a:ext cx="308520" cy="532440"/>
              </p14:xfrm>
            </p:contentPart>
          </mc:Choice>
          <mc:Fallback xmlns="">
            <p:pic>
              <p:nvPicPr>
                <p:cNvPr id="3" name="Ink 2">
                  <a:extLst>
                    <a:ext uri="{FF2B5EF4-FFF2-40B4-BE49-F238E27FC236}">
                      <a16:creationId xmlns:a16="http://schemas.microsoft.com/office/drawing/2014/main" id="{C0A42D0E-039C-4AE1-8D21-E176661D0EC5}"/>
                    </a:ext>
                  </a:extLst>
                </p:cNvPr>
                <p:cNvPicPr/>
                <p:nvPr/>
              </p:nvPicPr>
              <p:blipFill>
                <a:blip r:embed="rId8"/>
                <a:stretch>
                  <a:fillRect/>
                </a:stretch>
              </p:blipFill>
              <p:spPr>
                <a:xfrm>
                  <a:off x="1211853" y="5388631"/>
                  <a:ext cx="326160" cy="550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F01DB7B3-C5D3-45FE-A257-BE6D34725D53}"/>
                    </a:ext>
                  </a:extLst>
                </p14:cNvPr>
                <p14:cNvContentPartPr/>
                <p14:nvPr/>
              </p14:nvContentPartPr>
              <p14:xfrm>
                <a:off x="1694973" y="5674471"/>
                <a:ext cx="136800" cy="423360"/>
              </p14:xfrm>
            </p:contentPart>
          </mc:Choice>
          <mc:Fallback xmlns="">
            <p:pic>
              <p:nvPicPr>
                <p:cNvPr id="4" name="Ink 3">
                  <a:extLst>
                    <a:ext uri="{FF2B5EF4-FFF2-40B4-BE49-F238E27FC236}">
                      <a16:creationId xmlns:a16="http://schemas.microsoft.com/office/drawing/2014/main" id="{F01DB7B3-C5D3-45FE-A257-BE6D34725D53}"/>
                    </a:ext>
                  </a:extLst>
                </p:cNvPr>
                <p:cNvPicPr/>
                <p:nvPr/>
              </p:nvPicPr>
              <p:blipFill>
                <a:blip r:embed="rId10"/>
                <a:stretch>
                  <a:fillRect/>
                </a:stretch>
              </p:blipFill>
              <p:spPr>
                <a:xfrm>
                  <a:off x="1686333" y="5665831"/>
                  <a:ext cx="154440" cy="441000"/>
                </a:xfrm>
                <a:prstGeom prst="rect">
                  <a:avLst/>
                </a:prstGeom>
              </p:spPr>
            </p:pic>
          </mc:Fallback>
        </mc:AlternateContent>
      </p:grpSp>
      <p:grpSp>
        <p:nvGrpSpPr>
          <p:cNvPr id="10" name="Group 9">
            <a:extLst>
              <a:ext uri="{FF2B5EF4-FFF2-40B4-BE49-F238E27FC236}">
                <a16:creationId xmlns:a16="http://schemas.microsoft.com/office/drawing/2014/main" id="{F57D98B3-0AE4-4933-BB53-A208DCAC1DD6}"/>
              </a:ext>
            </a:extLst>
          </p:cNvPr>
          <p:cNvGrpSpPr/>
          <p:nvPr/>
        </p:nvGrpSpPr>
        <p:grpSpPr>
          <a:xfrm>
            <a:off x="2167653" y="5678071"/>
            <a:ext cx="606240" cy="385200"/>
            <a:chOff x="2167653" y="5678071"/>
            <a:chExt cx="606240" cy="385200"/>
          </a:xfrm>
        </p:grpSpPr>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5AF2BC0D-F993-4056-8213-DD4538F29A26}"/>
                    </a:ext>
                  </a:extLst>
                </p14:cNvPr>
                <p14:cNvContentPartPr/>
                <p14:nvPr/>
              </p14:nvContentPartPr>
              <p14:xfrm>
                <a:off x="2167653" y="5678071"/>
                <a:ext cx="236520" cy="15120"/>
              </p14:xfrm>
            </p:contentPart>
          </mc:Choice>
          <mc:Fallback xmlns="">
            <p:pic>
              <p:nvPicPr>
                <p:cNvPr id="6" name="Ink 5">
                  <a:extLst>
                    <a:ext uri="{FF2B5EF4-FFF2-40B4-BE49-F238E27FC236}">
                      <a16:creationId xmlns:a16="http://schemas.microsoft.com/office/drawing/2014/main" id="{5AF2BC0D-F993-4056-8213-DD4538F29A26}"/>
                    </a:ext>
                  </a:extLst>
                </p:cNvPr>
                <p:cNvPicPr/>
                <p:nvPr/>
              </p:nvPicPr>
              <p:blipFill>
                <a:blip r:embed="rId12"/>
                <a:stretch>
                  <a:fillRect/>
                </a:stretch>
              </p:blipFill>
              <p:spPr>
                <a:xfrm>
                  <a:off x="2158653" y="5669071"/>
                  <a:ext cx="25416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 name="Ink 6">
                  <a:extLst>
                    <a:ext uri="{FF2B5EF4-FFF2-40B4-BE49-F238E27FC236}">
                      <a16:creationId xmlns:a16="http://schemas.microsoft.com/office/drawing/2014/main" id="{1293A576-F01E-4CFB-ACEC-D1CA4707C693}"/>
                    </a:ext>
                  </a:extLst>
                </p14:cNvPr>
                <p14:cNvContentPartPr/>
                <p14:nvPr/>
              </p14:nvContentPartPr>
              <p14:xfrm>
                <a:off x="2197173" y="5824951"/>
                <a:ext cx="158040" cy="46080"/>
              </p14:xfrm>
            </p:contentPart>
          </mc:Choice>
          <mc:Fallback xmlns="">
            <p:pic>
              <p:nvPicPr>
                <p:cNvPr id="7" name="Ink 6">
                  <a:extLst>
                    <a:ext uri="{FF2B5EF4-FFF2-40B4-BE49-F238E27FC236}">
                      <a16:creationId xmlns:a16="http://schemas.microsoft.com/office/drawing/2014/main" id="{1293A576-F01E-4CFB-ACEC-D1CA4707C693}"/>
                    </a:ext>
                  </a:extLst>
                </p:cNvPr>
                <p:cNvPicPr/>
                <p:nvPr/>
              </p:nvPicPr>
              <p:blipFill>
                <a:blip r:embed="rId14"/>
                <a:stretch>
                  <a:fillRect/>
                </a:stretch>
              </p:blipFill>
              <p:spPr>
                <a:xfrm>
                  <a:off x="2188173" y="5816311"/>
                  <a:ext cx="175680" cy="637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984FDE61-CFE1-4E9A-B889-CC6CA224D15A}"/>
                    </a:ext>
                  </a:extLst>
                </p14:cNvPr>
                <p14:cNvContentPartPr/>
                <p14:nvPr/>
              </p14:nvContentPartPr>
              <p14:xfrm>
                <a:off x="2517213" y="5750431"/>
                <a:ext cx="256680" cy="312840"/>
              </p14:xfrm>
            </p:contentPart>
          </mc:Choice>
          <mc:Fallback xmlns="">
            <p:pic>
              <p:nvPicPr>
                <p:cNvPr id="8" name="Ink 7">
                  <a:extLst>
                    <a:ext uri="{FF2B5EF4-FFF2-40B4-BE49-F238E27FC236}">
                      <a16:creationId xmlns:a16="http://schemas.microsoft.com/office/drawing/2014/main" id="{984FDE61-CFE1-4E9A-B889-CC6CA224D15A}"/>
                    </a:ext>
                  </a:extLst>
                </p:cNvPr>
                <p:cNvPicPr/>
                <p:nvPr/>
              </p:nvPicPr>
              <p:blipFill>
                <a:blip r:embed="rId16"/>
                <a:stretch>
                  <a:fillRect/>
                </a:stretch>
              </p:blipFill>
              <p:spPr>
                <a:xfrm>
                  <a:off x="2508573" y="5741791"/>
                  <a:ext cx="274320" cy="330480"/>
                </a:xfrm>
                <a:prstGeom prst="rect">
                  <a:avLst/>
                </a:prstGeom>
              </p:spPr>
            </p:pic>
          </mc:Fallback>
        </mc:AlternateContent>
      </p:grpSp>
      <p:grpSp>
        <p:nvGrpSpPr>
          <p:cNvPr id="12" name="Group 11">
            <a:extLst>
              <a:ext uri="{FF2B5EF4-FFF2-40B4-BE49-F238E27FC236}">
                <a16:creationId xmlns:a16="http://schemas.microsoft.com/office/drawing/2014/main" id="{E0F9FA25-0B90-4A0B-A0E1-CC453571FD60}"/>
              </a:ext>
            </a:extLst>
          </p:cNvPr>
          <p:cNvGrpSpPr/>
          <p:nvPr/>
        </p:nvGrpSpPr>
        <p:grpSpPr>
          <a:xfrm>
            <a:off x="3332613" y="5809471"/>
            <a:ext cx="621360" cy="136440"/>
            <a:chOff x="3332613" y="5809471"/>
            <a:chExt cx="621360" cy="136440"/>
          </a:xfrm>
        </p:grpSpPr>
        <mc:AlternateContent xmlns:mc="http://schemas.openxmlformats.org/markup-compatibility/2006" xmlns:p14="http://schemas.microsoft.com/office/powerpoint/2010/main">
          <mc:Choice Requires="p14">
            <p:contentPart p14:bwMode="auto" r:id="rId17">
              <p14:nvContentPartPr>
                <p14:cNvPr id="9" name="Ink 8">
                  <a:extLst>
                    <a:ext uri="{FF2B5EF4-FFF2-40B4-BE49-F238E27FC236}">
                      <a16:creationId xmlns:a16="http://schemas.microsoft.com/office/drawing/2014/main" id="{3C8CA9D6-C844-40FA-8E76-9F1FADDD63E2}"/>
                    </a:ext>
                  </a:extLst>
                </p14:cNvPr>
                <p14:cNvContentPartPr/>
                <p14:nvPr/>
              </p14:nvContentPartPr>
              <p14:xfrm>
                <a:off x="3332613" y="5809471"/>
                <a:ext cx="429840" cy="60120"/>
              </p14:xfrm>
            </p:contentPart>
          </mc:Choice>
          <mc:Fallback xmlns="">
            <p:pic>
              <p:nvPicPr>
                <p:cNvPr id="9" name="Ink 8">
                  <a:extLst>
                    <a:ext uri="{FF2B5EF4-FFF2-40B4-BE49-F238E27FC236}">
                      <a16:creationId xmlns:a16="http://schemas.microsoft.com/office/drawing/2014/main" id="{3C8CA9D6-C844-40FA-8E76-9F1FADDD63E2}"/>
                    </a:ext>
                  </a:extLst>
                </p:cNvPr>
                <p:cNvPicPr/>
                <p:nvPr/>
              </p:nvPicPr>
              <p:blipFill>
                <a:blip r:embed="rId18"/>
                <a:stretch>
                  <a:fillRect/>
                </a:stretch>
              </p:blipFill>
              <p:spPr>
                <a:xfrm>
                  <a:off x="3323613" y="5800471"/>
                  <a:ext cx="447480"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 name="Ink 10">
                  <a:extLst>
                    <a:ext uri="{FF2B5EF4-FFF2-40B4-BE49-F238E27FC236}">
                      <a16:creationId xmlns:a16="http://schemas.microsoft.com/office/drawing/2014/main" id="{77C562C2-F89F-46E9-8D96-D8BD60396A64}"/>
                    </a:ext>
                  </a:extLst>
                </p14:cNvPr>
                <p14:cNvContentPartPr/>
                <p14:nvPr/>
              </p14:nvContentPartPr>
              <p14:xfrm>
                <a:off x="3642573" y="5869231"/>
                <a:ext cx="311400" cy="76680"/>
              </p14:xfrm>
            </p:contentPart>
          </mc:Choice>
          <mc:Fallback xmlns="">
            <p:pic>
              <p:nvPicPr>
                <p:cNvPr id="11" name="Ink 10">
                  <a:extLst>
                    <a:ext uri="{FF2B5EF4-FFF2-40B4-BE49-F238E27FC236}">
                      <a16:creationId xmlns:a16="http://schemas.microsoft.com/office/drawing/2014/main" id="{77C562C2-F89F-46E9-8D96-D8BD60396A64}"/>
                    </a:ext>
                  </a:extLst>
                </p:cNvPr>
                <p:cNvPicPr/>
                <p:nvPr/>
              </p:nvPicPr>
              <p:blipFill>
                <a:blip r:embed="rId20"/>
                <a:stretch>
                  <a:fillRect/>
                </a:stretch>
              </p:blipFill>
              <p:spPr>
                <a:xfrm>
                  <a:off x="3633573" y="5860231"/>
                  <a:ext cx="329040" cy="94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FC228B77-BAAF-45B1-8182-E8289ECE224F}"/>
                  </a:ext>
                </a:extLst>
              </p14:cNvPr>
              <p14:cNvContentPartPr/>
              <p14:nvPr/>
            </p14:nvContentPartPr>
            <p14:xfrm>
              <a:off x="4746693" y="5885071"/>
              <a:ext cx="253080" cy="312480"/>
            </p14:xfrm>
          </p:contentPart>
        </mc:Choice>
        <mc:Fallback xmlns="">
          <p:pic>
            <p:nvPicPr>
              <p:cNvPr id="13" name="Ink 12">
                <a:extLst>
                  <a:ext uri="{FF2B5EF4-FFF2-40B4-BE49-F238E27FC236}">
                    <a16:creationId xmlns:a16="http://schemas.microsoft.com/office/drawing/2014/main" id="{FC228B77-BAAF-45B1-8182-E8289ECE224F}"/>
                  </a:ext>
                </a:extLst>
              </p:cNvPr>
              <p:cNvPicPr/>
              <p:nvPr/>
            </p:nvPicPr>
            <p:blipFill>
              <a:blip r:embed="rId22"/>
              <a:stretch>
                <a:fillRect/>
              </a:stretch>
            </p:blipFill>
            <p:spPr>
              <a:xfrm>
                <a:off x="4738053" y="5876071"/>
                <a:ext cx="270720" cy="3301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7E7C5552-684F-4589-A819-5DB9A8C4E975}"/>
                  </a:ext>
                </a:extLst>
              </p14:cNvPr>
              <p14:cNvContentPartPr/>
              <p14:nvPr/>
            </p14:nvContentPartPr>
            <p14:xfrm>
              <a:off x="4793133" y="5750791"/>
              <a:ext cx="271080" cy="15480"/>
            </p14:xfrm>
          </p:contentPart>
        </mc:Choice>
        <mc:Fallback xmlns="">
          <p:pic>
            <p:nvPicPr>
              <p:cNvPr id="14" name="Ink 13">
                <a:extLst>
                  <a:ext uri="{FF2B5EF4-FFF2-40B4-BE49-F238E27FC236}">
                    <a16:creationId xmlns:a16="http://schemas.microsoft.com/office/drawing/2014/main" id="{7E7C5552-684F-4589-A819-5DB9A8C4E975}"/>
                  </a:ext>
                </a:extLst>
              </p:cNvPr>
              <p:cNvPicPr/>
              <p:nvPr/>
            </p:nvPicPr>
            <p:blipFill>
              <a:blip r:embed="rId24"/>
              <a:stretch>
                <a:fillRect/>
              </a:stretch>
            </p:blipFill>
            <p:spPr>
              <a:xfrm>
                <a:off x="4784133" y="5742151"/>
                <a:ext cx="28872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a:extLst>
                  <a:ext uri="{FF2B5EF4-FFF2-40B4-BE49-F238E27FC236}">
                    <a16:creationId xmlns:a16="http://schemas.microsoft.com/office/drawing/2014/main" id="{D594633E-1853-4307-92CA-66CB345DCC11}"/>
                  </a:ext>
                </a:extLst>
              </p14:cNvPr>
              <p14:cNvContentPartPr/>
              <p14:nvPr/>
            </p14:nvContentPartPr>
            <p14:xfrm>
              <a:off x="5485773" y="5989831"/>
              <a:ext cx="242640" cy="100800"/>
            </p14:xfrm>
          </p:contentPart>
        </mc:Choice>
        <mc:Fallback xmlns="">
          <p:pic>
            <p:nvPicPr>
              <p:cNvPr id="15" name="Ink 14">
                <a:extLst>
                  <a:ext uri="{FF2B5EF4-FFF2-40B4-BE49-F238E27FC236}">
                    <a16:creationId xmlns:a16="http://schemas.microsoft.com/office/drawing/2014/main" id="{D594633E-1853-4307-92CA-66CB345DCC11}"/>
                  </a:ext>
                </a:extLst>
              </p:cNvPr>
              <p:cNvPicPr/>
              <p:nvPr/>
            </p:nvPicPr>
            <p:blipFill>
              <a:blip r:embed="rId26"/>
              <a:stretch>
                <a:fillRect/>
              </a:stretch>
            </p:blipFill>
            <p:spPr>
              <a:xfrm>
                <a:off x="5477133" y="5981191"/>
                <a:ext cx="26028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6" name="Ink 15">
                <a:extLst>
                  <a:ext uri="{FF2B5EF4-FFF2-40B4-BE49-F238E27FC236}">
                    <a16:creationId xmlns:a16="http://schemas.microsoft.com/office/drawing/2014/main" id="{8522F6AD-321B-41C0-9D62-37112597F29D}"/>
                  </a:ext>
                </a:extLst>
              </p14:cNvPr>
              <p14:cNvContentPartPr/>
              <p14:nvPr/>
            </p14:nvContentPartPr>
            <p14:xfrm>
              <a:off x="5559933" y="6179191"/>
              <a:ext cx="176040" cy="360"/>
            </p14:xfrm>
          </p:contentPart>
        </mc:Choice>
        <mc:Fallback xmlns="">
          <p:pic>
            <p:nvPicPr>
              <p:cNvPr id="16" name="Ink 15">
                <a:extLst>
                  <a:ext uri="{FF2B5EF4-FFF2-40B4-BE49-F238E27FC236}">
                    <a16:creationId xmlns:a16="http://schemas.microsoft.com/office/drawing/2014/main" id="{8522F6AD-321B-41C0-9D62-37112597F29D}"/>
                  </a:ext>
                </a:extLst>
              </p:cNvPr>
              <p:cNvPicPr/>
              <p:nvPr/>
            </p:nvPicPr>
            <p:blipFill>
              <a:blip r:embed="rId28"/>
              <a:stretch>
                <a:fillRect/>
              </a:stretch>
            </p:blipFill>
            <p:spPr>
              <a:xfrm>
                <a:off x="5551293" y="6170191"/>
                <a:ext cx="193680" cy="18000"/>
              </a:xfrm>
              <a:prstGeom prst="rect">
                <a:avLst/>
              </a:prstGeom>
            </p:spPr>
          </p:pic>
        </mc:Fallback>
      </mc:AlternateContent>
      <p:grpSp>
        <p:nvGrpSpPr>
          <p:cNvPr id="26" name="Group 25">
            <a:extLst>
              <a:ext uri="{FF2B5EF4-FFF2-40B4-BE49-F238E27FC236}">
                <a16:creationId xmlns:a16="http://schemas.microsoft.com/office/drawing/2014/main" id="{7E834422-3458-4510-8649-6C78A62E0D32}"/>
              </a:ext>
            </a:extLst>
          </p:cNvPr>
          <p:cNvGrpSpPr/>
          <p:nvPr/>
        </p:nvGrpSpPr>
        <p:grpSpPr>
          <a:xfrm>
            <a:off x="6043053" y="5585551"/>
            <a:ext cx="695160" cy="1067040"/>
            <a:chOff x="6043053" y="5585551"/>
            <a:chExt cx="695160" cy="1067040"/>
          </a:xfrm>
        </p:grpSpPr>
        <mc:AlternateContent xmlns:mc="http://schemas.openxmlformats.org/markup-compatibility/2006" xmlns:p14="http://schemas.microsoft.com/office/powerpoint/2010/main">
          <mc:Choice Requires="p14">
            <p:contentPart p14:bwMode="auto" r:id="rId29">
              <p14:nvContentPartPr>
                <p14:cNvPr id="17" name="Ink 16">
                  <a:extLst>
                    <a:ext uri="{FF2B5EF4-FFF2-40B4-BE49-F238E27FC236}">
                      <a16:creationId xmlns:a16="http://schemas.microsoft.com/office/drawing/2014/main" id="{6CF890CB-A61C-493A-902D-9ED33CDD4190}"/>
                    </a:ext>
                  </a:extLst>
                </p14:cNvPr>
                <p14:cNvContentPartPr/>
                <p14:nvPr/>
              </p14:nvContentPartPr>
              <p14:xfrm>
                <a:off x="6043053" y="5585551"/>
                <a:ext cx="258840" cy="520560"/>
              </p14:xfrm>
            </p:contentPart>
          </mc:Choice>
          <mc:Fallback xmlns="">
            <p:pic>
              <p:nvPicPr>
                <p:cNvPr id="17" name="Ink 16">
                  <a:extLst>
                    <a:ext uri="{FF2B5EF4-FFF2-40B4-BE49-F238E27FC236}">
                      <a16:creationId xmlns:a16="http://schemas.microsoft.com/office/drawing/2014/main" id="{6CF890CB-A61C-493A-902D-9ED33CDD4190}"/>
                    </a:ext>
                  </a:extLst>
                </p:cNvPr>
                <p:cNvPicPr/>
                <p:nvPr/>
              </p:nvPicPr>
              <p:blipFill>
                <a:blip r:embed="rId30"/>
                <a:stretch>
                  <a:fillRect/>
                </a:stretch>
              </p:blipFill>
              <p:spPr>
                <a:xfrm>
                  <a:off x="6034053" y="5576551"/>
                  <a:ext cx="276480" cy="5382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8" name="Ink 17">
                  <a:extLst>
                    <a:ext uri="{FF2B5EF4-FFF2-40B4-BE49-F238E27FC236}">
                      <a16:creationId xmlns:a16="http://schemas.microsoft.com/office/drawing/2014/main" id="{C23C912A-8A7B-47AD-AB0B-1D9C4D6266EF}"/>
                    </a:ext>
                  </a:extLst>
                </p14:cNvPr>
                <p14:cNvContentPartPr/>
                <p14:nvPr/>
              </p14:nvContentPartPr>
              <p14:xfrm>
                <a:off x="6105693" y="6176311"/>
                <a:ext cx="503280" cy="121320"/>
              </p14:xfrm>
            </p:contentPart>
          </mc:Choice>
          <mc:Fallback xmlns="">
            <p:pic>
              <p:nvPicPr>
                <p:cNvPr id="18" name="Ink 17">
                  <a:extLst>
                    <a:ext uri="{FF2B5EF4-FFF2-40B4-BE49-F238E27FC236}">
                      <a16:creationId xmlns:a16="http://schemas.microsoft.com/office/drawing/2014/main" id="{C23C912A-8A7B-47AD-AB0B-1D9C4D6266EF}"/>
                    </a:ext>
                  </a:extLst>
                </p:cNvPr>
                <p:cNvPicPr/>
                <p:nvPr/>
              </p:nvPicPr>
              <p:blipFill>
                <a:blip r:embed="rId32"/>
                <a:stretch>
                  <a:fillRect/>
                </a:stretch>
              </p:blipFill>
              <p:spPr>
                <a:xfrm>
                  <a:off x="6096693" y="6167311"/>
                  <a:ext cx="52092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9" name="Ink 18">
                  <a:extLst>
                    <a:ext uri="{FF2B5EF4-FFF2-40B4-BE49-F238E27FC236}">
                      <a16:creationId xmlns:a16="http://schemas.microsoft.com/office/drawing/2014/main" id="{87E701B9-D56D-4983-A75C-69D9C0FA3460}"/>
                    </a:ext>
                  </a:extLst>
                </p14:cNvPr>
                <p14:cNvContentPartPr/>
                <p14:nvPr/>
              </p14:nvContentPartPr>
              <p14:xfrm>
                <a:off x="6354453" y="6400231"/>
                <a:ext cx="16920" cy="249480"/>
              </p14:xfrm>
            </p:contentPart>
          </mc:Choice>
          <mc:Fallback xmlns="">
            <p:pic>
              <p:nvPicPr>
                <p:cNvPr id="19" name="Ink 18">
                  <a:extLst>
                    <a:ext uri="{FF2B5EF4-FFF2-40B4-BE49-F238E27FC236}">
                      <a16:creationId xmlns:a16="http://schemas.microsoft.com/office/drawing/2014/main" id="{87E701B9-D56D-4983-A75C-69D9C0FA3460}"/>
                    </a:ext>
                  </a:extLst>
                </p:cNvPr>
                <p:cNvPicPr/>
                <p:nvPr/>
              </p:nvPicPr>
              <p:blipFill>
                <a:blip r:embed="rId34"/>
                <a:stretch>
                  <a:fillRect/>
                </a:stretch>
              </p:blipFill>
              <p:spPr>
                <a:xfrm>
                  <a:off x="6345813" y="6391591"/>
                  <a:ext cx="3456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0" name="Ink 19">
                  <a:extLst>
                    <a:ext uri="{FF2B5EF4-FFF2-40B4-BE49-F238E27FC236}">
                      <a16:creationId xmlns:a16="http://schemas.microsoft.com/office/drawing/2014/main" id="{55D72D54-5B19-46CB-8CFA-D8BE0442B74F}"/>
                    </a:ext>
                  </a:extLst>
                </p14:cNvPr>
                <p14:cNvContentPartPr/>
                <p14:nvPr/>
              </p14:nvContentPartPr>
              <p14:xfrm>
                <a:off x="6355893" y="6430111"/>
                <a:ext cx="178920" cy="147240"/>
              </p14:xfrm>
            </p:contentPart>
          </mc:Choice>
          <mc:Fallback xmlns="">
            <p:pic>
              <p:nvPicPr>
                <p:cNvPr id="20" name="Ink 19">
                  <a:extLst>
                    <a:ext uri="{FF2B5EF4-FFF2-40B4-BE49-F238E27FC236}">
                      <a16:creationId xmlns:a16="http://schemas.microsoft.com/office/drawing/2014/main" id="{55D72D54-5B19-46CB-8CFA-D8BE0442B74F}"/>
                    </a:ext>
                  </a:extLst>
                </p:cNvPr>
                <p:cNvPicPr/>
                <p:nvPr/>
              </p:nvPicPr>
              <p:blipFill>
                <a:blip r:embed="rId36"/>
                <a:stretch>
                  <a:fillRect/>
                </a:stretch>
              </p:blipFill>
              <p:spPr>
                <a:xfrm>
                  <a:off x="6347253" y="6421111"/>
                  <a:ext cx="19656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1" name="Ink 20">
                  <a:extLst>
                    <a:ext uri="{FF2B5EF4-FFF2-40B4-BE49-F238E27FC236}">
                      <a16:creationId xmlns:a16="http://schemas.microsoft.com/office/drawing/2014/main" id="{C8327992-8234-464C-8D1E-497E109BBE47}"/>
                    </a:ext>
                  </a:extLst>
                </p14:cNvPr>
                <p14:cNvContentPartPr/>
                <p14:nvPr/>
              </p14:nvContentPartPr>
              <p14:xfrm>
                <a:off x="6355893" y="6503551"/>
                <a:ext cx="236880" cy="149040"/>
              </p14:xfrm>
            </p:contentPart>
          </mc:Choice>
          <mc:Fallback xmlns="">
            <p:pic>
              <p:nvPicPr>
                <p:cNvPr id="21" name="Ink 20">
                  <a:extLst>
                    <a:ext uri="{FF2B5EF4-FFF2-40B4-BE49-F238E27FC236}">
                      <a16:creationId xmlns:a16="http://schemas.microsoft.com/office/drawing/2014/main" id="{C8327992-8234-464C-8D1E-497E109BBE47}"/>
                    </a:ext>
                  </a:extLst>
                </p:cNvPr>
                <p:cNvPicPr/>
                <p:nvPr/>
              </p:nvPicPr>
              <p:blipFill>
                <a:blip r:embed="rId38"/>
                <a:stretch>
                  <a:fillRect/>
                </a:stretch>
              </p:blipFill>
              <p:spPr>
                <a:xfrm>
                  <a:off x="6347253" y="6494551"/>
                  <a:ext cx="25452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3" name="Ink 22">
                  <a:extLst>
                    <a:ext uri="{FF2B5EF4-FFF2-40B4-BE49-F238E27FC236}">
                      <a16:creationId xmlns:a16="http://schemas.microsoft.com/office/drawing/2014/main" id="{C7B3406B-C996-4EE8-AABC-CC018B7C9233}"/>
                    </a:ext>
                  </a:extLst>
                </p14:cNvPr>
                <p14:cNvContentPartPr/>
                <p14:nvPr/>
              </p14:nvContentPartPr>
              <p14:xfrm>
                <a:off x="6621933" y="6311671"/>
                <a:ext cx="47520" cy="134640"/>
              </p14:xfrm>
            </p:contentPart>
          </mc:Choice>
          <mc:Fallback xmlns="">
            <p:pic>
              <p:nvPicPr>
                <p:cNvPr id="23" name="Ink 22">
                  <a:extLst>
                    <a:ext uri="{FF2B5EF4-FFF2-40B4-BE49-F238E27FC236}">
                      <a16:creationId xmlns:a16="http://schemas.microsoft.com/office/drawing/2014/main" id="{C7B3406B-C996-4EE8-AABC-CC018B7C9233}"/>
                    </a:ext>
                  </a:extLst>
                </p:cNvPr>
                <p:cNvPicPr/>
                <p:nvPr/>
              </p:nvPicPr>
              <p:blipFill>
                <a:blip r:embed="rId40"/>
                <a:stretch>
                  <a:fillRect/>
                </a:stretch>
              </p:blipFill>
              <p:spPr>
                <a:xfrm>
                  <a:off x="6612933" y="6303031"/>
                  <a:ext cx="6516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4" name="Ink 23">
                  <a:extLst>
                    <a:ext uri="{FF2B5EF4-FFF2-40B4-BE49-F238E27FC236}">
                      <a16:creationId xmlns:a16="http://schemas.microsoft.com/office/drawing/2014/main" id="{B629503D-C3A8-42D1-8EA9-25E3A0D456F5}"/>
                    </a:ext>
                  </a:extLst>
                </p14:cNvPr>
                <p14:cNvContentPartPr/>
                <p14:nvPr/>
              </p14:nvContentPartPr>
              <p14:xfrm>
                <a:off x="6680253" y="6444511"/>
                <a:ext cx="360" cy="360"/>
              </p14:xfrm>
            </p:contentPart>
          </mc:Choice>
          <mc:Fallback xmlns="">
            <p:pic>
              <p:nvPicPr>
                <p:cNvPr id="24" name="Ink 23">
                  <a:extLst>
                    <a:ext uri="{FF2B5EF4-FFF2-40B4-BE49-F238E27FC236}">
                      <a16:creationId xmlns:a16="http://schemas.microsoft.com/office/drawing/2014/main" id="{B629503D-C3A8-42D1-8EA9-25E3A0D456F5}"/>
                    </a:ext>
                  </a:extLst>
                </p:cNvPr>
                <p:cNvPicPr/>
                <p:nvPr/>
              </p:nvPicPr>
              <p:blipFill>
                <a:blip r:embed="rId6"/>
                <a:stretch>
                  <a:fillRect/>
                </a:stretch>
              </p:blipFill>
              <p:spPr>
                <a:xfrm>
                  <a:off x="6671613" y="643551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5" name="Ink 24">
                  <a:extLst>
                    <a:ext uri="{FF2B5EF4-FFF2-40B4-BE49-F238E27FC236}">
                      <a16:creationId xmlns:a16="http://schemas.microsoft.com/office/drawing/2014/main" id="{7EE7A8CD-902D-47FC-8B9F-F711C0C5F141}"/>
                    </a:ext>
                  </a:extLst>
                </p14:cNvPr>
                <p14:cNvContentPartPr/>
                <p14:nvPr/>
              </p14:nvContentPartPr>
              <p14:xfrm>
                <a:off x="6680253" y="6444511"/>
                <a:ext cx="57960" cy="360"/>
              </p14:xfrm>
            </p:contentPart>
          </mc:Choice>
          <mc:Fallback xmlns="">
            <p:pic>
              <p:nvPicPr>
                <p:cNvPr id="25" name="Ink 24">
                  <a:extLst>
                    <a:ext uri="{FF2B5EF4-FFF2-40B4-BE49-F238E27FC236}">
                      <a16:creationId xmlns:a16="http://schemas.microsoft.com/office/drawing/2014/main" id="{7EE7A8CD-902D-47FC-8B9F-F711C0C5F141}"/>
                    </a:ext>
                  </a:extLst>
                </p:cNvPr>
                <p:cNvPicPr/>
                <p:nvPr/>
              </p:nvPicPr>
              <p:blipFill>
                <a:blip r:embed="rId43"/>
                <a:stretch>
                  <a:fillRect/>
                </a:stretch>
              </p:blipFill>
              <p:spPr>
                <a:xfrm>
                  <a:off x="6671613" y="6435511"/>
                  <a:ext cx="75600" cy="18000"/>
                </a:xfrm>
                <a:prstGeom prst="rect">
                  <a:avLst/>
                </a:prstGeom>
              </p:spPr>
            </p:pic>
          </mc:Fallback>
        </mc:AlternateContent>
      </p:grpSp>
      <p:grpSp>
        <p:nvGrpSpPr>
          <p:cNvPr id="40" name="Group 39">
            <a:extLst>
              <a:ext uri="{FF2B5EF4-FFF2-40B4-BE49-F238E27FC236}">
                <a16:creationId xmlns:a16="http://schemas.microsoft.com/office/drawing/2014/main" id="{930F3DB8-D75D-4AC4-98FD-075D3C93EA95}"/>
              </a:ext>
            </a:extLst>
          </p:cNvPr>
          <p:cNvGrpSpPr/>
          <p:nvPr/>
        </p:nvGrpSpPr>
        <p:grpSpPr>
          <a:xfrm>
            <a:off x="7535973" y="5706871"/>
            <a:ext cx="693720" cy="453240"/>
            <a:chOff x="7535973" y="5706871"/>
            <a:chExt cx="693720" cy="453240"/>
          </a:xfrm>
        </p:grpSpPr>
        <mc:AlternateContent xmlns:mc="http://schemas.openxmlformats.org/markup-compatibility/2006" xmlns:p14="http://schemas.microsoft.com/office/powerpoint/2010/main">
          <mc:Choice Requires="p14">
            <p:contentPart p14:bwMode="auto" r:id="rId44">
              <p14:nvContentPartPr>
                <p14:cNvPr id="27" name="Ink 26">
                  <a:extLst>
                    <a:ext uri="{FF2B5EF4-FFF2-40B4-BE49-F238E27FC236}">
                      <a16:creationId xmlns:a16="http://schemas.microsoft.com/office/drawing/2014/main" id="{EFBF3121-F095-4F88-A084-CD44EBE166FA}"/>
                    </a:ext>
                  </a:extLst>
                </p14:cNvPr>
                <p14:cNvContentPartPr/>
                <p14:nvPr/>
              </p14:nvContentPartPr>
              <p14:xfrm>
                <a:off x="7535973" y="5706871"/>
                <a:ext cx="360" cy="426960"/>
              </p14:xfrm>
            </p:contentPart>
          </mc:Choice>
          <mc:Fallback xmlns="">
            <p:pic>
              <p:nvPicPr>
                <p:cNvPr id="27" name="Ink 26">
                  <a:extLst>
                    <a:ext uri="{FF2B5EF4-FFF2-40B4-BE49-F238E27FC236}">
                      <a16:creationId xmlns:a16="http://schemas.microsoft.com/office/drawing/2014/main" id="{EFBF3121-F095-4F88-A084-CD44EBE166FA}"/>
                    </a:ext>
                  </a:extLst>
                </p:cNvPr>
                <p:cNvPicPr/>
                <p:nvPr/>
              </p:nvPicPr>
              <p:blipFill>
                <a:blip r:embed="rId45"/>
                <a:stretch>
                  <a:fillRect/>
                </a:stretch>
              </p:blipFill>
              <p:spPr>
                <a:xfrm>
                  <a:off x="7527333" y="5698231"/>
                  <a:ext cx="18000" cy="4446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8" name="Ink 27">
                  <a:extLst>
                    <a:ext uri="{FF2B5EF4-FFF2-40B4-BE49-F238E27FC236}">
                      <a16:creationId xmlns:a16="http://schemas.microsoft.com/office/drawing/2014/main" id="{468845A7-21CA-4BFA-A3B6-0A5096DFAECA}"/>
                    </a:ext>
                  </a:extLst>
                </p14:cNvPr>
                <p14:cNvContentPartPr/>
                <p14:nvPr/>
              </p14:nvContentPartPr>
              <p14:xfrm>
                <a:off x="7535973" y="5818471"/>
                <a:ext cx="213840" cy="139680"/>
              </p14:xfrm>
            </p:contentPart>
          </mc:Choice>
          <mc:Fallback xmlns="">
            <p:pic>
              <p:nvPicPr>
                <p:cNvPr id="28" name="Ink 27">
                  <a:extLst>
                    <a:ext uri="{FF2B5EF4-FFF2-40B4-BE49-F238E27FC236}">
                      <a16:creationId xmlns:a16="http://schemas.microsoft.com/office/drawing/2014/main" id="{468845A7-21CA-4BFA-A3B6-0A5096DFAECA}"/>
                    </a:ext>
                  </a:extLst>
                </p:cNvPr>
                <p:cNvPicPr/>
                <p:nvPr/>
              </p:nvPicPr>
              <p:blipFill>
                <a:blip r:embed="rId47"/>
                <a:stretch>
                  <a:fillRect/>
                </a:stretch>
              </p:blipFill>
              <p:spPr>
                <a:xfrm>
                  <a:off x="7527333" y="5809471"/>
                  <a:ext cx="23148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9" name="Ink 28">
                  <a:extLst>
                    <a:ext uri="{FF2B5EF4-FFF2-40B4-BE49-F238E27FC236}">
                      <a16:creationId xmlns:a16="http://schemas.microsoft.com/office/drawing/2014/main" id="{E7B4E4FC-0958-4CA4-B1E6-4F11F5C04397}"/>
                    </a:ext>
                  </a:extLst>
                </p14:cNvPr>
                <p14:cNvContentPartPr/>
                <p14:nvPr/>
              </p14:nvContentPartPr>
              <p14:xfrm>
                <a:off x="7535973" y="5913871"/>
                <a:ext cx="218160" cy="246240"/>
              </p14:xfrm>
            </p:contentPart>
          </mc:Choice>
          <mc:Fallback xmlns="">
            <p:pic>
              <p:nvPicPr>
                <p:cNvPr id="29" name="Ink 28">
                  <a:extLst>
                    <a:ext uri="{FF2B5EF4-FFF2-40B4-BE49-F238E27FC236}">
                      <a16:creationId xmlns:a16="http://schemas.microsoft.com/office/drawing/2014/main" id="{E7B4E4FC-0958-4CA4-B1E6-4F11F5C04397}"/>
                    </a:ext>
                  </a:extLst>
                </p:cNvPr>
                <p:cNvPicPr/>
                <p:nvPr/>
              </p:nvPicPr>
              <p:blipFill>
                <a:blip r:embed="rId49"/>
                <a:stretch>
                  <a:fillRect/>
                </a:stretch>
              </p:blipFill>
              <p:spPr>
                <a:xfrm>
                  <a:off x="7527333" y="5904871"/>
                  <a:ext cx="23580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0" name="Ink 29">
                  <a:extLst>
                    <a:ext uri="{FF2B5EF4-FFF2-40B4-BE49-F238E27FC236}">
                      <a16:creationId xmlns:a16="http://schemas.microsoft.com/office/drawing/2014/main" id="{1A8F4337-3781-4F20-882D-F47338B4E4AD}"/>
                    </a:ext>
                  </a:extLst>
                </p14:cNvPr>
                <p14:cNvContentPartPr/>
                <p14:nvPr/>
              </p14:nvContentPartPr>
              <p14:xfrm>
                <a:off x="7919373" y="5840071"/>
                <a:ext cx="279000" cy="360"/>
              </p14:xfrm>
            </p:contentPart>
          </mc:Choice>
          <mc:Fallback xmlns="">
            <p:pic>
              <p:nvPicPr>
                <p:cNvPr id="30" name="Ink 29">
                  <a:extLst>
                    <a:ext uri="{FF2B5EF4-FFF2-40B4-BE49-F238E27FC236}">
                      <a16:creationId xmlns:a16="http://schemas.microsoft.com/office/drawing/2014/main" id="{1A8F4337-3781-4F20-882D-F47338B4E4AD}"/>
                    </a:ext>
                  </a:extLst>
                </p:cNvPr>
                <p:cNvPicPr/>
                <p:nvPr/>
              </p:nvPicPr>
              <p:blipFill>
                <a:blip r:embed="rId51"/>
                <a:stretch>
                  <a:fillRect/>
                </a:stretch>
              </p:blipFill>
              <p:spPr>
                <a:xfrm>
                  <a:off x="7910733" y="5831431"/>
                  <a:ext cx="2966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1" name="Ink 30">
                  <a:extLst>
                    <a:ext uri="{FF2B5EF4-FFF2-40B4-BE49-F238E27FC236}">
                      <a16:creationId xmlns:a16="http://schemas.microsoft.com/office/drawing/2014/main" id="{113F8819-899B-4C1D-8C85-30A35D3FC437}"/>
                    </a:ext>
                  </a:extLst>
                </p14:cNvPr>
                <p14:cNvContentPartPr/>
                <p14:nvPr/>
              </p14:nvContentPartPr>
              <p14:xfrm>
                <a:off x="8037813" y="5898751"/>
                <a:ext cx="191880" cy="39960"/>
              </p14:xfrm>
            </p:contentPart>
          </mc:Choice>
          <mc:Fallback xmlns="">
            <p:pic>
              <p:nvPicPr>
                <p:cNvPr id="31" name="Ink 30">
                  <a:extLst>
                    <a:ext uri="{FF2B5EF4-FFF2-40B4-BE49-F238E27FC236}">
                      <a16:creationId xmlns:a16="http://schemas.microsoft.com/office/drawing/2014/main" id="{113F8819-899B-4C1D-8C85-30A35D3FC437}"/>
                    </a:ext>
                  </a:extLst>
                </p:cNvPr>
                <p:cNvPicPr/>
                <p:nvPr/>
              </p:nvPicPr>
              <p:blipFill>
                <a:blip r:embed="rId53"/>
                <a:stretch>
                  <a:fillRect/>
                </a:stretch>
              </p:blipFill>
              <p:spPr>
                <a:xfrm>
                  <a:off x="8028813" y="5889751"/>
                  <a:ext cx="209520" cy="57600"/>
                </a:xfrm>
                <a:prstGeom prst="rect">
                  <a:avLst/>
                </a:prstGeom>
              </p:spPr>
            </p:pic>
          </mc:Fallback>
        </mc:AlternateContent>
      </p:grpSp>
      <p:grpSp>
        <p:nvGrpSpPr>
          <p:cNvPr id="39" name="Group 38">
            <a:extLst>
              <a:ext uri="{FF2B5EF4-FFF2-40B4-BE49-F238E27FC236}">
                <a16:creationId xmlns:a16="http://schemas.microsoft.com/office/drawing/2014/main" id="{5866DF08-B80C-43FA-BC1C-E51D2C0727D0}"/>
              </a:ext>
            </a:extLst>
          </p:cNvPr>
          <p:cNvGrpSpPr/>
          <p:nvPr/>
        </p:nvGrpSpPr>
        <p:grpSpPr>
          <a:xfrm>
            <a:off x="8479893" y="5619031"/>
            <a:ext cx="437040" cy="511560"/>
            <a:chOff x="8479893" y="5619031"/>
            <a:chExt cx="437040" cy="511560"/>
          </a:xfrm>
        </p:grpSpPr>
        <mc:AlternateContent xmlns:mc="http://schemas.openxmlformats.org/markup-compatibility/2006" xmlns:p14="http://schemas.microsoft.com/office/powerpoint/2010/main">
          <mc:Choice Requires="p14">
            <p:contentPart p14:bwMode="auto" r:id="rId54">
              <p14:nvContentPartPr>
                <p14:cNvPr id="32" name="Ink 31">
                  <a:extLst>
                    <a:ext uri="{FF2B5EF4-FFF2-40B4-BE49-F238E27FC236}">
                      <a16:creationId xmlns:a16="http://schemas.microsoft.com/office/drawing/2014/main" id="{C4EAB36D-9B86-4BC2-9632-799E1559D292}"/>
                    </a:ext>
                  </a:extLst>
                </p14:cNvPr>
                <p14:cNvContentPartPr/>
                <p14:nvPr/>
              </p14:nvContentPartPr>
              <p14:xfrm>
                <a:off x="8479893" y="5619031"/>
                <a:ext cx="220680" cy="383400"/>
              </p14:xfrm>
            </p:contentPart>
          </mc:Choice>
          <mc:Fallback xmlns="">
            <p:pic>
              <p:nvPicPr>
                <p:cNvPr id="32" name="Ink 31">
                  <a:extLst>
                    <a:ext uri="{FF2B5EF4-FFF2-40B4-BE49-F238E27FC236}">
                      <a16:creationId xmlns:a16="http://schemas.microsoft.com/office/drawing/2014/main" id="{C4EAB36D-9B86-4BC2-9632-799E1559D292}"/>
                    </a:ext>
                  </a:extLst>
                </p:cNvPr>
                <p:cNvPicPr/>
                <p:nvPr/>
              </p:nvPicPr>
              <p:blipFill>
                <a:blip r:embed="rId55"/>
                <a:stretch>
                  <a:fillRect/>
                </a:stretch>
              </p:blipFill>
              <p:spPr>
                <a:xfrm>
                  <a:off x="8470893" y="5610031"/>
                  <a:ext cx="238320" cy="4010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3" name="Ink 32">
                  <a:extLst>
                    <a:ext uri="{FF2B5EF4-FFF2-40B4-BE49-F238E27FC236}">
                      <a16:creationId xmlns:a16="http://schemas.microsoft.com/office/drawing/2014/main" id="{8F43C15A-1CCD-4717-B005-E9FD67B149E5}"/>
                    </a:ext>
                  </a:extLst>
                </p14:cNvPr>
                <p14:cNvContentPartPr/>
                <p14:nvPr/>
              </p14:nvContentPartPr>
              <p14:xfrm>
                <a:off x="8745573" y="5869231"/>
                <a:ext cx="360" cy="85680"/>
              </p14:xfrm>
            </p:contentPart>
          </mc:Choice>
          <mc:Fallback xmlns="">
            <p:pic>
              <p:nvPicPr>
                <p:cNvPr id="33" name="Ink 32">
                  <a:extLst>
                    <a:ext uri="{FF2B5EF4-FFF2-40B4-BE49-F238E27FC236}">
                      <a16:creationId xmlns:a16="http://schemas.microsoft.com/office/drawing/2014/main" id="{8F43C15A-1CCD-4717-B005-E9FD67B149E5}"/>
                    </a:ext>
                  </a:extLst>
                </p:cNvPr>
                <p:cNvPicPr/>
                <p:nvPr/>
              </p:nvPicPr>
              <p:blipFill>
                <a:blip r:embed="rId57"/>
                <a:stretch>
                  <a:fillRect/>
                </a:stretch>
              </p:blipFill>
              <p:spPr>
                <a:xfrm>
                  <a:off x="8736933" y="5860231"/>
                  <a:ext cx="1800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4" name="Ink 33">
                  <a:extLst>
                    <a:ext uri="{FF2B5EF4-FFF2-40B4-BE49-F238E27FC236}">
                      <a16:creationId xmlns:a16="http://schemas.microsoft.com/office/drawing/2014/main" id="{99139A4B-7427-4B4B-BCE9-1E796B1F8976}"/>
                    </a:ext>
                  </a:extLst>
                </p14:cNvPr>
                <p14:cNvContentPartPr/>
                <p14:nvPr/>
              </p14:nvContentPartPr>
              <p14:xfrm>
                <a:off x="8745573" y="5972911"/>
                <a:ext cx="360" cy="360"/>
              </p14:xfrm>
            </p:contentPart>
          </mc:Choice>
          <mc:Fallback xmlns="">
            <p:pic>
              <p:nvPicPr>
                <p:cNvPr id="34" name="Ink 33">
                  <a:extLst>
                    <a:ext uri="{FF2B5EF4-FFF2-40B4-BE49-F238E27FC236}">
                      <a16:creationId xmlns:a16="http://schemas.microsoft.com/office/drawing/2014/main" id="{99139A4B-7427-4B4B-BCE9-1E796B1F8976}"/>
                    </a:ext>
                  </a:extLst>
                </p:cNvPr>
                <p:cNvPicPr/>
                <p:nvPr/>
              </p:nvPicPr>
              <p:blipFill>
                <a:blip r:embed="rId6"/>
                <a:stretch>
                  <a:fillRect/>
                </a:stretch>
              </p:blipFill>
              <p:spPr>
                <a:xfrm>
                  <a:off x="8736933" y="596391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35" name="Ink 34">
                  <a:extLst>
                    <a:ext uri="{FF2B5EF4-FFF2-40B4-BE49-F238E27FC236}">
                      <a16:creationId xmlns:a16="http://schemas.microsoft.com/office/drawing/2014/main" id="{517EA095-B87E-460F-A81A-B65F18FFD986}"/>
                    </a:ext>
                  </a:extLst>
                </p14:cNvPr>
                <p14:cNvContentPartPr/>
                <p14:nvPr/>
              </p14:nvContentPartPr>
              <p14:xfrm>
                <a:off x="8848173" y="5795431"/>
                <a:ext cx="15480" cy="100440"/>
              </p14:xfrm>
            </p:contentPart>
          </mc:Choice>
          <mc:Fallback xmlns="">
            <p:pic>
              <p:nvPicPr>
                <p:cNvPr id="35" name="Ink 34">
                  <a:extLst>
                    <a:ext uri="{FF2B5EF4-FFF2-40B4-BE49-F238E27FC236}">
                      <a16:creationId xmlns:a16="http://schemas.microsoft.com/office/drawing/2014/main" id="{517EA095-B87E-460F-A81A-B65F18FFD986}"/>
                    </a:ext>
                  </a:extLst>
                </p:cNvPr>
                <p:cNvPicPr/>
                <p:nvPr/>
              </p:nvPicPr>
              <p:blipFill>
                <a:blip r:embed="rId60"/>
                <a:stretch>
                  <a:fillRect/>
                </a:stretch>
              </p:blipFill>
              <p:spPr>
                <a:xfrm>
                  <a:off x="8839173" y="5786791"/>
                  <a:ext cx="3312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36" name="Ink 35">
                  <a:extLst>
                    <a:ext uri="{FF2B5EF4-FFF2-40B4-BE49-F238E27FC236}">
                      <a16:creationId xmlns:a16="http://schemas.microsoft.com/office/drawing/2014/main" id="{FBFF0BED-356A-4A1D-89DC-FF26E6AAECB1}"/>
                    </a:ext>
                  </a:extLst>
                </p14:cNvPr>
                <p14:cNvContentPartPr/>
                <p14:nvPr/>
              </p14:nvContentPartPr>
              <p14:xfrm>
                <a:off x="8671413" y="5732431"/>
                <a:ext cx="237600" cy="137160"/>
              </p14:xfrm>
            </p:contentPart>
          </mc:Choice>
          <mc:Fallback xmlns="">
            <p:pic>
              <p:nvPicPr>
                <p:cNvPr id="36" name="Ink 35">
                  <a:extLst>
                    <a:ext uri="{FF2B5EF4-FFF2-40B4-BE49-F238E27FC236}">
                      <a16:creationId xmlns:a16="http://schemas.microsoft.com/office/drawing/2014/main" id="{FBFF0BED-356A-4A1D-89DC-FF26E6AAECB1}"/>
                    </a:ext>
                  </a:extLst>
                </p:cNvPr>
                <p:cNvPicPr/>
                <p:nvPr/>
              </p:nvPicPr>
              <p:blipFill>
                <a:blip r:embed="rId62"/>
                <a:stretch>
                  <a:fillRect/>
                </a:stretch>
              </p:blipFill>
              <p:spPr>
                <a:xfrm>
                  <a:off x="8662773" y="5723431"/>
                  <a:ext cx="25524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37" name="Ink 36">
                  <a:extLst>
                    <a:ext uri="{FF2B5EF4-FFF2-40B4-BE49-F238E27FC236}">
                      <a16:creationId xmlns:a16="http://schemas.microsoft.com/office/drawing/2014/main" id="{2066637A-5F1D-4763-A984-1EB8E5B00444}"/>
                    </a:ext>
                  </a:extLst>
                </p14:cNvPr>
                <p14:cNvContentPartPr/>
                <p14:nvPr/>
              </p14:nvContentPartPr>
              <p14:xfrm>
                <a:off x="8524173" y="6090271"/>
                <a:ext cx="392760" cy="40320"/>
              </p14:xfrm>
            </p:contentPart>
          </mc:Choice>
          <mc:Fallback xmlns="">
            <p:pic>
              <p:nvPicPr>
                <p:cNvPr id="37" name="Ink 36">
                  <a:extLst>
                    <a:ext uri="{FF2B5EF4-FFF2-40B4-BE49-F238E27FC236}">
                      <a16:creationId xmlns:a16="http://schemas.microsoft.com/office/drawing/2014/main" id="{2066637A-5F1D-4763-A984-1EB8E5B00444}"/>
                    </a:ext>
                  </a:extLst>
                </p:cNvPr>
                <p:cNvPicPr/>
                <p:nvPr/>
              </p:nvPicPr>
              <p:blipFill>
                <a:blip r:embed="rId64"/>
                <a:stretch>
                  <a:fillRect/>
                </a:stretch>
              </p:blipFill>
              <p:spPr>
                <a:xfrm>
                  <a:off x="8515533" y="6081631"/>
                  <a:ext cx="410400" cy="57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5">
            <p14:nvContentPartPr>
              <p14:cNvPr id="38" name="Ink 37">
                <a:extLst>
                  <a:ext uri="{FF2B5EF4-FFF2-40B4-BE49-F238E27FC236}">
                    <a16:creationId xmlns:a16="http://schemas.microsoft.com/office/drawing/2014/main" id="{984EAC7E-4AAD-4A8C-A1C8-A68CBF1F62A7}"/>
                  </a:ext>
                </a:extLst>
              </p14:cNvPr>
              <p14:cNvContentPartPr/>
              <p14:nvPr/>
            </p14:nvContentPartPr>
            <p14:xfrm>
              <a:off x="8655213" y="6267751"/>
              <a:ext cx="431280" cy="567720"/>
            </p14:xfrm>
          </p:contentPart>
        </mc:Choice>
        <mc:Fallback xmlns="">
          <p:pic>
            <p:nvPicPr>
              <p:cNvPr id="38" name="Ink 37">
                <a:extLst>
                  <a:ext uri="{FF2B5EF4-FFF2-40B4-BE49-F238E27FC236}">
                    <a16:creationId xmlns:a16="http://schemas.microsoft.com/office/drawing/2014/main" id="{984EAC7E-4AAD-4A8C-A1C8-A68CBF1F62A7}"/>
                  </a:ext>
                </a:extLst>
              </p:cNvPr>
              <p:cNvPicPr/>
              <p:nvPr/>
            </p:nvPicPr>
            <p:blipFill>
              <a:blip r:embed="rId66"/>
              <a:stretch>
                <a:fillRect/>
              </a:stretch>
            </p:blipFill>
            <p:spPr>
              <a:xfrm>
                <a:off x="8646573" y="6258751"/>
                <a:ext cx="448920" cy="585360"/>
              </a:xfrm>
              <a:prstGeom prst="rect">
                <a:avLst/>
              </a:prstGeom>
            </p:spPr>
          </p:pic>
        </mc:Fallback>
      </mc:AlternateContent>
    </p:spTree>
    <p:extLst>
      <p:ext uri="{BB962C8B-B14F-4D97-AF65-F5344CB8AC3E}">
        <p14:creationId xmlns:p14="http://schemas.microsoft.com/office/powerpoint/2010/main" val="273170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434"/>
                                        </p:tgtEl>
                                        <p:attrNameLst>
                                          <p:attrName>style.visibility</p:attrName>
                                        </p:attrNameLst>
                                      </p:cBhvr>
                                      <p:to>
                                        <p:strVal val="visible"/>
                                      </p:to>
                                    </p:set>
                                    <p:animEffect transition="in" filter="barn(inVertical)">
                                      <p:cBhvr>
                                        <p:cTn id="19"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…..and doing the whole process over again……  to get: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See the resemblance to what you did here and in </a:t>
            </a:r>
            <a:r>
              <a:rPr lang="en-US" sz="2800" dirty="0" err="1"/>
              <a:t>Atms</a:t>
            </a:r>
            <a:r>
              <a:rPr lang="en-US" sz="2800" dirty="0"/>
              <a:t> 4320?    Assume “s” here and “Beta – effect” are similar forcing.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667000"/>
            <a:ext cx="2821763" cy="1295400"/>
          </a:xfrm>
          <a:prstGeom prst="rect">
            <a:avLst/>
          </a:prstGeom>
          <a:solidFill>
            <a:schemeClr val="tx1"/>
          </a:solidFill>
          <a:ln>
            <a:noFill/>
          </a:ln>
          <a:effectLst/>
        </p:spPr>
      </p:pic>
    </p:spTree>
    <p:extLst>
      <p:ext uri="{BB962C8B-B14F-4D97-AF65-F5344CB8AC3E}">
        <p14:creationId xmlns:p14="http://schemas.microsoft.com/office/powerpoint/2010/main" val="292028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9458"/>
                                        </p:tgtEl>
                                        <p:attrNameLst>
                                          <p:attrName>style.visibility</p:attrName>
                                        </p:attrNameLst>
                                      </p:cBhvr>
                                      <p:to>
                                        <p:strVal val="visible"/>
                                      </p:to>
                                    </p:set>
                                    <p:animEffect transition="in" filter="wipe(down)">
                                      <p:cBhvr>
                                        <p:cTn id="13" dur="500"/>
                                        <p:tgtEl>
                                          <p:spTgt spid="1945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5" end="5"/>
                                            </p:txEl>
                                          </p:spTgt>
                                        </p:tgtEl>
                                        <p:attrNameLst>
                                          <p:attrName>style.visibility</p:attrName>
                                        </p:attrNameLst>
                                      </p:cBhvr>
                                      <p:to>
                                        <p:strVal val="visible"/>
                                      </p:to>
                                    </p:set>
                                    <p:anim calcmode="lin" valueType="num">
                                      <p:cBhvr additive="base">
                                        <p:cTn id="18"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Or we can get this much simpler as we did in </a:t>
            </a:r>
            <a:r>
              <a:rPr lang="en-US" sz="2800" dirty="0" err="1"/>
              <a:t>Atms</a:t>
            </a:r>
            <a:r>
              <a:rPr lang="en-US" sz="2800" dirty="0"/>
              <a:t> 4320:</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Became: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2139" y="2697162"/>
            <a:ext cx="2381250" cy="733425"/>
          </a:xfrm>
          <a:prstGeom prst="rect">
            <a:avLst/>
          </a:prstGeom>
          <a:solidFill>
            <a:schemeClr val="tx1"/>
          </a:solidFill>
          <a:ln>
            <a:noFill/>
          </a:ln>
          <a:effectLst/>
        </p:spPr>
      </p:pic>
      <p:pic>
        <p:nvPicPr>
          <p:cNvPr id="2048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799" y="4343400"/>
            <a:ext cx="4499113" cy="1066800"/>
          </a:xfrm>
          <a:prstGeom prst="rect">
            <a:avLst/>
          </a:prstGeom>
          <a:solidFill>
            <a:schemeClr val="tx1"/>
          </a:solidFill>
          <a:ln>
            <a:noFill/>
          </a:ln>
          <a:effectLst/>
        </p:spPr>
      </p:pic>
    </p:spTree>
    <p:extLst>
      <p:ext uri="{BB962C8B-B14F-4D97-AF65-F5344CB8AC3E}">
        <p14:creationId xmlns:p14="http://schemas.microsoft.com/office/powerpoint/2010/main" val="388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0482"/>
                                        </p:tgtEl>
                                        <p:attrNameLst>
                                          <p:attrName>style.visibility</p:attrName>
                                        </p:attrNameLst>
                                      </p:cBhvr>
                                      <p:to>
                                        <p:strVal val="visible"/>
                                      </p:to>
                                    </p:set>
                                    <p:animEffect transition="in" filter="circle(in)">
                                      <p:cBhvr>
                                        <p:cTn id="13" dur="2000"/>
                                        <p:tgtEl>
                                          <p:spTgt spid="2048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4" end="4"/>
                                            </p:txEl>
                                          </p:spTgt>
                                        </p:tgtEl>
                                        <p:attrNameLst>
                                          <p:attrName>style.visibility</p:attrName>
                                        </p:attrNameLst>
                                      </p:cBhvr>
                                      <p:to>
                                        <p:strVal val="visible"/>
                                      </p:to>
                                    </p:set>
                                    <p:anim calcmode="lin" valueType="num">
                                      <p:cBhvr additive="base">
                                        <p:cTn id="18"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483"/>
                                        </p:tgtEl>
                                        <p:attrNameLst>
                                          <p:attrName>style.visibility</p:attrName>
                                        </p:attrNameLst>
                                      </p:cBhvr>
                                      <p:to>
                                        <p:strVal val="visible"/>
                                      </p:to>
                                    </p:set>
                                    <p:animEffect transition="in" filter="wipe(down)">
                                      <p:cBhvr>
                                        <p:cTn id="24"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effectLst/>
              </a:rPr>
              <a:t>Momentum balance and transport also suggest this:</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7327" y="2362200"/>
            <a:ext cx="5334000"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694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 </a:t>
            </a:r>
          </a:p>
        </p:txBody>
      </p:sp>
      <p:sp>
        <p:nvSpPr>
          <p:cNvPr id="3" name="Content Placeholder 2"/>
          <p:cNvSpPr>
            <a:spLocks noGrp="1"/>
          </p:cNvSpPr>
          <p:nvPr>
            <p:ph idx="1"/>
          </p:nvPr>
        </p:nvSpPr>
        <p:spPr/>
        <p:txBody>
          <a:bodyPr/>
          <a:lstStyle/>
          <a:p>
            <a:r>
              <a:rPr lang="en-US" sz="1800" dirty="0" err="1"/>
              <a:t>Rossby</a:t>
            </a:r>
            <a:r>
              <a:rPr lang="en-US" sz="1800" dirty="0"/>
              <a:t> waves: A slowly propagating and growing wave that comes from the dispersion relationships found above. These surface waves do not need a vertical boundary and are similar in magnitude throughout the depth of the fluid. (tend to propagate westward in tropics)</a:t>
            </a:r>
          </a:p>
          <a:p>
            <a:pPr marL="68580" indent="0">
              <a:buNone/>
            </a:pP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733800"/>
            <a:ext cx="23622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780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circle(in)">
                                      <p:cBhvr>
                                        <p:cTn id="13"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And after normal mode and solve for c (phase speed).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OK, back to our channel, no initial U. If we take derivative w/respect to k we get:</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9900" y="2819400"/>
            <a:ext cx="1562100" cy="733425"/>
          </a:xfrm>
          <a:prstGeom prst="rect">
            <a:avLst/>
          </a:prstGeom>
          <a:solidFill>
            <a:schemeClr val="tx1"/>
          </a:solidFill>
          <a:ln>
            <a:noFill/>
          </a:ln>
          <a:effectLst/>
        </p:spPr>
      </p:pic>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364" y="4953000"/>
            <a:ext cx="6704013" cy="1828800"/>
          </a:xfrm>
          <a:prstGeom prst="rect">
            <a:avLst/>
          </a:prstGeom>
          <a:solidFill>
            <a:schemeClr val="tx1"/>
          </a:solidFill>
          <a:ln>
            <a:noFill/>
          </a:ln>
          <a:effectLst/>
        </p:spPr>
      </p:pic>
      <p:grpSp>
        <p:nvGrpSpPr>
          <p:cNvPr id="12" name="Group 11">
            <a:extLst>
              <a:ext uri="{FF2B5EF4-FFF2-40B4-BE49-F238E27FC236}">
                <a16:creationId xmlns:a16="http://schemas.microsoft.com/office/drawing/2014/main" id="{55E1E84C-C961-4787-B23C-D97B035C2E40}"/>
              </a:ext>
            </a:extLst>
          </p:cNvPr>
          <p:cNvGrpSpPr/>
          <p:nvPr/>
        </p:nvGrpSpPr>
        <p:grpSpPr>
          <a:xfrm>
            <a:off x="618933" y="2860351"/>
            <a:ext cx="2152440" cy="753120"/>
            <a:chOff x="618933" y="2860351"/>
            <a:chExt cx="2152440" cy="753120"/>
          </a:xfrm>
        </p:grpSpPr>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B583C72B-9145-48AD-B776-ABA59FD9A0FB}"/>
                    </a:ext>
                  </a:extLst>
                </p14:cNvPr>
                <p14:cNvContentPartPr/>
                <p14:nvPr/>
              </p14:nvContentPartPr>
              <p14:xfrm>
                <a:off x="2521533" y="3066631"/>
                <a:ext cx="236160" cy="42120"/>
              </p14:xfrm>
            </p:contentPart>
          </mc:Choice>
          <mc:Fallback xmlns="">
            <p:pic>
              <p:nvPicPr>
                <p:cNvPr id="2" name="Ink 1">
                  <a:extLst>
                    <a:ext uri="{FF2B5EF4-FFF2-40B4-BE49-F238E27FC236}">
                      <a16:creationId xmlns:a16="http://schemas.microsoft.com/office/drawing/2014/main" id="{B583C72B-9145-48AD-B776-ABA59FD9A0FB}"/>
                    </a:ext>
                  </a:extLst>
                </p:cNvPr>
                <p:cNvPicPr/>
                <p:nvPr/>
              </p:nvPicPr>
              <p:blipFill>
                <a:blip r:embed="rId7"/>
                <a:stretch>
                  <a:fillRect/>
                </a:stretch>
              </p:blipFill>
              <p:spPr>
                <a:xfrm>
                  <a:off x="2512533" y="3057991"/>
                  <a:ext cx="25380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ED85CF76-0BE8-4F34-B5F0-027092A4A7C6}"/>
                    </a:ext>
                  </a:extLst>
                </p14:cNvPr>
                <p14:cNvContentPartPr/>
                <p14:nvPr/>
              </p14:nvContentPartPr>
              <p14:xfrm>
                <a:off x="2551053" y="3229351"/>
                <a:ext cx="220320" cy="360"/>
              </p14:xfrm>
            </p:contentPart>
          </mc:Choice>
          <mc:Fallback xmlns="">
            <p:pic>
              <p:nvPicPr>
                <p:cNvPr id="3" name="Ink 2">
                  <a:extLst>
                    <a:ext uri="{FF2B5EF4-FFF2-40B4-BE49-F238E27FC236}">
                      <a16:creationId xmlns:a16="http://schemas.microsoft.com/office/drawing/2014/main" id="{ED85CF76-0BE8-4F34-B5F0-027092A4A7C6}"/>
                    </a:ext>
                  </a:extLst>
                </p:cNvPr>
                <p:cNvPicPr/>
                <p:nvPr/>
              </p:nvPicPr>
              <p:blipFill>
                <a:blip r:embed="rId9"/>
                <a:stretch>
                  <a:fillRect/>
                </a:stretch>
              </p:blipFill>
              <p:spPr>
                <a:xfrm>
                  <a:off x="2542053" y="3220351"/>
                  <a:ext cx="2379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1AB68EC9-FE29-46B6-8883-585779697938}"/>
                    </a:ext>
                  </a:extLst>
                </p14:cNvPr>
                <p14:cNvContentPartPr/>
                <p14:nvPr/>
              </p14:nvContentPartPr>
              <p14:xfrm>
                <a:off x="2047413" y="2860351"/>
                <a:ext cx="207360" cy="165960"/>
              </p14:xfrm>
            </p:contentPart>
          </mc:Choice>
          <mc:Fallback xmlns="">
            <p:pic>
              <p:nvPicPr>
                <p:cNvPr id="4" name="Ink 3">
                  <a:extLst>
                    <a:ext uri="{FF2B5EF4-FFF2-40B4-BE49-F238E27FC236}">
                      <a16:creationId xmlns:a16="http://schemas.microsoft.com/office/drawing/2014/main" id="{1AB68EC9-FE29-46B6-8883-585779697938}"/>
                    </a:ext>
                  </a:extLst>
                </p:cNvPr>
                <p:cNvPicPr/>
                <p:nvPr/>
              </p:nvPicPr>
              <p:blipFill>
                <a:blip r:embed="rId11"/>
                <a:stretch>
                  <a:fillRect/>
                </a:stretch>
              </p:blipFill>
              <p:spPr>
                <a:xfrm>
                  <a:off x="2038773" y="2851351"/>
                  <a:ext cx="22500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 name="Ink 4">
                  <a:extLst>
                    <a:ext uri="{FF2B5EF4-FFF2-40B4-BE49-F238E27FC236}">
                      <a16:creationId xmlns:a16="http://schemas.microsoft.com/office/drawing/2014/main" id="{CEA9B996-F020-457F-9FF5-D23D39B5E730}"/>
                    </a:ext>
                  </a:extLst>
                </p14:cNvPr>
                <p14:cNvContentPartPr/>
                <p14:nvPr/>
              </p14:nvContentPartPr>
              <p14:xfrm>
                <a:off x="2020413" y="3111631"/>
                <a:ext cx="327600" cy="360"/>
              </p14:xfrm>
            </p:contentPart>
          </mc:Choice>
          <mc:Fallback xmlns="">
            <p:pic>
              <p:nvPicPr>
                <p:cNvPr id="5" name="Ink 4">
                  <a:extLst>
                    <a:ext uri="{FF2B5EF4-FFF2-40B4-BE49-F238E27FC236}">
                      <a16:creationId xmlns:a16="http://schemas.microsoft.com/office/drawing/2014/main" id="{CEA9B996-F020-457F-9FF5-D23D39B5E730}"/>
                    </a:ext>
                  </a:extLst>
                </p:cNvPr>
                <p:cNvPicPr/>
                <p:nvPr/>
              </p:nvPicPr>
              <p:blipFill>
                <a:blip r:embed="rId13"/>
                <a:stretch>
                  <a:fillRect/>
                </a:stretch>
              </p:blipFill>
              <p:spPr>
                <a:xfrm>
                  <a:off x="2011413" y="3102631"/>
                  <a:ext cx="3452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 name="Ink 5">
                  <a:extLst>
                    <a:ext uri="{FF2B5EF4-FFF2-40B4-BE49-F238E27FC236}">
                      <a16:creationId xmlns:a16="http://schemas.microsoft.com/office/drawing/2014/main" id="{66265448-98EA-4D1A-9D18-BCFD62F51DBC}"/>
                    </a:ext>
                  </a:extLst>
                </p14:cNvPr>
                <p14:cNvContentPartPr/>
                <p14:nvPr/>
              </p14:nvContentPartPr>
              <p14:xfrm>
                <a:off x="2123373" y="3229351"/>
                <a:ext cx="15480" cy="384120"/>
              </p14:xfrm>
            </p:contentPart>
          </mc:Choice>
          <mc:Fallback xmlns="">
            <p:pic>
              <p:nvPicPr>
                <p:cNvPr id="6" name="Ink 5">
                  <a:extLst>
                    <a:ext uri="{FF2B5EF4-FFF2-40B4-BE49-F238E27FC236}">
                      <a16:creationId xmlns:a16="http://schemas.microsoft.com/office/drawing/2014/main" id="{66265448-98EA-4D1A-9D18-BCFD62F51DBC}"/>
                    </a:ext>
                  </a:extLst>
                </p:cNvPr>
                <p:cNvPicPr/>
                <p:nvPr/>
              </p:nvPicPr>
              <p:blipFill>
                <a:blip r:embed="rId15"/>
                <a:stretch>
                  <a:fillRect/>
                </a:stretch>
              </p:blipFill>
              <p:spPr>
                <a:xfrm>
                  <a:off x="2114733" y="3220351"/>
                  <a:ext cx="33120" cy="4017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 name="Ink 6">
                  <a:extLst>
                    <a:ext uri="{FF2B5EF4-FFF2-40B4-BE49-F238E27FC236}">
                      <a16:creationId xmlns:a16="http://schemas.microsoft.com/office/drawing/2014/main" id="{89A54628-DF28-4866-9174-81B70D546519}"/>
                    </a:ext>
                  </a:extLst>
                </p14:cNvPr>
                <p14:cNvContentPartPr/>
                <p14:nvPr/>
              </p14:nvContentPartPr>
              <p14:xfrm>
                <a:off x="2138133" y="3299191"/>
                <a:ext cx="201960" cy="137160"/>
              </p14:xfrm>
            </p:contentPart>
          </mc:Choice>
          <mc:Fallback xmlns="">
            <p:pic>
              <p:nvPicPr>
                <p:cNvPr id="7" name="Ink 6">
                  <a:extLst>
                    <a:ext uri="{FF2B5EF4-FFF2-40B4-BE49-F238E27FC236}">
                      <a16:creationId xmlns:a16="http://schemas.microsoft.com/office/drawing/2014/main" id="{89A54628-DF28-4866-9174-81B70D546519}"/>
                    </a:ext>
                  </a:extLst>
                </p:cNvPr>
                <p:cNvPicPr/>
                <p:nvPr/>
              </p:nvPicPr>
              <p:blipFill>
                <a:blip r:embed="rId17"/>
                <a:stretch>
                  <a:fillRect/>
                </a:stretch>
              </p:blipFill>
              <p:spPr>
                <a:xfrm>
                  <a:off x="2129133" y="3290551"/>
                  <a:ext cx="21960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8" name="Ink 7">
                  <a:extLst>
                    <a:ext uri="{FF2B5EF4-FFF2-40B4-BE49-F238E27FC236}">
                      <a16:creationId xmlns:a16="http://schemas.microsoft.com/office/drawing/2014/main" id="{4BE23086-3C9E-442F-AC40-18E63A9B70EE}"/>
                    </a:ext>
                  </a:extLst>
                </p14:cNvPr>
                <p14:cNvContentPartPr/>
                <p14:nvPr/>
              </p14:nvContentPartPr>
              <p14:xfrm>
                <a:off x="2167653" y="3420871"/>
                <a:ext cx="237600" cy="131040"/>
              </p14:xfrm>
            </p:contentPart>
          </mc:Choice>
          <mc:Fallback xmlns="">
            <p:pic>
              <p:nvPicPr>
                <p:cNvPr id="8" name="Ink 7">
                  <a:extLst>
                    <a:ext uri="{FF2B5EF4-FFF2-40B4-BE49-F238E27FC236}">
                      <a16:creationId xmlns:a16="http://schemas.microsoft.com/office/drawing/2014/main" id="{4BE23086-3C9E-442F-AC40-18E63A9B70EE}"/>
                    </a:ext>
                  </a:extLst>
                </p:cNvPr>
                <p:cNvPicPr/>
                <p:nvPr/>
              </p:nvPicPr>
              <p:blipFill>
                <a:blip r:embed="rId19"/>
                <a:stretch>
                  <a:fillRect/>
                </a:stretch>
              </p:blipFill>
              <p:spPr>
                <a:xfrm>
                  <a:off x="2158653" y="3412231"/>
                  <a:ext cx="25524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 name="Ink 9">
                  <a:extLst>
                    <a:ext uri="{FF2B5EF4-FFF2-40B4-BE49-F238E27FC236}">
                      <a16:creationId xmlns:a16="http://schemas.microsoft.com/office/drawing/2014/main" id="{FC3E43DD-D15D-4E4A-A1CA-D2889B4A8202}"/>
                    </a:ext>
                  </a:extLst>
                </p14:cNvPr>
                <p14:cNvContentPartPr/>
                <p14:nvPr/>
              </p14:nvContentPartPr>
              <p14:xfrm>
                <a:off x="618933" y="3020551"/>
                <a:ext cx="561600" cy="474840"/>
              </p14:xfrm>
            </p:contentPart>
          </mc:Choice>
          <mc:Fallback xmlns="">
            <p:pic>
              <p:nvPicPr>
                <p:cNvPr id="10" name="Ink 9">
                  <a:extLst>
                    <a:ext uri="{FF2B5EF4-FFF2-40B4-BE49-F238E27FC236}">
                      <a16:creationId xmlns:a16="http://schemas.microsoft.com/office/drawing/2014/main" id="{FC3E43DD-D15D-4E4A-A1CA-D2889B4A8202}"/>
                    </a:ext>
                  </a:extLst>
                </p:cNvPr>
                <p:cNvPicPr/>
                <p:nvPr/>
              </p:nvPicPr>
              <p:blipFill>
                <a:blip r:embed="rId21"/>
                <a:stretch>
                  <a:fillRect/>
                </a:stretch>
              </p:blipFill>
              <p:spPr>
                <a:xfrm>
                  <a:off x="610293" y="3011551"/>
                  <a:ext cx="579240" cy="4924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1" name="Ink 10">
                  <a:extLst>
                    <a:ext uri="{FF2B5EF4-FFF2-40B4-BE49-F238E27FC236}">
                      <a16:creationId xmlns:a16="http://schemas.microsoft.com/office/drawing/2014/main" id="{BFA827F1-3B27-4215-96AB-8E0A60E098D5}"/>
                    </a:ext>
                  </a:extLst>
                </p14:cNvPr>
                <p14:cNvContentPartPr/>
                <p14:nvPr/>
              </p14:nvContentPartPr>
              <p14:xfrm>
                <a:off x="1356573" y="2961511"/>
                <a:ext cx="491760" cy="471600"/>
              </p14:xfrm>
            </p:contentPart>
          </mc:Choice>
          <mc:Fallback xmlns="">
            <p:pic>
              <p:nvPicPr>
                <p:cNvPr id="11" name="Ink 10">
                  <a:extLst>
                    <a:ext uri="{FF2B5EF4-FFF2-40B4-BE49-F238E27FC236}">
                      <a16:creationId xmlns:a16="http://schemas.microsoft.com/office/drawing/2014/main" id="{BFA827F1-3B27-4215-96AB-8E0A60E098D5}"/>
                    </a:ext>
                  </a:extLst>
                </p:cNvPr>
                <p:cNvPicPr/>
                <p:nvPr/>
              </p:nvPicPr>
              <p:blipFill>
                <a:blip r:embed="rId23"/>
                <a:stretch>
                  <a:fillRect/>
                </a:stretch>
              </p:blipFill>
              <p:spPr>
                <a:xfrm>
                  <a:off x="1347573" y="2952511"/>
                  <a:ext cx="509400" cy="489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
            <p14:nvContentPartPr>
              <p14:cNvPr id="13" name="Ink 12">
                <a:extLst>
                  <a:ext uri="{FF2B5EF4-FFF2-40B4-BE49-F238E27FC236}">
                    <a16:creationId xmlns:a16="http://schemas.microsoft.com/office/drawing/2014/main" id="{5D7A10F2-703C-4101-BF25-7783DCB94E95}"/>
                  </a:ext>
                </a:extLst>
              </p14:cNvPr>
              <p14:cNvContentPartPr/>
              <p14:nvPr/>
            </p14:nvContentPartPr>
            <p14:xfrm>
              <a:off x="3052533" y="3406471"/>
              <a:ext cx="235440" cy="360"/>
            </p14:xfrm>
          </p:contentPart>
        </mc:Choice>
        <mc:Fallback xmlns="">
          <p:pic>
            <p:nvPicPr>
              <p:cNvPr id="13" name="Ink 12">
                <a:extLst>
                  <a:ext uri="{FF2B5EF4-FFF2-40B4-BE49-F238E27FC236}">
                    <a16:creationId xmlns:a16="http://schemas.microsoft.com/office/drawing/2014/main" id="{5D7A10F2-703C-4101-BF25-7783DCB94E95}"/>
                  </a:ext>
                </a:extLst>
              </p:cNvPr>
              <p:cNvPicPr/>
              <p:nvPr/>
            </p:nvPicPr>
            <p:blipFill>
              <a:blip r:embed="rId25"/>
              <a:stretch>
                <a:fillRect/>
              </a:stretch>
            </p:blipFill>
            <p:spPr>
              <a:xfrm>
                <a:off x="3043893" y="3397471"/>
                <a:ext cx="2530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4" name="Ink 13">
                <a:extLst>
                  <a:ext uri="{FF2B5EF4-FFF2-40B4-BE49-F238E27FC236}">
                    <a16:creationId xmlns:a16="http://schemas.microsoft.com/office/drawing/2014/main" id="{7CC23FB2-9CD6-45A4-8662-D35CFE75094E}"/>
                  </a:ext>
                </a:extLst>
              </p14:cNvPr>
              <p14:cNvContentPartPr/>
              <p14:nvPr/>
            </p14:nvContentPartPr>
            <p14:xfrm>
              <a:off x="6061053" y="2372191"/>
              <a:ext cx="2290680" cy="621720"/>
            </p14:xfrm>
          </p:contentPart>
        </mc:Choice>
        <mc:Fallback xmlns="">
          <p:pic>
            <p:nvPicPr>
              <p:cNvPr id="14" name="Ink 13">
                <a:extLst>
                  <a:ext uri="{FF2B5EF4-FFF2-40B4-BE49-F238E27FC236}">
                    <a16:creationId xmlns:a16="http://schemas.microsoft.com/office/drawing/2014/main" id="{7CC23FB2-9CD6-45A4-8662-D35CFE75094E}"/>
                  </a:ext>
                </a:extLst>
              </p:cNvPr>
              <p:cNvPicPr/>
              <p:nvPr/>
            </p:nvPicPr>
            <p:blipFill>
              <a:blip r:embed="rId27"/>
              <a:stretch>
                <a:fillRect/>
              </a:stretch>
            </p:blipFill>
            <p:spPr>
              <a:xfrm>
                <a:off x="6052053" y="2363191"/>
                <a:ext cx="2308320" cy="639360"/>
              </a:xfrm>
              <a:prstGeom prst="rect">
                <a:avLst/>
              </a:prstGeom>
            </p:spPr>
          </p:pic>
        </mc:Fallback>
      </mc:AlternateContent>
      <p:grpSp>
        <p:nvGrpSpPr>
          <p:cNvPr id="23" name="Group 22">
            <a:extLst>
              <a:ext uri="{FF2B5EF4-FFF2-40B4-BE49-F238E27FC236}">
                <a16:creationId xmlns:a16="http://schemas.microsoft.com/office/drawing/2014/main" id="{7079442C-D6CF-46B6-95EA-EB1333463445}"/>
              </a:ext>
            </a:extLst>
          </p:cNvPr>
          <p:cNvGrpSpPr/>
          <p:nvPr/>
        </p:nvGrpSpPr>
        <p:grpSpPr>
          <a:xfrm>
            <a:off x="5096613" y="2148631"/>
            <a:ext cx="3690000" cy="1775880"/>
            <a:chOff x="5096613" y="2148631"/>
            <a:chExt cx="3690000" cy="1775880"/>
          </a:xfrm>
        </p:grpSpPr>
        <mc:AlternateContent xmlns:mc="http://schemas.openxmlformats.org/markup-compatibility/2006" xmlns:p14="http://schemas.microsoft.com/office/powerpoint/2010/main">
          <mc:Choice Requires="p14">
            <p:contentPart p14:bwMode="auto" r:id="rId28">
              <p14:nvContentPartPr>
                <p14:cNvPr id="15" name="Ink 14">
                  <a:extLst>
                    <a:ext uri="{FF2B5EF4-FFF2-40B4-BE49-F238E27FC236}">
                      <a16:creationId xmlns:a16="http://schemas.microsoft.com/office/drawing/2014/main" id="{768F1502-3C2D-4142-8072-EEFD6190BA7B}"/>
                    </a:ext>
                  </a:extLst>
                </p14:cNvPr>
                <p14:cNvContentPartPr/>
                <p14:nvPr/>
              </p14:nvContentPartPr>
              <p14:xfrm>
                <a:off x="5544813" y="2148631"/>
                <a:ext cx="3108240" cy="963360"/>
              </p14:xfrm>
            </p:contentPart>
          </mc:Choice>
          <mc:Fallback xmlns="">
            <p:pic>
              <p:nvPicPr>
                <p:cNvPr id="15" name="Ink 14">
                  <a:extLst>
                    <a:ext uri="{FF2B5EF4-FFF2-40B4-BE49-F238E27FC236}">
                      <a16:creationId xmlns:a16="http://schemas.microsoft.com/office/drawing/2014/main" id="{768F1502-3C2D-4142-8072-EEFD6190BA7B}"/>
                    </a:ext>
                  </a:extLst>
                </p:cNvPr>
                <p:cNvPicPr/>
                <p:nvPr/>
              </p:nvPicPr>
              <p:blipFill>
                <a:blip r:embed="rId29"/>
                <a:stretch>
                  <a:fillRect/>
                </a:stretch>
              </p:blipFill>
              <p:spPr>
                <a:xfrm>
                  <a:off x="5536173" y="2139991"/>
                  <a:ext cx="3125880" cy="981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6" name="Ink 15">
                  <a:extLst>
                    <a:ext uri="{FF2B5EF4-FFF2-40B4-BE49-F238E27FC236}">
                      <a16:creationId xmlns:a16="http://schemas.microsoft.com/office/drawing/2014/main" id="{DE8D749D-AC80-48BF-BC83-17EE2DF31E23}"/>
                    </a:ext>
                  </a:extLst>
                </p14:cNvPr>
                <p14:cNvContentPartPr/>
                <p14:nvPr/>
              </p14:nvContentPartPr>
              <p14:xfrm>
                <a:off x="8273613" y="2624911"/>
                <a:ext cx="513000" cy="433440"/>
              </p14:xfrm>
            </p:contentPart>
          </mc:Choice>
          <mc:Fallback xmlns="">
            <p:pic>
              <p:nvPicPr>
                <p:cNvPr id="16" name="Ink 15">
                  <a:extLst>
                    <a:ext uri="{FF2B5EF4-FFF2-40B4-BE49-F238E27FC236}">
                      <a16:creationId xmlns:a16="http://schemas.microsoft.com/office/drawing/2014/main" id="{DE8D749D-AC80-48BF-BC83-17EE2DF31E23}"/>
                    </a:ext>
                  </a:extLst>
                </p:cNvPr>
                <p:cNvPicPr/>
                <p:nvPr/>
              </p:nvPicPr>
              <p:blipFill>
                <a:blip r:embed="rId31"/>
                <a:stretch>
                  <a:fillRect/>
                </a:stretch>
              </p:blipFill>
              <p:spPr>
                <a:xfrm>
                  <a:off x="8264613" y="2616271"/>
                  <a:ext cx="530640" cy="4510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8" name="Ink 17">
                  <a:extLst>
                    <a:ext uri="{FF2B5EF4-FFF2-40B4-BE49-F238E27FC236}">
                      <a16:creationId xmlns:a16="http://schemas.microsoft.com/office/drawing/2014/main" id="{F5E8F27E-DBEB-40DE-AD21-604D663E5531}"/>
                    </a:ext>
                  </a:extLst>
                </p14:cNvPr>
                <p14:cNvContentPartPr/>
                <p14:nvPr/>
              </p14:nvContentPartPr>
              <p14:xfrm>
                <a:off x="5096613" y="2949271"/>
                <a:ext cx="979920" cy="547920"/>
              </p14:xfrm>
            </p:contentPart>
          </mc:Choice>
          <mc:Fallback xmlns="">
            <p:pic>
              <p:nvPicPr>
                <p:cNvPr id="18" name="Ink 17">
                  <a:extLst>
                    <a:ext uri="{FF2B5EF4-FFF2-40B4-BE49-F238E27FC236}">
                      <a16:creationId xmlns:a16="http://schemas.microsoft.com/office/drawing/2014/main" id="{F5E8F27E-DBEB-40DE-AD21-604D663E5531}"/>
                    </a:ext>
                  </a:extLst>
                </p:cNvPr>
                <p:cNvPicPr/>
                <p:nvPr/>
              </p:nvPicPr>
              <p:blipFill>
                <a:blip r:embed="rId33"/>
                <a:stretch>
                  <a:fillRect/>
                </a:stretch>
              </p:blipFill>
              <p:spPr>
                <a:xfrm>
                  <a:off x="5087613" y="2940631"/>
                  <a:ext cx="997560" cy="5655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9" name="Ink 18">
                  <a:extLst>
                    <a:ext uri="{FF2B5EF4-FFF2-40B4-BE49-F238E27FC236}">
                      <a16:creationId xmlns:a16="http://schemas.microsoft.com/office/drawing/2014/main" id="{8895B3AA-B1E7-4560-8A2A-865BC8196E4F}"/>
                    </a:ext>
                  </a:extLst>
                </p14:cNvPr>
                <p14:cNvContentPartPr/>
                <p14:nvPr/>
              </p14:nvContentPartPr>
              <p14:xfrm>
                <a:off x="6518253" y="3228631"/>
                <a:ext cx="555840" cy="211320"/>
              </p14:xfrm>
            </p:contentPart>
          </mc:Choice>
          <mc:Fallback xmlns="">
            <p:pic>
              <p:nvPicPr>
                <p:cNvPr id="19" name="Ink 18">
                  <a:extLst>
                    <a:ext uri="{FF2B5EF4-FFF2-40B4-BE49-F238E27FC236}">
                      <a16:creationId xmlns:a16="http://schemas.microsoft.com/office/drawing/2014/main" id="{8895B3AA-B1E7-4560-8A2A-865BC8196E4F}"/>
                    </a:ext>
                  </a:extLst>
                </p:cNvPr>
                <p:cNvPicPr/>
                <p:nvPr/>
              </p:nvPicPr>
              <p:blipFill>
                <a:blip r:embed="rId35"/>
                <a:stretch>
                  <a:fillRect/>
                </a:stretch>
              </p:blipFill>
              <p:spPr>
                <a:xfrm>
                  <a:off x="6509253" y="3219631"/>
                  <a:ext cx="57348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0" name="Ink 19">
                  <a:extLst>
                    <a:ext uri="{FF2B5EF4-FFF2-40B4-BE49-F238E27FC236}">
                      <a16:creationId xmlns:a16="http://schemas.microsoft.com/office/drawing/2014/main" id="{3F089F0B-9771-4FE5-AC72-ECD6CBABD7D5}"/>
                    </a:ext>
                  </a:extLst>
                </p14:cNvPr>
                <p14:cNvContentPartPr/>
                <p14:nvPr/>
              </p14:nvContentPartPr>
              <p14:xfrm>
                <a:off x="7342653" y="3420151"/>
                <a:ext cx="192240" cy="284040"/>
              </p14:xfrm>
            </p:contentPart>
          </mc:Choice>
          <mc:Fallback xmlns="">
            <p:pic>
              <p:nvPicPr>
                <p:cNvPr id="20" name="Ink 19">
                  <a:extLst>
                    <a:ext uri="{FF2B5EF4-FFF2-40B4-BE49-F238E27FC236}">
                      <a16:creationId xmlns:a16="http://schemas.microsoft.com/office/drawing/2014/main" id="{3F089F0B-9771-4FE5-AC72-ECD6CBABD7D5}"/>
                    </a:ext>
                  </a:extLst>
                </p:cNvPr>
                <p:cNvPicPr/>
                <p:nvPr/>
              </p:nvPicPr>
              <p:blipFill>
                <a:blip r:embed="rId37"/>
                <a:stretch>
                  <a:fillRect/>
                </a:stretch>
              </p:blipFill>
              <p:spPr>
                <a:xfrm>
                  <a:off x="7333653" y="3411511"/>
                  <a:ext cx="209880" cy="3016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2" name="Ink 21">
                  <a:extLst>
                    <a:ext uri="{FF2B5EF4-FFF2-40B4-BE49-F238E27FC236}">
                      <a16:creationId xmlns:a16="http://schemas.microsoft.com/office/drawing/2014/main" id="{D733232D-282E-4F70-A929-B8DAB1E74B3E}"/>
                    </a:ext>
                  </a:extLst>
                </p14:cNvPr>
                <p14:cNvContentPartPr/>
                <p14:nvPr/>
              </p14:nvContentPartPr>
              <p14:xfrm>
                <a:off x="7521933" y="3527431"/>
                <a:ext cx="283320" cy="397080"/>
              </p14:xfrm>
            </p:contentPart>
          </mc:Choice>
          <mc:Fallback xmlns="">
            <p:pic>
              <p:nvPicPr>
                <p:cNvPr id="22" name="Ink 21">
                  <a:extLst>
                    <a:ext uri="{FF2B5EF4-FFF2-40B4-BE49-F238E27FC236}">
                      <a16:creationId xmlns:a16="http://schemas.microsoft.com/office/drawing/2014/main" id="{D733232D-282E-4F70-A929-B8DAB1E74B3E}"/>
                    </a:ext>
                  </a:extLst>
                </p:cNvPr>
                <p:cNvPicPr/>
                <p:nvPr/>
              </p:nvPicPr>
              <p:blipFill>
                <a:blip r:embed="rId39"/>
                <a:stretch>
                  <a:fillRect/>
                </a:stretch>
              </p:blipFill>
              <p:spPr>
                <a:xfrm>
                  <a:off x="7513293" y="3518791"/>
                  <a:ext cx="300960" cy="414720"/>
                </a:xfrm>
                <a:prstGeom prst="rect">
                  <a:avLst/>
                </a:prstGeom>
              </p:spPr>
            </p:pic>
          </mc:Fallback>
        </mc:AlternateContent>
      </p:grpSp>
      <p:grpSp>
        <p:nvGrpSpPr>
          <p:cNvPr id="31" name="Group 30">
            <a:extLst>
              <a:ext uri="{FF2B5EF4-FFF2-40B4-BE49-F238E27FC236}">
                <a16:creationId xmlns:a16="http://schemas.microsoft.com/office/drawing/2014/main" id="{159B2591-0AC9-4912-B400-A7EC53690184}"/>
              </a:ext>
            </a:extLst>
          </p:cNvPr>
          <p:cNvGrpSpPr/>
          <p:nvPr/>
        </p:nvGrpSpPr>
        <p:grpSpPr>
          <a:xfrm>
            <a:off x="6089853" y="2325391"/>
            <a:ext cx="2364120" cy="1272240"/>
            <a:chOff x="6089853" y="2325391"/>
            <a:chExt cx="2364120" cy="1272240"/>
          </a:xfrm>
        </p:grpSpPr>
        <mc:AlternateContent xmlns:mc="http://schemas.openxmlformats.org/markup-compatibility/2006" xmlns:p14="http://schemas.microsoft.com/office/powerpoint/2010/main">
          <mc:Choice Requires="p14">
            <p:contentPart p14:bwMode="auto" r:id="rId40">
              <p14:nvContentPartPr>
                <p14:cNvPr id="24" name="Ink 23">
                  <a:extLst>
                    <a:ext uri="{FF2B5EF4-FFF2-40B4-BE49-F238E27FC236}">
                      <a16:creationId xmlns:a16="http://schemas.microsoft.com/office/drawing/2014/main" id="{59A00B5D-D2B8-41BE-86B8-60D86B779FC1}"/>
                    </a:ext>
                  </a:extLst>
                </p14:cNvPr>
                <p14:cNvContentPartPr/>
                <p14:nvPr/>
              </p14:nvContentPartPr>
              <p14:xfrm>
                <a:off x="6089853" y="2325391"/>
                <a:ext cx="2024280" cy="671760"/>
              </p14:xfrm>
            </p:contentPart>
          </mc:Choice>
          <mc:Fallback xmlns="">
            <p:pic>
              <p:nvPicPr>
                <p:cNvPr id="24" name="Ink 23">
                  <a:extLst>
                    <a:ext uri="{FF2B5EF4-FFF2-40B4-BE49-F238E27FC236}">
                      <a16:creationId xmlns:a16="http://schemas.microsoft.com/office/drawing/2014/main" id="{59A00B5D-D2B8-41BE-86B8-60D86B779FC1}"/>
                    </a:ext>
                  </a:extLst>
                </p:cNvPr>
                <p:cNvPicPr/>
                <p:nvPr/>
              </p:nvPicPr>
              <p:blipFill>
                <a:blip r:embed="rId41"/>
                <a:stretch>
                  <a:fillRect/>
                </a:stretch>
              </p:blipFill>
              <p:spPr>
                <a:xfrm>
                  <a:off x="6081213" y="2316751"/>
                  <a:ext cx="2041920" cy="6894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5" name="Ink 24">
                  <a:extLst>
                    <a:ext uri="{FF2B5EF4-FFF2-40B4-BE49-F238E27FC236}">
                      <a16:creationId xmlns:a16="http://schemas.microsoft.com/office/drawing/2014/main" id="{7198C570-581F-4BDA-B083-4B1BE7E8CF2C}"/>
                    </a:ext>
                  </a:extLst>
                </p14:cNvPr>
                <p14:cNvContentPartPr/>
                <p14:nvPr/>
              </p14:nvContentPartPr>
              <p14:xfrm>
                <a:off x="7476933" y="2993551"/>
                <a:ext cx="336960" cy="324360"/>
              </p14:xfrm>
            </p:contentPart>
          </mc:Choice>
          <mc:Fallback xmlns="">
            <p:pic>
              <p:nvPicPr>
                <p:cNvPr id="25" name="Ink 24">
                  <a:extLst>
                    <a:ext uri="{FF2B5EF4-FFF2-40B4-BE49-F238E27FC236}">
                      <a16:creationId xmlns:a16="http://schemas.microsoft.com/office/drawing/2014/main" id="{7198C570-581F-4BDA-B083-4B1BE7E8CF2C}"/>
                    </a:ext>
                  </a:extLst>
                </p:cNvPr>
                <p:cNvPicPr/>
                <p:nvPr/>
              </p:nvPicPr>
              <p:blipFill>
                <a:blip r:embed="rId43"/>
                <a:stretch>
                  <a:fillRect/>
                </a:stretch>
              </p:blipFill>
              <p:spPr>
                <a:xfrm>
                  <a:off x="7468293" y="2984551"/>
                  <a:ext cx="354600" cy="342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7" name="Ink 26">
                  <a:extLst>
                    <a:ext uri="{FF2B5EF4-FFF2-40B4-BE49-F238E27FC236}">
                      <a16:creationId xmlns:a16="http://schemas.microsoft.com/office/drawing/2014/main" id="{AA754A11-4A6D-4500-BBA5-D08AAFEB4453}"/>
                    </a:ext>
                  </a:extLst>
                </p14:cNvPr>
                <p14:cNvContentPartPr/>
                <p14:nvPr/>
              </p14:nvContentPartPr>
              <p14:xfrm>
                <a:off x="7444533" y="2978791"/>
                <a:ext cx="384120" cy="199800"/>
              </p14:xfrm>
            </p:contentPart>
          </mc:Choice>
          <mc:Fallback xmlns="">
            <p:pic>
              <p:nvPicPr>
                <p:cNvPr id="27" name="Ink 26">
                  <a:extLst>
                    <a:ext uri="{FF2B5EF4-FFF2-40B4-BE49-F238E27FC236}">
                      <a16:creationId xmlns:a16="http://schemas.microsoft.com/office/drawing/2014/main" id="{AA754A11-4A6D-4500-BBA5-D08AAFEB4453}"/>
                    </a:ext>
                  </a:extLst>
                </p:cNvPr>
                <p:cNvPicPr/>
                <p:nvPr/>
              </p:nvPicPr>
              <p:blipFill>
                <a:blip r:embed="rId45"/>
                <a:stretch>
                  <a:fillRect/>
                </a:stretch>
              </p:blipFill>
              <p:spPr>
                <a:xfrm>
                  <a:off x="7435893" y="2970151"/>
                  <a:ext cx="40176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8" name="Ink 27">
                  <a:extLst>
                    <a:ext uri="{FF2B5EF4-FFF2-40B4-BE49-F238E27FC236}">
                      <a16:creationId xmlns:a16="http://schemas.microsoft.com/office/drawing/2014/main" id="{C595ECF5-7D70-4BF6-84B0-D5DC09B62733}"/>
                    </a:ext>
                  </a:extLst>
                </p14:cNvPr>
                <p14:cNvContentPartPr/>
                <p14:nvPr/>
              </p14:nvContentPartPr>
              <p14:xfrm>
                <a:off x="8063733" y="3244111"/>
                <a:ext cx="77760" cy="180000"/>
              </p14:xfrm>
            </p:contentPart>
          </mc:Choice>
          <mc:Fallback xmlns="">
            <p:pic>
              <p:nvPicPr>
                <p:cNvPr id="28" name="Ink 27">
                  <a:extLst>
                    <a:ext uri="{FF2B5EF4-FFF2-40B4-BE49-F238E27FC236}">
                      <a16:creationId xmlns:a16="http://schemas.microsoft.com/office/drawing/2014/main" id="{C595ECF5-7D70-4BF6-84B0-D5DC09B62733}"/>
                    </a:ext>
                  </a:extLst>
                </p:cNvPr>
                <p:cNvPicPr/>
                <p:nvPr/>
              </p:nvPicPr>
              <p:blipFill>
                <a:blip r:embed="rId47"/>
                <a:stretch>
                  <a:fillRect/>
                </a:stretch>
              </p:blipFill>
              <p:spPr>
                <a:xfrm>
                  <a:off x="8054733" y="3235471"/>
                  <a:ext cx="9540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0" name="Ink 29">
                  <a:extLst>
                    <a:ext uri="{FF2B5EF4-FFF2-40B4-BE49-F238E27FC236}">
                      <a16:creationId xmlns:a16="http://schemas.microsoft.com/office/drawing/2014/main" id="{C6E6F3DF-A979-4616-B81A-4C112CA2E42B}"/>
                    </a:ext>
                  </a:extLst>
                </p14:cNvPr>
                <p14:cNvContentPartPr/>
                <p14:nvPr/>
              </p14:nvContentPartPr>
              <p14:xfrm>
                <a:off x="8332653" y="3357151"/>
                <a:ext cx="121320" cy="240480"/>
              </p14:xfrm>
            </p:contentPart>
          </mc:Choice>
          <mc:Fallback xmlns="">
            <p:pic>
              <p:nvPicPr>
                <p:cNvPr id="30" name="Ink 29">
                  <a:extLst>
                    <a:ext uri="{FF2B5EF4-FFF2-40B4-BE49-F238E27FC236}">
                      <a16:creationId xmlns:a16="http://schemas.microsoft.com/office/drawing/2014/main" id="{C6E6F3DF-A979-4616-B81A-4C112CA2E42B}"/>
                    </a:ext>
                  </a:extLst>
                </p:cNvPr>
                <p:cNvPicPr/>
                <p:nvPr/>
              </p:nvPicPr>
              <p:blipFill>
                <a:blip r:embed="rId49"/>
                <a:stretch>
                  <a:fillRect/>
                </a:stretch>
              </p:blipFill>
              <p:spPr>
                <a:xfrm>
                  <a:off x="8323653" y="3348151"/>
                  <a:ext cx="138960" cy="258120"/>
                </a:xfrm>
                <a:prstGeom prst="rect">
                  <a:avLst/>
                </a:prstGeom>
              </p:spPr>
            </p:pic>
          </mc:Fallback>
        </mc:AlternateContent>
      </p:grpSp>
    </p:spTree>
    <p:extLst>
      <p:ext uri="{BB962C8B-B14F-4D97-AF65-F5344CB8AC3E}">
        <p14:creationId xmlns:p14="http://schemas.microsoft.com/office/powerpoint/2010/main" val="413523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1506"/>
                                        </p:tgtEl>
                                        <p:attrNameLst>
                                          <p:attrName>style.visibility</p:attrName>
                                        </p:attrNameLst>
                                      </p:cBhvr>
                                      <p:to>
                                        <p:strVal val="visible"/>
                                      </p:to>
                                    </p:set>
                                    <p:animEffect transition="in" filter="wipe(down)">
                                      <p:cBhvr>
                                        <p:cTn id="13" dur="500"/>
                                        <p:tgtEl>
                                          <p:spTgt spid="2150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4" end="4"/>
                                            </p:txEl>
                                          </p:spTgt>
                                        </p:tgtEl>
                                        <p:attrNameLst>
                                          <p:attrName>style.visibility</p:attrName>
                                        </p:attrNameLst>
                                      </p:cBhvr>
                                      <p:to>
                                        <p:strVal val="visible"/>
                                      </p:to>
                                    </p:set>
                                    <p:anim calcmode="lin" valueType="num">
                                      <p:cBhvr additive="base">
                                        <p:cTn id="18"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507"/>
                                        </p:tgtEl>
                                        <p:attrNameLst>
                                          <p:attrName>style.visibility</p:attrName>
                                        </p:attrNameLst>
                                      </p:cBhvr>
                                      <p:to>
                                        <p:strVal val="visible"/>
                                      </p:to>
                                    </p:set>
                                    <p:animEffect transition="in" filter="wipe(down)">
                                      <p:cBhvr>
                                        <p:cTn id="24" dur="5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IF:</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Then;</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Providing the reference point:</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350" y="1905000"/>
            <a:ext cx="2533650" cy="876300"/>
          </a:xfrm>
          <a:prstGeom prst="rect">
            <a:avLst/>
          </a:prstGeom>
          <a:solidFill>
            <a:schemeClr val="tx1"/>
          </a:solidFill>
          <a:ln>
            <a:noFill/>
          </a:ln>
          <a:effec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3505200"/>
            <a:ext cx="2006930" cy="990600"/>
          </a:xfrm>
          <a:prstGeom prst="rect">
            <a:avLst/>
          </a:prstGeom>
          <a:solidFill>
            <a:schemeClr val="tx1"/>
          </a:solidFill>
          <a:ln>
            <a:noFill/>
          </a:ln>
          <a:effec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5408757"/>
            <a:ext cx="3752850" cy="1419225"/>
          </a:xfrm>
          <a:prstGeom prst="rect">
            <a:avLst/>
          </a:prstGeom>
          <a:solidFill>
            <a:schemeClr val="tx1"/>
          </a:solidFill>
          <a:ln>
            <a:noFill/>
          </a:ln>
          <a:effectLst/>
        </p:spPr>
      </p:pic>
    </p:spTree>
    <p:extLst>
      <p:ext uri="{BB962C8B-B14F-4D97-AF65-F5344CB8AC3E}">
        <p14:creationId xmlns:p14="http://schemas.microsoft.com/office/powerpoint/2010/main" val="238771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down)">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3" end="3"/>
                                            </p:txEl>
                                          </p:spTgt>
                                        </p:tgtEl>
                                        <p:attrNameLst>
                                          <p:attrName>style.visibility</p:attrName>
                                        </p:attrNameLst>
                                      </p:cBhvr>
                                      <p:to>
                                        <p:strVal val="visible"/>
                                      </p:to>
                                    </p:set>
                                    <p:anim calcmode="lin" valueType="num">
                                      <p:cBhvr additive="base">
                                        <p:cTn id="18"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123"/>
                                        </p:tgtEl>
                                        <p:attrNameLst>
                                          <p:attrName>style.visibility</p:attrName>
                                        </p:attrNameLst>
                                      </p:cBhvr>
                                      <p:to>
                                        <p:strVal val="visible"/>
                                      </p:to>
                                    </p:set>
                                    <p:animEffect transition="in" filter="wipe(down)">
                                      <p:cBhvr>
                                        <p:cTn id="24" dur="500"/>
                                        <p:tgtEl>
                                          <p:spTgt spid="512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075">
                                            <p:txEl>
                                              <p:pRg st="7" end="7"/>
                                            </p:txEl>
                                          </p:spTgt>
                                        </p:tgtEl>
                                        <p:attrNameLst>
                                          <p:attrName>style.visibility</p:attrName>
                                        </p:attrNameLst>
                                      </p:cBhvr>
                                      <p:to>
                                        <p:strVal val="visible"/>
                                      </p:to>
                                    </p:set>
                                    <p:anim calcmode="lin" valueType="num">
                                      <p:cBhvr additive="base">
                                        <p:cTn id="29"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5124"/>
                                        </p:tgtEl>
                                        <p:attrNameLst>
                                          <p:attrName>style.visibility</p:attrName>
                                        </p:attrNameLst>
                                      </p:cBhvr>
                                      <p:to>
                                        <p:strVal val="visible"/>
                                      </p:to>
                                    </p:set>
                                    <p:animEffect transition="in" filter="circle(in)">
                                      <p:cBhvr>
                                        <p:cTn id="35"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Might </a:t>
            </a:r>
            <a:r>
              <a:rPr lang="en-US" sz="2800" dirty="0" err="1">
                <a:effectLst/>
              </a:rPr>
              <a:t>k</a:t>
            </a:r>
            <a:r>
              <a:rPr lang="en-US" sz="2800" baseline="-25000" dirty="0" err="1">
                <a:effectLst/>
              </a:rPr>
              <a:t>max</a:t>
            </a:r>
            <a:r>
              <a:rPr lang="en-US" sz="2800" dirty="0">
                <a:effectLst/>
              </a:rPr>
              <a:t> and </a:t>
            </a:r>
            <a:r>
              <a:rPr lang="en-US" sz="2800" dirty="0" err="1">
                <a:effectLst/>
                <a:latin typeface="Symbol" pitchFamily="18" charset="2"/>
              </a:rPr>
              <a:t>s</a:t>
            </a:r>
            <a:r>
              <a:rPr lang="en-US" sz="2800" baseline="-25000" dirty="0" err="1">
                <a:effectLst/>
              </a:rPr>
              <a:t>max</a:t>
            </a:r>
            <a:r>
              <a:rPr lang="en-US" sz="2800" dirty="0">
                <a:effectLst/>
              </a:rPr>
              <a:t>, a stationary solution represent blocking? Such a solution has a wavelength if we calculate it, of roughly 5100 km. </a:t>
            </a:r>
          </a:p>
          <a:p>
            <a:pPr marL="0" indent="0">
              <a:buNone/>
            </a:pPr>
            <a:r>
              <a:rPr lang="en-US" sz="2800" dirty="0">
                <a:effectLst/>
              </a:rPr>
              <a:t> </a:t>
            </a:r>
          </a:p>
          <a:p>
            <a:pPr marL="0" indent="0">
              <a:buNone/>
            </a:pPr>
            <a:r>
              <a:rPr lang="en-US" sz="2800" dirty="0">
                <a:effectLst/>
              </a:rPr>
              <a:t>  </a:t>
            </a:r>
          </a:p>
          <a:p>
            <a:r>
              <a:rPr lang="en-US" sz="2800" dirty="0">
                <a:effectLst/>
              </a:rPr>
              <a:t>Then if:</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4800600"/>
            <a:ext cx="3086100" cy="733425"/>
          </a:xfrm>
          <a:prstGeom prst="rect">
            <a:avLst/>
          </a:prstGeom>
          <a:solidFill>
            <a:schemeClr val="tx1"/>
          </a:solidFill>
          <a:ln w="9525">
            <a:solidFill>
              <a:schemeClr val="tx1"/>
            </a:solidFill>
            <a:miter lim="800000"/>
            <a:headEnd/>
            <a:tailEnd/>
          </a:ln>
          <a:effectLst/>
        </p:spPr>
      </p:pic>
    </p:spTree>
    <p:extLst>
      <p:ext uri="{BB962C8B-B14F-4D97-AF65-F5344CB8AC3E}">
        <p14:creationId xmlns:p14="http://schemas.microsoft.com/office/powerpoint/2010/main" val="225435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3" end="3"/>
                                            </p:txEl>
                                          </p:spTgt>
                                        </p:tgtEl>
                                        <p:attrNameLst>
                                          <p:attrName>style.visibility</p:attrName>
                                        </p:attrNameLst>
                                      </p:cBhvr>
                                      <p:to>
                                        <p:strVal val="visible"/>
                                      </p:to>
                                    </p:set>
                                    <p:anim calcmode="lin" valueType="num">
                                      <p:cBhvr additive="base">
                                        <p:cTn id="25"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146"/>
                                        </p:tgtEl>
                                        <p:attrNameLst>
                                          <p:attrName>style.visibility</p:attrName>
                                        </p:attrNameLst>
                                      </p:cBhvr>
                                      <p:to>
                                        <p:strVal val="visible"/>
                                      </p:to>
                                    </p:set>
                                    <p:animEffect transition="in" filter="wipe(down)">
                                      <p:cBhvr>
                                        <p:cTn id="31"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short waves, and these represent </a:t>
            </a:r>
            <a:r>
              <a:rPr lang="en-US" sz="2800" dirty="0" err="1"/>
              <a:t>Rossby</a:t>
            </a:r>
            <a:r>
              <a:rPr lang="en-US" sz="2800" dirty="0"/>
              <a:t> waves propagating eastward. Recall, from </a:t>
            </a:r>
            <a:r>
              <a:rPr lang="en-US" sz="2800" dirty="0" err="1"/>
              <a:t>Atms</a:t>
            </a:r>
            <a:r>
              <a:rPr lang="en-US" sz="2800" dirty="0"/>
              <a:t> 4720, we needed cg to exceed the zonal current for eastward propagation. </a:t>
            </a:r>
          </a:p>
          <a:p>
            <a:pPr eaLnBrk="1" hangingPunct="1">
              <a:lnSpc>
                <a:spcPct val="80000"/>
              </a:lnSpc>
              <a:defRPr/>
            </a:pPr>
            <a:endParaRPr lang="en-US" sz="2800" dirty="0"/>
          </a:p>
          <a:p>
            <a:pPr eaLnBrk="1" hangingPunct="1">
              <a:lnSpc>
                <a:spcPct val="80000"/>
              </a:lnSpc>
              <a:defRPr/>
            </a:pPr>
            <a:r>
              <a:rPr lang="en-US" sz="2800" dirty="0"/>
              <a:t>And: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long waves, and these represent </a:t>
            </a:r>
            <a:r>
              <a:rPr lang="en-US" sz="2800" dirty="0" err="1"/>
              <a:t>Rossby</a:t>
            </a:r>
            <a:r>
              <a:rPr lang="en-US" sz="2800" dirty="0"/>
              <a:t> waves propagating westward. Recall, from </a:t>
            </a:r>
            <a:r>
              <a:rPr lang="en-US" sz="2800" dirty="0" err="1"/>
              <a:t>Atms</a:t>
            </a:r>
            <a:r>
              <a:rPr lang="en-US" sz="2800" dirty="0"/>
              <a:t> 4720, we needed cg to not to exceed the zonal current for westward propagation. </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776230"/>
            <a:ext cx="3067050" cy="733425"/>
          </a:xfrm>
          <a:prstGeom prst="rect">
            <a:avLst/>
          </a:prstGeom>
          <a:solidFill>
            <a:schemeClr val="tx1"/>
          </a:solidFill>
          <a:ln>
            <a:noFill/>
          </a:ln>
          <a:effectLst/>
        </p:spPr>
      </p:pic>
    </p:spTree>
    <p:extLst>
      <p:ext uri="{BB962C8B-B14F-4D97-AF65-F5344CB8AC3E}">
        <p14:creationId xmlns:p14="http://schemas.microsoft.com/office/powerpoint/2010/main" val="397872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animEffect transition="in" filter="wipe(down)">
                                      <p:cBhvr>
                                        <p:cTn id="19" dur="500"/>
                                        <p:tgtEl>
                                          <p:spTgt spid="717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5" end="5"/>
                                            </p:txEl>
                                          </p:spTgt>
                                        </p:tgtEl>
                                        <p:attrNameLst>
                                          <p:attrName>style.visibility</p:attrName>
                                        </p:attrNameLst>
                                      </p:cBhvr>
                                      <p:to>
                                        <p:strVal val="visible"/>
                                      </p:to>
                                    </p:set>
                                    <p:anim calcmode="lin" valueType="num">
                                      <p:cBhvr additive="base">
                                        <p:cTn id="24"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Six Oscillations that are germane to the tropics and involve the propagation of Rossby and Kelvin Waves:</a:t>
            </a:r>
          </a:p>
          <a:p>
            <a:pPr eaLnBrk="1" hangingPunct="1">
              <a:lnSpc>
                <a:spcPct val="80000"/>
              </a:lnSpc>
              <a:defRPr/>
            </a:pPr>
            <a:endParaRPr lang="en-US" sz="2800" dirty="0"/>
          </a:p>
          <a:p>
            <a:pPr eaLnBrk="1" hangingPunct="1">
              <a:lnSpc>
                <a:spcPct val="80000"/>
              </a:lnSpc>
              <a:defRPr/>
            </a:pPr>
            <a:r>
              <a:rPr lang="en-US" sz="2800" dirty="0"/>
              <a:t>1)  Semi Annual Oscillation</a:t>
            </a:r>
          </a:p>
          <a:p>
            <a:pPr eaLnBrk="1" hangingPunct="1">
              <a:lnSpc>
                <a:spcPct val="80000"/>
              </a:lnSpc>
              <a:defRPr/>
            </a:pPr>
            <a:r>
              <a:rPr lang="en-US" sz="2800" dirty="0"/>
              <a:t>2)  Quasi Biennial Oscillation</a:t>
            </a:r>
          </a:p>
          <a:p>
            <a:pPr eaLnBrk="1" hangingPunct="1">
              <a:lnSpc>
                <a:spcPct val="80000"/>
              </a:lnSpc>
              <a:defRPr/>
            </a:pPr>
            <a:r>
              <a:rPr lang="en-US" sz="2800" dirty="0"/>
              <a:t>3)  Madden Julian or </a:t>
            </a:r>
            <a:r>
              <a:rPr lang="en-US" sz="2800" dirty="0" err="1"/>
              <a:t>Intraseasonal</a:t>
            </a:r>
            <a:r>
              <a:rPr lang="en-US" sz="2800" dirty="0"/>
              <a:t> Oscillation</a:t>
            </a:r>
          </a:p>
          <a:p>
            <a:pPr eaLnBrk="1" hangingPunct="1">
              <a:lnSpc>
                <a:spcPct val="80000"/>
              </a:lnSpc>
              <a:defRPr/>
            </a:pPr>
            <a:r>
              <a:rPr lang="en-US" sz="2800" dirty="0"/>
              <a:t>4)   ENSO (the 800 pound gorilla!)</a:t>
            </a:r>
          </a:p>
          <a:p>
            <a:pPr eaLnBrk="1" hangingPunct="1">
              <a:lnSpc>
                <a:spcPct val="80000"/>
              </a:lnSpc>
              <a:defRPr/>
            </a:pPr>
            <a:r>
              <a:rPr lang="en-US" sz="2800" dirty="0"/>
              <a:t>5)   Indian Ocean Dipole (‘discovered’ in 1999)</a:t>
            </a:r>
          </a:p>
          <a:p>
            <a:pPr eaLnBrk="1" hangingPunct="1">
              <a:lnSpc>
                <a:spcPct val="80000"/>
              </a:lnSpc>
              <a:defRPr/>
            </a:pPr>
            <a:r>
              <a:rPr lang="en-US" sz="2800" dirty="0"/>
              <a:t>6)   Atlantic Meridional Mode</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87125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 calcmode="lin" valueType="num">
                                      <p:cBhvr additive="base">
                                        <p:cTn id="2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5" end="5"/>
                                            </p:txEl>
                                          </p:spTgt>
                                        </p:tgtEl>
                                        <p:attrNameLst>
                                          <p:attrName>style.visibility</p:attrName>
                                        </p:attrNameLst>
                                      </p:cBhvr>
                                      <p:to>
                                        <p:strVal val="visible"/>
                                      </p:to>
                                    </p:set>
                                    <p:anim calcmode="lin" valueType="num">
                                      <p:cBhvr additive="base">
                                        <p:cTn id="31"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6" end="6"/>
                                            </p:txEl>
                                          </p:spTgt>
                                        </p:tgtEl>
                                        <p:attrNameLst>
                                          <p:attrName>style.visibility</p:attrName>
                                        </p:attrNameLst>
                                      </p:cBhvr>
                                      <p:to>
                                        <p:strVal val="visible"/>
                                      </p:to>
                                    </p:set>
                                    <p:anim calcmode="lin" valueType="num">
                                      <p:cBhvr additive="base">
                                        <p:cTn id="37"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75">
                                            <p:txEl>
                                              <p:pRg st="7" end="7"/>
                                            </p:txEl>
                                          </p:spTgt>
                                        </p:tgtEl>
                                        <p:attrNameLst>
                                          <p:attrName>style.visibility</p:attrName>
                                        </p:attrNameLst>
                                      </p:cBhvr>
                                      <p:to>
                                        <p:strVal val="visible"/>
                                      </p:to>
                                    </p:set>
                                    <p:anim calcmode="lin" valueType="num">
                                      <p:cBhvr additive="base">
                                        <p:cTn id="43"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There is one </a:t>
            </a:r>
            <a:r>
              <a:rPr lang="en-US" sz="2800" dirty="0" err="1"/>
              <a:t>interdecadal</a:t>
            </a:r>
            <a:r>
              <a:rPr lang="en-US" sz="2800" dirty="0"/>
              <a:t> oscillation we’ll discuss and that’s the Pacific Decadal Oscillation. This is relatively new as well, but impacts the tropics and mid latitudes alike.</a:t>
            </a:r>
          </a:p>
          <a:p>
            <a:pPr eaLnBrk="1" hangingPunct="1">
              <a:lnSpc>
                <a:spcPct val="80000"/>
              </a:lnSpc>
              <a:defRPr/>
            </a:pPr>
            <a:endParaRPr lang="en-US" sz="2800" dirty="0"/>
          </a:p>
          <a:p>
            <a:pPr eaLnBrk="1" hangingPunct="1">
              <a:lnSpc>
                <a:spcPct val="80000"/>
              </a:lnSpc>
              <a:defRPr/>
            </a:pPr>
            <a:r>
              <a:rPr lang="en-US" sz="2800" dirty="0" err="1"/>
              <a:t>Soooo</a:t>
            </a:r>
            <a:r>
              <a:rPr lang="en-US" sz="2800" dirty="0"/>
              <a:t>, let us begin with El Niño……</a:t>
            </a:r>
          </a:p>
          <a:p>
            <a:pPr eaLnBrk="1" hangingPunct="1">
              <a:lnSpc>
                <a:spcPct val="80000"/>
              </a:lnSpc>
              <a:defRPr/>
            </a:pPr>
            <a:endParaRPr lang="en-US" sz="2800" dirty="0"/>
          </a:p>
          <a:p>
            <a:pPr eaLnBrk="1" hangingPunct="1">
              <a:lnSpc>
                <a:spcPct val="80000"/>
              </a:lnSpc>
              <a:defRPr/>
            </a:pPr>
            <a:r>
              <a:rPr lang="en-US" sz="2800" dirty="0"/>
              <a:t>El Niño:  </a:t>
            </a:r>
          </a:p>
          <a:p>
            <a:pPr eaLnBrk="1" hangingPunct="1">
              <a:lnSpc>
                <a:spcPct val="80000"/>
              </a:lnSpc>
              <a:defRPr/>
            </a:pPr>
            <a:endParaRPr lang="en-US" sz="2800" dirty="0"/>
          </a:p>
          <a:p>
            <a:pPr eaLnBrk="1" hangingPunct="1">
              <a:lnSpc>
                <a:spcPct val="80000"/>
              </a:lnSpc>
              <a:defRPr/>
            </a:pPr>
            <a:r>
              <a:rPr lang="en-US" sz="2800" dirty="0"/>
              <a:t>This was not a household word until the 1980s. </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90754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ENSO had a negative connotation as a ‘destructive’ phenomenon until……</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Cost benefit shows it’s a net Positive, so we don’t hear “ENSO bad” anymore.</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6863" y="2908300"/>
            <a:ext cx="6008687" cy="1046163"/>
          </a:xfrm>
          <a:prstGeom prst="rect">
            <a:avLst/>
          </a:prstGeom>
          <a:solidFill>
            <a:schemeClr val="tx1"/>
          </a:solidFill>
          <a:ln>
            <a:noFill/>
          </a:ln>
          <a:effectLst/>
        </p:spPr>
      </p:pic>
    </p:spTree>
    <p:extLst>
      <p:ext uri="{BB962C8B-B14F-4D97-AF65-F5344CB8AC3E}">
        <p14:creationId xmlns:p14="http://schemas.microsoft.com/office/powerpoint/2010/main" val="383024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wipe(down)">
                                      <p:cBhvr>
                                        <p:cTn id="13" dur="500"/>
                                        <p:tgtEl>
                                          <p:spTgt spid="819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5" end="5"/>
                                            </p:txEl>
                                          </p:spTgt>
                                        </p:tgtEl>
                                        <p:attrNameLst>
                                          <p:attrName>style.visibility</p:attrName>
                                        </p:attrNameLst>
                                      </p:cBhvr>
                                      <p:to>
                                        <p:strVal val="visible"/>
                                      </p:to>
                                    </p:set>
                                    <p:anim calcmode="lin" valueType="num">
                                      <p:cBhvr additive="base">
                                        <p:cTn id="18"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History </a:t>
            </a:r>
            <a:r>
              <a:rPr lang="en-US" sz="2800" dirty="0">
                <a:sym typeface="Wingdings" pitchFamily="2" charset="2"/>
              </a:rPr>
              <a:t> It goes </a:t>
            </a:r>
            <a:r>
              <a:rPr lang="en-US" sz="2800" dirty="0"/>
              <a:t>back to 1600’s….., why named? Walker and Bliss (1932) and the Southern Oscillation and it’s impact on the Indian Monsoon.</a:t>
            </a:r>
          </a:p>
          <a:p>
            <a:pPr eaLnBrk="1" hangingPunct="1">
              <a:lnSpc>
                <a:spcPct val="80000"/>
              </a:lnSpc>
              <a:defRPr/>
            </a:pPr>
            <a:endParaRPr lang="en-US" sz="2800" dirty="0"/>
          </a:p>
          <a:p>
            <a:pPr eaLnBrk="1" hangingPunct="1">
              <a:lnSpc>
                <a:spcPct val="80000"/>
              </a:lnSpc>
              <a:defRPr/>
            </a:pPr>
            <a:r>
              <a:rPr lang="en-US" sz="2800" dirty="0"/>
              <a:t>	Press (Tahiti) – Press (Darwin) = SOI</a:t>
            </a:r>
          </a:p>
          <a:p>
            <a:pPr eaLnBrk="1" hangingPunct="1">
              <a:lnSpc>
                <a:spcPct val="80000"/>
              </a:lnSpc>
              <a:defRPr/>
            </a:pPr>
            <a:endParaRPr lang="en-US" sz="2800" dirty="0"/>
          </a:p>
          <a:p>
            <a:pPr eaLnBrk="1" hangingPunct="1">
              <a:lnSpc>
                <a:spcPct val="80000"/>
              </a:lnSpc>
              <a:defRPr/>
            </a:pPr>
            <a:r>
              <a:rPr lang="en-US" sz="2800" dirty="0"/>
              <a:t>This is an </a:t>
            </a:r>
            <a:r>
              <a:rPr lang="en-US" sz="2800" dirty="0" err="1"/>
              <a:t>Atms</a:t>
            </a:r>
            <a:r>
              <a:rPr lang="en-US" sz="2800" dirty="0"/>
              <a:t> - Ocean interaction, we’re not sure who starts first. Also, La Nina </a:t>
            </a:r>
            <a:r>
              <a:rPr lang="en-US" sz="2800" dirty="0" err="1"/>
              <a:t>cond</a:t>
            </a:r>
            <a:r>
              <a:rPr lang="en-US" sz="2800" dirty="0"/>
              <a:t> once thought of as “normal”, but this is a “cycle”.</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91458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normAutofit fontScale="92500" lnSpcReduction="20000"/>
          </a:bodyPr>
          <a:lstStyle/>
          <a:p>
            <a:r>
              <a:rPr lang="en-US" u="sng" dirty="0"/>
              <a:t>El Nino and Southern Oscillation / La Nina (www.COAPs.fsu.edu)</a:t>
            </a:r>
          </a:p>
          <a:p>
            <a:endParaRPr lang="en-US" dirty="0"/>
          </a:p>
          <a:p>
            <a:r>
              <a:rPr lang="en-US" dirty="0"/>
              <a:t>El Nino has a periodicity of 3 - 7 years. (Philander, 1989)</a:t>
            </a:r>
          </a:p>
          <a:p>
            <a:pPr marL="68580" indent="0">
              <a:buNone/>
            </a:pPr>
            <a:endParaRPr lang="en-US" dirty="0"/>
          </a:p>
          <a:p>
            <a:r>
              <a:rPr lang="en-US" dirty="0"/>
              <a:t>Defined by JMA as 5 straight months of the running 6-Month SSTs being &lt; -0.5</a:t>
            </a:r>
            <a:r>
              <a:rPr lang="en-US" baseline="30000" dirty="0"/>
              <a:t>o</a:t>
            </a:r>
            <a:r>
              <a:rPr lang="en-US" dirty="0"/>
              <a:t> C from the climatological mean.  (“</a:t>
            </a:r>
            <a:r>
              <a:rPr lang="en-US" dirty="0" err="1"/>
              <a:t>trenberth</a:t>
            </a:r>
            <a:r>
              <a:rPr lang="en-US" dirty="0"/>
              <a:t>” </a:t>
            </a:r>
            <a:r>
              <a:rPr lang="en-US" dirty="0" err="1"/>
              <a:t>defn</a:t>
            </a:r>
            <a:r>
              <a:rPr lang="en-US" dirty="0"/>
              <a:t> &lt; 0.4</a:t>
            </a:r>
            <a:r>
              <a:rPr lang="en-US" baseline="30000" dirty="0"/>
              <a:t>o</a:t>
            </a:r>
            <a:r>
              <a:rPr lang="en-US" dirty="0"/>
              <a:t> C) </a:t>
            </a:r>
          </a:p>
          <a:p>
            <a:endParaRPr lang="en-US" dirty="0"/>
          </a:p>
          <a:p>
            <a:endParaRPr lang="en-US" dirty="0"/>
          </a:p>
          <a:p>
            <a:endParaRPr lang="en-US" dirty="0"/>
          </a:p>
          <a:p>
            <a:endParaRPr lang="en-US" dirty="0"/>
          </a:p>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040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arn(inVertical)">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err="1">
                <a:effectLst/>
              </a:rPr>
              <a:t>Extratopics</a:t>
            </a:r>
            <a:r>
              <a:rPr lang="en-US" sz="2800" dirty="0">
                <a:effectLst/>
              </a:rPr>
              <a:t> </a:t>
            </a:r>
            <a:r>
              <a:rPr lang="en-US" sz="2800" dirty="0">
                <a:effectLst/>
                <a:sym typeface="Wingdings"/>
              </a:rPr>
              <a:t></a:t>
            </a:r>
            <a:r>
              <a:rPr lang="en-US" sz="2800" dirty="0">
                <a:effectLst/>
              </a:rPr>
              <a:t> Largely driven by dynamics: </a:t>
            </a:r>
          </a:p>
          <a:p>
            <a:pPr marL="0" indent="0">
              <a:buNone/>
            </a:pPr>
            <a:endParaRPr lang="en-US" sz="2800" dirty="0">
              <a:effectLst/>
            </a:endParaRPr>
          </a:p>
          <a:p>
            <a:r>
              <a:rPr lang="en-US" sz="2800" dirty="0">
                <a:effectLst/>
              </a:rPr>
              <a:t>Equation of motion (</a:t>
            </a:r>
            <a:r>
              <a:rPr lang="en-US" sz="2800" dirty="0" err="1">
                <a:effectLst/>
              </a:rPr>
              <a:t>Geostrophy</a:t>
            </a:r>
            <a:r>
              <a:rPr lang="en-US" sz="2800" dirty="0">
                <a:effectLst/>
              </a:rPr>
              <a:t>, Gradient, and thermal)</a:t>
            </a:r>
          </a:p>
          <a:p>
            <a:pPr marL="0" indent="0">
              <a:buNone/>
            </a:pPr>
            <a:r>
              <a:rPr lang="en-US" sz="2800" dirty="0">
                <a:effectLst/>
              </a:rPr>
              <a:t> </a:t>
            </a:r>
          </a:p>
          <a:p>
            <a:r>
              <a:rPr lang="en-US" sz="2800" dirty="0">
                <a:effectLst/>
              </a:rPr>
              <a:t>Tropics</a:t>
            </a:r>
            <a:r>
              <a:rPr lang="en-US" sz="2800" dirty="0">
                <a:effectLst/>
                <a:sym typeface="Wingdings"/>
              </a:rPr>
              <a:t></a:t>
            </a:r>
            <a:r>
              <a:rPr lang="en-US" sz="2800" dirty="0">
                <a:effectLst/>
              </a:rPr>
              <a:t>  From 1</a:t>
            </a:r>
            <a:r>
              <a:rPr lang="en-US" sz="2800" baseline="30000" dirty="0">
                <a:effectLst/>
              </a:rPr>
              <a:t>st</a:t>
            </a:r>
            <a:r>
              <a:rPr lang="en-US" sz="2800" dirty="0">
                <a:effectLst/>
              </a:rPr>
              <a:t> Law of Thermo:</a:t>
            </a:r>
          </a:p>
          <a:p>
            <a:pPr marL="0" indent="0">
              <a:buNone/>
            </a:pPr>
            <a:r>
              <a:rPr lang="en-US" sz="2800" dirty="0">
                <a:effectLst/>
              </a:rPr>
              <a:t> </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429000"/>
            <a:ext cx="1828800" cy="3200400"/>
          </a:xfrm>
          <a:prstGeom prst="rect">
            <a:avLst/>
          </a:prstGeom>
          <a:solidFill>
            <a:schemeClr val="tx1"/>
          </a:solidFill>
          <a:ln>
            <a:noFill/>
          </a:ln>
          <a:effectLst/>
        </p:spPr>
      </p:pic>
    </p:spTree>
    <p:extLst>
      <p:ext uri="{BB962C8B-B14F-4D97-AF65-F5344CB8AC3E}">
        <p14:creationId xmlns:p14="http://schemas.microsoft.com/office/powerpoint/2010/main" val="305275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 calcmode="lin" valueType="num">
                                      <p:cBhvr additive="base">
                                        <p:cTn id="2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5" end="5"/>
                                            </p:txEl>
                                          </p:spTgt>
                                        </p:tgtEl>
                                        <p:attrNameLst>
                                          <p:attrName>style.visibility</p:attrName>
                                        </p:attrNameLst>
                                      </p:cBhvr>
                                      <p:to>
                                        <p:strVal val="visible"/>
                                      </p:to>
                                    </p:set>
                                    <p:anim calcmode="lin" valueType="num">
                                      <p:cBhvr additive="base">
                                        <p:cTn id="31"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4098"/>
                                        </p:tgtEl>
                                        <p:attrNameLst>
                                          <p:attrName>style.visibility</p:attrName>
                                        </p:attrNameLst>
                                      </p:cBhvr>
                                      <p:to>
                                        <p:strVal val="visible"/>
                                      </p:to>
                                    </p:set>
                                    <p:animEffect transition="in" filter="circle(in)">
                                      <p:cBhvr>
                                        <p:cTn id="3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 </a:t>
            </a:r>
          </a:p>
        </p:txBody>
      </p:sp>
      <p:sp>
        <p:nvSpPr>
          <p:cNvPr id="3" name="Content Placeholder 2"/>
          <p:cNvSpPr>
            <a:spLocks noGrp="1"/>
          </p:cNvSpPr>
          <p:nvPr>
            <p:ph idx="1"/>
          </p:nvPr>
        </p:nvSpPr>
        <p:spPr/>
        <p:txBody>
          <a:bodyPr/>
          <a:lstStyle/>
          <a:p>
            <a:r>
              <a:rPr lang="en-US" dirty="0"/>
              <a:t>EL Nino history;</a:t>
            </a:r>
          </a:p>
          <a:p>
            <a:pPr marL="68580" indent="0">
              <a:buNone/>
            </a:pPr>
            <a:endParaRPr lang="en-US" dirty="0"/>
          </a:p>
          <a:p>
            <a:r>
              <a:rPr lang="en-US" dirty="0"/>
              <a:t>Noted in S. America by the indigenous peoples of the region and “coined” El Nino by the Spanish in the 1660’s. </a:t>
            </a:r>
          </a:p>
          <a:p>
            <a:pPr marL="68580" indent="0">
              <a:buNone/>
            </a:pPr>
            <a:endParaRPr lang="en-US" dirty="0"/>
          </a:p>
          <a:p>
            <a:r>
              <a:rPr lang="en-US" dirty="0"/>
              <a:t>Sir Gilbert Walker and the Southern Oscillation in the 1920s. </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334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140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err="1"/>
              <a:t>Atms</a:t>
            </a:r>
            <a:r>
              <a:rPr lang="en-US" dirty="0"/>
              <a:t> 8450 Tropical Met. </a:t>
            </a:r>
          </a:p>
        </p:txBody>
      </p:sp>
      <p:sp>
        <p:nvSpPr>
          <p:cNvPr id="3" name="Content Placeholder 2"/>
          <p:cNvSpPr>
            <a:spLocks noGrp="1"/>
          </p:cNvSpPr>
          <p:nvPr>
            <p:ph idx="1"/>
          </p:nvPr>
        </p:nvSpPr>
        <p:spPr/>
        <p:txBody>
          <a:bodyPr>
            <a:normAutofit fontScale="25000" lnSpcReduction="20000"/>
          </a:bodyPr>
          <a:lstStyle/>
          <a:p>
            <a:r>
              <a:rPr lang="en-US" sz="9600" dirty="0"/>
              <a:t>J. </a:t>
            </a:r>
            <a:r>
              <a:rPr lang="en-US" sz="9600" dirty="0" err="1"/>
              <a:t>Bjernes</a:t>
            </a:r>
            <a:r>
              <a:rPr lang="en-US" sz="9600" dirty="0"/>
              <a:t> (1969) links SO to El Nino. El Nino of 1982-1983 makes news! (Images “stolen” from PMEL – NOAA</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3800" dirty="0"/>
          </a:p>
          <a:p>
            <a:endParaRPr lang="en-US" sz="3800" dirty="0"/>
          </a:p>
          <a:p>
            <a:endParaRPr lang="en-US" sz="3800" dirty="0"/>
          </a:p>
          <a:p>
            <a:endParaRPr lang="en-US" sz="3800" dirty="0"/>
          </a:p>
          <a:p>
            <a:endParaRPr lang="en-US" sz="3800" dirty="0"/>
          </a:p>
          <a:p>
            <a:endParaRPr lang="en-US" sz="3800" dirty="0"/>
          </a:p>
          <a:p>
            <a:endParaRPr lang="en-US" sz="3800" dirty="0"/>
          </a:p>
          <a:p>
            <a:endParaRPr lang="en-US" sz="3800" dirty="0"/>
          </a:p>
          <a:p>
            <a:endParaRPr lang="en-US" sz="3800" dirty="0"/>
          </a:p>
          <a:p>
            <a:endParaRPr lang="en-US" sz="3800" dirty="0"/>
          </a:p>
          <a:p>
            <a:endParaRPr lang="en-US" sz="3800" dirty="0"/>
          </a:p>
          <a:p>
            <a:endParaRPr lang="en-US" sz="3800" dirty="0"/>
          </a:p>
          <a:p>
            <a:r>
              <a:rPr lang="en-US" sz="3800" dirty="0"/>
              <a:t>West Pac  (higher press, lower </a:t>
            </a:r>
            <a:r>
              <a:rPr lang="en-US" sz="3800" dirty="0" err="1"/>
              <a:t>precip</a:t>
            </a:r>
            <a:r>
              <a:rPr lang="en-US" sz="3800" dirty="0"/>
              <a:t>, cooler warm pool)    East Pac (lower press, higher </a:t>
            </a:r>
            <a:r>
              <a:rPr lang="en-US" sz="3800" dirty="0" err="1"/>
              <a:t>precip</a:t>
            </a:r>
            <a:r>
              <a:rPr lang="en-US" sz="3800" dirty="0"/>
              <a:t>, warmer cold waters)</a:t>
            </a:r>
          </a:p>
          <a:p>
            <a:endParaRPr lang="en-US" sz="3800" dirty="0"/>
          </a:p>
          <a:p>
            <a:r>
              <a:rPr lang="en-US" sz="3800" dirty="0"/>
              <a:t>Weak Walker </a:t>
            </a:r>
            <a:r>
              <a:rPr lang="en-US" sz="3800" dirty="0" err="1"/>
              <a:t>circ</a:t>
            </a:r>
            <a:r>
              <a:rPr lang="en-US" sz="3800" dirty="0"/>
              <a:t>, and convection in the west Pacific. NE and SE trades, are weak.  Upwelling suppressed east and show counter currents.</a:t>
            </a:r>
          </a:p>
          <a:p>
            <a:endParaRPr lang="en-US"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590800"/>
            <a:ext cx="3429000" cy="262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593109"/>
            <a:ext cx="3311463" cy="250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1" y="5334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627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circle(in)">
                                      <p:cBhvr>
                                        <p:cTn id="12" dur="2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circle(in)">
                                      <p:cBhvr>
                                        <p:cTn id="17" dur="2000"/>
                                        <p:tgtEl>
                                          <p:spTgt spid="307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9" end="29"/>
                                            </p:txEl>
                                          </p:spTgt>
                                        </p:tgtEl>
                                        <p:attrNameLst>
                                          <p:attrName>style.visibility</p:attrName>
                                        </p:attrNameLst>
                                      </p:cBhvr>
                                      <p:to>
                                        <p:strVal val="visible"/>
                                      </p:to>
                                    </p:set>
                                    <p:animEffect transition="in" filter="wipe(down)">
                                      <p:cBhvr>
                                        <p:cTn id="22" dur="500"/>
                                        <p:tgtEl>
                                          <p:spTgt spid="3">
                                            <p:txEl>
                                              <p:pRg st="29" end="2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1" end="31"/>
                                            </p:txEl>
                                          </p:spTgt>
                                        </p:tgtEl>
                                        <p:attrNameLst>
                                          <p:attrName>style.visibility</p:attrName>
                                        </p:attrNameLst>
                                      </p:cBhvr>
                                      <p:to>
                                        <p:strVal val="visible"/>
                                      </p:to>
                                    </p:set>
                                    <p:animEffect transition="in" filter="wipe(down)">
                                      <p:cBhvr>
                                        <p:cTn id="27" dur="500"/>
                                        <p:tgtEl>
                                          <p:spTgt spid="3">
                                            <p:txEl>
                                              <p:pRg st="31" end="3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lstStyle/>
          <a:p>
            <a:r>
              <a:rPr lang="en-US" dirty="0"/>
              <a:t>La Nina  </a:t>
            </a:r>
          </a:p>
          <a:p>
            <a:endParaRPr lang="en-US" dirty="0"/>
          </a:p>
          <a:p>
            <a:endParaRPr lang="en-US" dirty="0"/>
          </a:p>
          <a:p>
            <a:endParaRPr lang="en-US" dirty="0"/>
          </a:p>
          <a:p>
            <a:endParaRPr lang="en-US" dirty="0"/>
          </a:p>
          <a:p>
            <a:r>
              <a:rPr lang="en-US" sz="1600" dirty="0"/>
              <a:t>West Pac  (Low press, high </a:t>
            </a:r>
            <a:r>
              <a:rPr lang="en-US" sz="1600" dirty="0" err="1"/>
              <a:t>precip</a:t>
            </a:r>
            <a:r>
              <a:rPr lang="en-US" sz="1600" dirty="0"/>
              <a:t>, warm pool)    East Pac (high press, low </a:t>
            </a:r>
            <a:r>
              <a:rPr lang="en-US" sz="1600" dirty="0" err="1"/>
              <a:t>precip</a:t>
            </a:r>
            <a:r>
              <a:rPr lang="en-US" sz="1600" dirty="0"/>
              <a:t>, cold waters)</a:t>
            </a:r>
          </a:p>
          <a:p>
            <a:endParaRPr lang="en-US" sz="1600" dirty="0"/>
          </a:p>
          <a:p>
            <a:r>
              <a:rPr lang="en-US" sz="1600" dirty="0"/>
              <a:t>Strong Walker </a:t>
            </a:r>
            <a:r>
              <a:rPr lang="en-US" sz="1600" dirty="0" err="1"/>
              <a:t>circ</a:t>
            </a:r>
            <a:r>
              <a:rPr lang="en-US" sz="1600" dirty="0"/>
              <a:t>, and convection in the west Pacific. NE and SE trades, are strong.  Upwelling east and show currents.</a:t>
            </a:r>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828800"/>
            <a:ext cx="384810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334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94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wipe(down)">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 calcmode="lin" valueType="num">
                                      <p:cBhvr additive="base">
                                        <p:cTn id="1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 calcmode="lin" valueType="num">
                                      <p:cBhvr additive="base">
                                        <p:cTn id="2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 </a:t>
            </a:r>
          </a:p>
        </p:txBody>
      </p:sp>
      <p:sp>
        <p:nvSpPr>
          <p:cNvPr id="3" name="Content Placeholder 2"/>
          <p:cNvSpPr>
            <a:spLocks noGrp="1"/>
          </p:cNvSpPr>
          <p:nvPr>
            <p:ph idx="1"/>
          </p:nvPr>
        </p:nvSpPr>
        <p:spPr/>
        <p:txBody>
          <a:bodyPr/>
          <a:lstStyle/>
          <a:p>
            <a:r>
              <a:rPr lang="en-US" dirty="0"/>
              <a:t>El Nino 2018 – 2019   Feb 13 2019</a:t>
            </a:r>
          </a:p>
        </p:txBody>
      </p:sp>
      <p:pic>
        <p:nvPicPr>
          <p:cNvPr id="4" name="Picture 3"/>
          <p:cNvPicPr>
            <a:picLocks noChangeAspect="1"/>
          </p:cNvPicPr>
          <p:nvPr/>
        </p:nvPicPr>
        <p:blipFill>
          <a:blip r:embed="rId2"/>
          <a:stretch>
            <a:fillRect/>
          </a:stretch>
        </p:blipFill>
        <p:spPr>
          <a:xfrm>
            <a:off x="483140" y="505672"/>
            <a:ext cx="743776" cy="957155"/>
          </a:xfrm>
          <a:prstGeom prst="rect">
            <a:avLst/>
          </a:prstGeom>
        </p:spPr>
      </p:pic>
      <p:pic>
        <p:nvPicPr>
          <p:cNvPr id="7" name="Picture 6"/>
          <p:cNvPicPr>
            <a:picLocks noChangeAspect="1"/>
          </p:cNvPicPr>
          <p:nvPr/>
        </p:nvPicPr>
        <p:blipFill>
          <a:blip r:embed="rId3"/>
          <a:stretch>
            <a:fillRect/>
          </a:stretch>
        </p:blipFill>
        <p:spPr>
          <a:xfrm>
            <a:off x="990601" y="2590801"/>
            <a:ext cx="3048000" cy="3937198"/>
          </a:xfrm>
          <a:prstGeom prst="rect">
            <a:avLst/>
          </a:prstGeom>
        </p:spPr>
      </p:pic>
      <p:pic>
        <p:nvPicPr>
          <p:cNvPr id="8" name="Picture 7"/>
          <p:cNvPicPr>
            <a:picLocks noChangeAspect="1"/>
          </p:cNvPicPr>
          <p:nvPr/>
        </p:nvPicPr>
        <p:blipFill>
          <a:blip r:embed="rId4"/>
          <a:stretch>
            <a:fillRect/>
          </a:stretch>
        </p:blipFill>
        <p:spPr>
          <a:xfrm>
            <a:off x="4134603" y="2710091"/>
            <a:ext cx="5085598" cy="3698617"/>
          </a:xfrm>
          <a:prstGeom prst="rect">
            <a:avLst/>
          </a:prstGeom>
        </p:spPr>
      </p:pic>
    </p:spTree>
    <p:extLst>
      <p:ext uri="{BB962C8B-B14F-4D97-AF65-F5344CB8AC3E}">
        <p14:creationId xmlns:p14="http://schemas.microsoft.com/office/powerpoint/2010/main" val="242423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 </a:t>
            </a:r>
          </a:p>
        </p:txBody>
      </p:sp>
      <p:sp>
        <p:nvSpPr>
          <p:cNvPr id="3" name="Content Placeholder 2"/>
          <p:cNvSpPr>
            <a:spLocks noGrp="1"/>
          </p:cNvSpPr>
          <p:nvPr>
            <p:ph idx="1"/>
          </p:nvPr>
        </p:nvSpPr>
        <p:spPr/>
        <p:txBody>
          <a:bodyPr/>
          <a:lstStyle/>
          <a:p>
            <a:r>
              <a:rPr lang="en-US" dirty="0"/>
              <a:t>La Nina 2021 – 2022   Feb 2022</a:t>
            </a:r>
          </a:p>
        </p:txBody>
      </p:sp>
      <p:pic>
        <p:nvPicPr>
          <p:cNvPr id="4" name="Picture 3"/>
          <p:cNvPicPr>
            <a:picLocks noChangeAspect="1"/>
          </p:cNvPicPr>
          <p:nvPr/>
        </p:nvPicPr>
        <p:blipFill>
          <a:blip r:embed="rId2"/>
          <a:stretch>
            <a:fillRect/>
          </a:stretch>
        </p:blipFill>
        <p:spPr>
          <a:xfrm>
            <a:off x="483140" y="505672"/>
            <a:ext cx="743776" cy="957155"/>
          </a:xfrm>
          <a:prstGeom prst="rect">
            <a:avLst/>
          </a:prstGeom>
        </p:spPr>
      </p:pic>
      <p:pic>
        <p:nvPicPr>
          <p:cNvPr id="6" name="Picture 5">
            <a:extLst>
              <a:ext uri="{FF2B5EF4-FFF2-40B4-BE49-F238E27FC236}">
                <a16:creationId xmlns:a16="http://schemas.microsoft.com/office/drawing/2014/main" id="{EA0D90E9-6099-4C61-9D5E-4720622D25BE}"/>
              </a:ext>
            </a:extLst>
          </p:cNvPr>
          <p:cNvPicPr>
            <a:picLocks noChangeAspect="1"/>
          </p:cNvPicPr>
          <p:nvPr/>
        </p:nvPicPr>
        <p:blipFill>
          <a:blip r:embed="rId3"/>
          <a:stretch>
            <a:fillRect/>
          </a:stretch>
        </p:blipFill>
        <p:spPr>
          <a:xfrm>
            <a:off x="304800" y="2440983"/>
            <a:ext cx="4750231" cy="2448732"/>
          </a:xfrm>
          <a:prstGeom prst="rect">
            <a:avLst/>
          </a:prstGeom>
        </p:spPr>
      </p:pic>
      <p:pic>
        <p:nvPicPr>
          <p:cNvPr id="10" name="Picture 9">
            <a:extLst>
              <a:ext uri="{FF2B5EF4-FFF2-40B4-BE49-F238E27FC236}">
                <a16:creationId xmlns:a16="http://schemas.microsoft.com/office/drawing/2014/main" id="{D002518C-784C-4B69-BA2E-B4DFE4C00BA7}"/>
              </a:ext>
            </a:extLst>
          </p:cNvPr>
          <p:cNvPicPr>
            <a:picLocks noChangeAspect="1"/>
          </p:cNvPicPr>
          <p:nvPr/>
        </p:nvPicPr>
        <p:blipFill>
          <a:blip r:embed="rId4"/>
          <a:stretch>
            <a:fillRect/>
          </a:stretch>
        </p:blipFill>
        <p:spPr>
          <a:xfrm>
            <a:off x="12290" y="4417017"/>
            <a:ext cx="4788976" cy="2440983"/>
          </a:xfrm>
          <a:prstGeom prst="rect">
            <a:avLst/>
          </a:prstGeom>
        </p:spPr>
      </p:pic>
      <p:pic>
        <p:nvPicPr>
          <p:cNvPr id="12" name="Picture 11">
            <a:extLst>
              <a:ext uri="{FF2B5EF4-FFF2-40B4-BE49-F238E27FC236}">
                <a16:creationId xmlns:a16="http://schemas.microsoft.com/office/drawing/2014/main" id="{1E7A032A-4469-4429-96F6-D63EFCD8D657}"/>
              </a:ext>
            </a:extLst>
          </p:cNvPr>
          <p:cNvPicPr>
            <a:picLocks noChangeAspect="1"/>
          </p:cNvPicPr>
          <p:nvPr/>
        </p:nvPicPr>
        <p:blipFill>
          <a:blip r:embed="rId5"/>
          <a:stretch>
            <a:fillRect/>
          </a:stretch>
        </p:blipFill>
        <p:spPr>
          <a:xfrm>
            <a:off x="4806848" y="3176507"/>
            <a:ext cx="4618495" cy="3262393"/>
          </a:xfrm>
          <a:prstGeom prst="rect">
            <a:avLst/>
          </a:prstGeom>
        </p:spPr>
      </p:pic>
    </p:spTree>
    <p:extLst>
      <p:ext uri="{BB962C8B-B14F-4D97-AF65-F5344CB8AC3E}">
        <p14:creationId xmlns:p14="http://schemas.microsoft.com/office/powerpoint/2010/main" val="169365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 </a:t>
            </a:r>
          </a:p>
        </p:txBody>
      </p:sp>
      <p:sp>
        <p:nvSpPr>
          <p:cNvPr id="3" name="Content Placeholder 2"/>
          <p:cNvSpPr>
            <a:spLocks noGrp="1"/>
          </p:cNvSpPr>
          <p:nvPr>
            <p:ph idx="1"/>
          </p:nvPr>
        </p:nvSpPr>
        <p:spPr/>
        <p:txBody>
          <a:bodyPr/>
          <a:lstStyle/>
          <a:p>
            <a:r>
              <a:rPr lang="en-US" dirty="0"/>
              <a:t>La Nina 2022 – 2023   March 2023</a:t>
            </a:r>
          </a:p>
        </p:txBody>
      </p:sp>
      <p:pic>
        <p:nvPicPr>
          <p:cNvPr id="4" name="Picture 3"/>
          <p:cNvPicPr>
            <a:picLocks noChangeAspect="1"/>
          </p:cNvPicPr>
          <p:nvPr/>
        </p:nvPicPr>
        <p:blipFill>
          <a:blip r:embed="rId2"/>
          <a:stretch>
            <a:fillRect/>
          </a:stretch>
        </p:blipFill>
        <p:spPr>
          <a:xfrm>
            <a:off x="483140" y="505672"/>
            <a:ext cx="743776" cy="957155"/>
          </a:xfrm>
          <a:prstGeom prst="rect">
            <a:avLst/>
          </a:prstGeom>
        </p:spPr>
      </p:pic>
      <p:pic>
        <p:nvPicPr>
          <p:cNvPr id="5" name="Picture 4">
            <a:extLst>
              <a:ext uri="{FF2B5EF4-FFF2-40B4-BE49-F238E27FC236}">
                <a16:creationId xmlns:a16="http://schemas.microsoft.com/office/drawing/2014/main" id="{E07C778B-EFAA-66B3-DC87-16399BB612EC}"/>
              </a:ext>
            </a:extLst>
          </p:cNvPr>
          <p:cNvPicPr>
            <a:picLocks noChangeAspect="1"/>
          </p:cNvPicPr>
          <p:nvPr/>
        </p:nvPicPr>
        <p:blipFill>
          <a:blip r:embed="rId3"/>
          <a:stretch>
            <a:fillRect/>
          </a:stretch>
        </p:blipFill>
        <p:spPr>
          <a:xfrm>
            <a:off x="381000" y="2593729"/>
            <a:ext cx="5175953" cy="2737341"/>
          </a:xfrm>
          <a:prstGeom prst="rect">
            <a:avLst/>
          </a:prstGeom>
        </p:spPr>
      </p:pic>
      <p:pic>
        <p:nvPicPr>
          <p:cNvPr id="7" name="Picture 6">
            <a:extLst>
              <a:ext uri="{FF2B5EF4-FFF2-40B4-BE49-F238E27FC236}">
                <a16:creationId xmlns:a16="http://schemas.microsoft.com/office/drawing/2014/main" id="{14A06318-6AA3-0195-9C7D-B2E4EA8220AF}"/>
              </a:ext>
            </a:extLst>
          </p:cNvPr>
          <p:cNvPicPr>
            <a:picLocks noChangeAspect="1"/>
          </p:cNvPicPr>
          <p:nvPr/>
        </p:nvPicPr>
        <p:blipFill>
          <a:blip r:embed="rId4"/>
          <a:stretch>
            <a:fillRect/>
          </a:stretch>
        </p:blipFill>
        <p:spPr>
          <a:xfrm>
            <a:off x="1749307" y="3767885"/>
            <a:ext cx="5645385" cy="2834886"/>
          </a:xfrm>
          <a:prstGeom prst="rect">
            <a:avLst/>
          </a:prstGeom>
        </p:spPr>
      </p:pic>
      <p:pic>
        <p:nvPicPr>
          <p:cNvPr id="8" name="Picture 7">
            <a:extLst>
              <a:ext uri="{FF2B5EF4-FFF2-40B4-BE49-F238E27FC236}">
                <a16:creationId xmlns:a16="http://schemas.microsoft.com/office/drawing/2014/main" id="{A9FF665A-3885-FD5B-DE04-F8EA8261F39C}"/>
              </a:ext>
            </a:extLst>
          </p:cNvPr>
          <p:cNvPicPr>
            <a:picLocks noChangeAspect="1"/>
          </p:cNvPicPr>
          <p:nvPr/>
        </p:nvPicPr>
        <p:blipFill>
          <a:blip r:embed="rId5"/>
          <a:stretch>
            <a:fillRect/>
          </a:stretch>
        </p:blipFill>
        <p:spPr>
          <a:xfrm>
            <a:off x="4367981" y="2486666"/>
            <a:ext cx="4800600" cy="3491346"/>
          </a:xfrm>
          <a:prstGeom prst="rect">
            <a:avLst/>
          </a:prstGeom>
        </p:spPr>
      </p:pic>
    </p:spTree>
    <p:extLst>
      <p:ext uri="{BB962C8B-B14F-4D97-AF65-F5344CB8AC3E}">
        <p14:creationId xmlns:p14="http://schemas.microsoft.com/office/powerpoint/2010/main" val="203186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normAutofit fontScale="85000" lnSpcReduction="20000"/>
          </a:bodyPr>
          <a:lstStyle/>
          <a:p>
            <a:r>
              <a:rPr lang="en-US" dirty="0"/>
              <a:t>El Nino Lifecycle:   in West Pacific, April – July Thermocline begins to become depressed, winds in the tropics begin to weaken. </a:t>
            </a:r>
          </a:p>
          <a:p>
            <a:pPr marL="68580" indent="0">
              <a:buNone/>
            </a:pPr>
            <a:endParaRPr lang="en-US" dirty="0"/>
          </a:p>
          <a:p>
            <a:r>
              <a:rPr lang="en-US" dirty="0"/>
              <a:t>El Nino sets in typically in DEC and lasts 1.5 yeas until about July of the next year. It is not known whether the oceans are responsible or the atmosphere is responsible for kickoff. It is thought that oceanic Kelvin waves are responsible for transport of warm waters eastward. The walker </a:t>
            </a:r>
            <a:r>
              <a:rPr lang="en-US" dirty="0" err="1"/>
              <a:t>criculation</a:t>
            </a:r>
            <a:r>
              <a:rPr lang="en-US" dirty="0"/>
              <a:t> is “upset” or “displaced.</a:t>
            </a:r>
          </a:p>
          <a:p>
            <a:endParaRPr lang="en-US" dirty="0"/>
          </a:p>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334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382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 </a:t>
            </a:r>
          </a:p>
        </p:txBody>
      </p:sp>
      <p:sp>
        <p:nvSpPr>
          <p:cNvPr id="3" name="Content Placeholder 2"/>
          <p:cNvSpPr>
            <a:spLocks noGrp="1"/>
          </p:cNvSpPr>
          <p:nvPr>
            <p:ph idx="1"/>
          </p:nvPr>
        </p:nvSpPr>
        <p:spPr/>
        <p:txBody>
          <a:bodyPr/>
          <a:lstStyle/>
          <a:p>
            <a:r>
              <a:rPr lang="en-US" dirty="0"/>
              <a:t>El Nino thought to be connected to Earth’s revolution around the sun. </a:t>
            </a:r>
          </a:p>
          <a:p>
            <a:pPr marL="68580" indent="0">
              <a:buNone/>
            </a:pPr>
            <a:endParaRPr lang="en-US" dirty="0"/>
          </a:p>
          <a:p>
            <a:r>
              <a:rPr lang="en-US" dirty="0"/>
              <a:t>Not only do warm waters migrate east, but the sun can now warm the waters in the East Pacific since upwelling suppressed.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82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 </a:t>
            </a:r>
          </a:p>
        </p:txBody>
      </p:sp>
      <p:sp>
        <p:nvSpPr>
          <p:cNvPr id="3" name="Content Placeholder 2"/>
          <p:cNvSpPr>
            <a:spLocks noGrp="1"/>
          </p:cNvSpPr>
          <p:nvPr>
            <p:ph idx="1"/>
          </p:nvPr>
        </p:nvSpPr>
        <p:spPr/>
        <p:txBody>
          <a:bodyPr>
            <a:normAutofit fontScale="70000" lnSpcReduction="20000"/>
          </a:bodyPr>
          <a:lstStyle/>
          <a:p>
            <a:r>
              <a:rPr lang="en-US" dirty="0"/>
              <a:t>Maximum convection pushed from </a:t>
            </a:r>
            <a:r>
              <a:rPr lang="en-US" dirty="0" err="1"/>
              <a:t>indonesia</a:t>
            </a:r>
            <a:r>
              <a:rPr lang="en-US" dirty="0"/>
              <a:t> to central pacific. Low level easterlies </a:t>
            </a:r>
            <a:r>
              <a:rPr lang="en-US" dirty="0" err="1"/>
              <a:t>weaked</a:t>
            </a:r>
            <a:r>
              <a:rPr lang="en-US" dirty="0"/>
              <a:t> or actually become </a:t>
            </a:r>
            <a:r>
              <a:rPr lang="en-US" dirty="0" err="1"/>
              <a:t>westerlies</a:t>
            </a:r>
            <a:r>
              <a:rPr lang="en-US" dirty="0"/>
              <a:t>. </a:t>
            </a:r>
          </a:p>
          <a:p>
            <a:pPr marL="68580" indent="0">
              <a:buNone/>
            </a:pPr>
            <a:endParaRPr lang="en-US" dirty="0"/>
          </a:p>
          <a:p>
            <a:r>
              <a:rPr lang="en-US" dirty="0"/>
              <a:t>El Nino is tied to Southern Oscillation:</a:t>
            </a:r>
          </a:p>
          <a:p>
            <a:pPr marL="68580" indent="0">
              <a:buNone/>
            </a:pPr>
            <a:endParaRPr lang="en-US" dirty="0"/>
          </a:p>
          <a:p>
            <a:pPr marL="68580" indent="0">
              <a:buNone/>
            </a:pPr>
            <a:endParaRPr lang="en-US" dirty="0"/>
          </a:p>
          <a:p>
            <a:r>
              <a:rPr lang="en-US" dirty="0"/>
              <a:t>SO Index = Darwin (</a:t>
            </a:r>
            <a:r>
              <a:rPr lang="en-US" dirty="0" err="1"/>
              <a:t>Aust</a:t>
            </a:r>
            <a:r>
              <a:rPr lang="en-US" dirty="0"/>
              <a:t>)	-  </a:t>
            </a:r>
            <a:r>
              <a:rPr lang="en-US" dirty="0" err="1"/>
              <a:t>Tahitti</a:t>
            </a:r>
            <a:endParaRPr lang="en-US" dirty="0"/>
          </a:p>
          <a:p>
            <a:pPr marL="68580" indent="0">
              <a:buNone/>
            </a:pPr>
            <a:endParaRPr lang="en-US" dirty="0"/>
          </a:p>
          <a:p>
            <a:pPr marL="68580" indent="0">
              <a:buNone/>
            </a:pPr>
            <a:endParaRPr lang="en-US" dirty="0"/>
          </a:p>
          <a:p>
            <a:r>
              <a:rPr lang="en-US" dirty="0"/>
              <a:t>Low press. normal ( + </a:t>
            </a:r>
            <a:r>
              <a:rPr lang="en-US" dirty="0" err="1"/>
              <a:t>anom</a:t>
            </a:r>
            <a:r>
              <a:rPr lang="en-US" dirty="0"/>
              <a:t>.)				(High pressure here. (negative </a:t>
            </a:r>
            <a:r>
              <a:rPr lang="en-US" dirty="0" err="1"/>
              <a:t>anom</a:t>
            </a:r>
            <a:r>
              <a:rPr lang="en-US" dirty="0"/>
              <a:t>.)</a:t>
            </a:r>
          </a:p>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161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1000"/>
                                        <p:tgtEl>
                                          <p:spTgt spid="3">
                                            <p:txEl>
                                              <p:pRg st="8" end="8"/>
                                            </p:txEl>
                                          </p:spTgt>
                                        </p:tgtEl>
                                      </p:cBhvr>
                                    </p:animEffect>
                                    <p:anim calcmode="lin" valueType="num">
                                      <p:cBhvr>
                                        <p:cTn id="2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lstStyle/>
          <a:p>
            <a:r>
              <a:rPr lang="en-US" dirty="0"/>
              <a:t>FROM CDB:</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26A1E3A8-23E3-9244-E753-4FB428F0D14D}"/>
              </a:ext>
            </a:extLst>
          </p:cNvPr>
          <p:cNvPicPr>
            <a:picLocks noChangeAspect="1"/>
          </p:cNvPicPr>
          <p:nvPr/>
        </p:nvPicPr>
        <p:blipFill>
          <a:blip r:embed="rId3"/>
          <a:stretch>
            <a:fillRect/>
          </a:stretch>
        </p:blipFill>
        <p:spPr>
          <a:xfrm>
            <a:off x="4903839" y="984250"/>
            <a:ext cx="4102510" cy="5310693"/>
          </a:xfrm>
          <a:prstGeom prst="rect">
            <a:avLst/>
          </a:prstGeom>
        </p:spPr>
      </p:pic>
      <p:pic>
        <p:nvPicPr>
          <p:cNvPr id="8" name="Picture 7">
            <a:extLst>
              <a:ext uri="{FF2B5EF4-FFF2-40B4-BE49-F238E27FC236}">
                <a16:creationId xmlns:a16="http://schemas.microsoft.com/office/drawing/2014/main" id="{AEE7F076-33F4-C14D-8AA2-2B3986D5A64F}"/>
              </a:ext>
            </a:extLst>
          </p:cNvPr>
          <p:cNvPicPr>
            <a:picLocks noChangeAspect="1"/>
          </p:cNvPicPr>
          <p:nvPr/>
        </p:nvPicPr>
        <p:blipFill>
          <a:blip r:embed="rId4"/>
          <a:stretch>
            <a:fillRect/>
          </a:stretch>
        </p:blipFill>
        <p:spPr>
          <a:xfrm>
            <a:off x="933315" y="2084089"/>
            <a:ext cx="3687846" cy="4773911"/>
          </a:xfrm>
          <a:prstGeom prst="rect">
            <a:avLst/>
          </a:prstGeom>
        </p:spPr>
      </p:pic>
    </p:spTree>
    <p:extLst>
      <p:ext uri="{BB962C8B-B14F-4D97-AF65-F5344CB8AC3E}">
        <p14:creationId xmlns:p14="http://schemas.microsoft.com/office/powerpoint/2010/main" val="293122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400" dirty="0">
                <a:effectLst/>
              </a:rPr>
              <a:t>The adiabatic cooling approximately balances </a:t>
            </a:r>
            <a:r>
              <a:rPr lang="en-US" sz="2400" dirty="0" err="1">
                <a:effectLst/>
              </a:rPr>
              <a:t>diabatic</a:t>
            </a:r>
            <a:r>
              <a:rPr lang="en-US" sz="2400" dirty="0">
                <a:effectLst/>
              </a:rPr>
              <a:t> contributions.</a:t>
            </a:r>
          </a:p>
          <a:p>
            <a:pPr marL="0" indent="0">
              <a:buNone/>
            </a:pPr>
            <a:r>
              <a:rPr lang="en-US" sz="2400" dirty="0">
                <a:effectLst/>
              </a:rPr>
              <a:t> </a:t>
            </a:r>
          </a:p>
          <a:p>
            <a:r>
              <a:rPr lang="en-US" sz="2400" dirty="0">
                <a:effectLst/>
              </a:rPr>
              <a:t>Streamlines and stream functions:</a:t>
            </a:r>
          </a:p>
          <a:p>
            <a:pPr marL="0" indent="0">
              <a:buNone/>
            </a:pPr>
            <a:r>
              <a:rPr lang="en-US" sz="2400" dirty="0">
                <a:effectLst/>
              </a:rPr>
              <a:t> </a:t>
            </a:r>
          </a:p>
          <a:p>
            <a:r>
              <a:rPr lang="en-US" sz="2400" dirty="0">
                <a:effectLst/>
              </a:rPr>
              <a:t>Isogons </a:t>
            </a:r>
            <a:r>
              <a:rPr lang="en-US" sz="2400" dirty="0">
                <a:effectLst/>
                <a:sym typeface="Wingdings"/>
              </a:rPr>
              <a:t></a:t>
            </a:r>
            <a:r>
              <a:rPr lang="en-US" sz="2400" dirty="0">
                <a:effectLst/>
              </a:rPr>
              <a:t> Lines of constant wind direction</a:t>
            </a:r>
          </a:p>
          <a:p>
            <a:pPr marL="0" indent="0">
              <a:buNone/>
            </a:pPr>
            <a:r>
              <a:rPr lang="en-US" sz="2400" dirty="0">
                <a:effectLst/>
              </a:rPr>
              <a:t> </a:t>
            </a:r>
          </a:p>
          <a:p>
            <a:r>
              <a:rPr lang="en-US" sz="2400" dirty="0" err="1">
                <a:effectLst/>
              </a:rPr>
              <a:t>Isotach</a:t>
            </a:r>
            <a:r>
              <a:rPr lang="en-US" sz="2400" dirty="0">
                <a:effectLst/>
              </a:rPr>
              <a:t> </a:t>
            </a:r>
            <a:r>
              <a:rPr lang="en-US" sz="2400" dirty="0">
                <a:effectLst/>
                <a:sym typeface="Wingdings"/>
              </a:rPr>
              <a:t></a:t>
            </a:r>
            <a:r>
              <a:rPr lang="en-US" sz="2400" dirty="0">
                <a:effectLst/>
              </a:rPr>
              <a:t> lines of constant wind speed</a:t>
            </a:r>
          </a:p>
          <a:p>
            <a:pPr marL="0" indent="0">
              <a:buNone/>
            </a:pPr>
            <a:r>
              <a:rPr lang="en-US" sz="2400" dirty="0">
                <a:effectLst/>
              </a:rPr>
              <a:t> </a:t>
            </a:r>
          </a:p>
          <a:p>
            <a:r>
              <a:rPr lang="en-US" sz="2400" dirty="0">
                <a:effectLst/>
              </a:rPr>
              <a:t>Streamlines </a:t>
            </a:r>
            <a:r>
              <a:rPr lang="en-US" sz="2400" dirty="0">
                <a:effectLst/>
                <a:sym typeface="Wingdings"/>
              </a:rPr>
              <a:t></a:t>
            </a:r>
            <a:r>
              <a:rPr lang="en-US" sz="2400" dirty="0">
                <a:effectLst/>
              </a:rPr>
              <a:t> a vector line that is tangential everywhere to the instantaneous wind vectors. It is a “snapshot” of the flow field at a fixed time.</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85277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3" end="3"/>
                                            </p:txEl>
                                          </p:spTgt>
                                        </p:tgtEl>
                                        <p:attrNameLst>
                                          <p:attrName>style.visibility</p:attrName>
                                        </p:attrNameLst>
                                      </p:cBhvr>
                                      <p:to>
                                        <p:strVal val="visible"/>
                                      </p:to>
                                    </p:set>
                                    <p:anim calcmode="lin" valueType="num">
                                      <p:cBhvr additive="base">
                                        <p:cTn id="25"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4" end="4"/>
                                            </p:txEl>
                                          </p:spTgt>
                                        </p:tgtEl>
                                        <p:attrNameLst>
                                          <p:attrName>style.visibility</p:attrName>
                                        </p:attrNameLst>
                                      </p:cBhvr>
                                      <p:to>
                                        <p:strVal val="visible"/>
                                      </p:to>
                                    </p:set>
                                    <p:anim calcmode="lin" valueType="num">
                                      <p:cBhvr additive="base">
                                        <p:cTn id="31"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5" end="5"/>
                                            </p:txEl>
                                          </p:spTgt>
                                        </p:tgtEl>
                                        <p:attrNameLst>
                                          <p:attrName>style.visibility</p:attrName>
                                        </p:attrNameLst>
                                      </p:cBhvr>
                                      <p:to>
                                        <p:strVal val="visible"/>
                                      </p:to>
                                    </p:set>
                                    <p:anim calcmode="lin" valueType="num">
                                      <p:cBhvr additive="base">
                                        <p:cTn id="37"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75">
                                            <p:txEl>
                                              <p:pRg st="6" end="6"/>
                                            </p:txEl>
                                          </p:spTgt>
                                        </p:tgtEl>
                                        <p:attrNameLst>
                                          <p:attrName>style.visibility</p:attrName>
                                        </p:attrNameLst>
                                      </p:cBhvr>
                                      <p:to>
                                        <p:strVal val="visible"/>
                                      </p:to>
                                    </p:set>
                                    <p:anim calcmode="lin" valueType="num">
                                      <p:cBhvr additive="base">
                                        <p:cTn id="43"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075">
                                            <p:txEl>
                                              <p:pRg st="7" end="7"/>
                                            </p:txEl>
                                          </p:spTgt>
                                        </p:tgtEl>
                                        <p:attrNameLst>
                                          <p:attrName>style.visibility</p:attrName>
                                        </p:attrNameLst>
                                      </p:cBhvr>
                                      <p:to>
                                        <p:strVal val="visible"/>
                                      </p:to>
                                    </p:set>
                                    <p:anim calcmode="lin" valueType="num">
                                      <p:cBhvr additive="base">
                                        <p:cTn id="49"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075">
                                            <p:txEl>
                                              <p:pRg st="8" end="8"/>
                                            </p:txEl>
                                          </p:spTgt>
                                        </p:tgtEl>
                                        <p:attrNameLst>
                                          <p:attrName>style.visibility</p:attrName>
                                        </p:attrNameLst>
                                      </p:cBhvr>
                                      <p:to>
                                        <p:strVal val="visible"/>
                                      </p:to>
                                    </p:set>
                                    <p:anim calcmode="lin" valueType="num">
                                      <p:cBhvr additive="base">
                                        <p:cTn id="55"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normAutofit fontScale="77500" lnSpcReduction="20000"/>
          </a:bodyPr>
          <a:lstStyle/>
          <a:p>
            <a:r>
              <a:rPr lang="en-US" dirty="0"/>
              <a:t>Although pressure anomalies show up they are not by them selves necessary or sufficient! When SST anomalies occur with pressure anomalies, then the ENSO event is occurring.</a:t>
            </a:r>
          </a:p>
          <a:p>
            <a:endParaRPr lang="en-US" dirty="0"/>
          </a:p>
          <a:p>
            <a:r>
              <a:rPr lang="en-US" dirty="0"/>
              <a:t>Philander (1989) : ENSO (pressure anomalies), </a:t>
            </a:r>
            <a:r>
              <a:rPr lang="en-US" dirty="0" err="1"/>
              <a:t>inc.</a:t>
            </a:r>
            <a:r>
              <a:rPr lang="en-US" dirty="0"/>
              <a:t> </a:t>
            </a:r>
            <a:r>
              <a:rPr lang="en-US" dirty="0" err="1"/>
              <a:t>precip</a:t>
            </a:r>
            <a:r>
              <a:rPr lang="en-US" dirty="0"/>
              <a:t> in central pacific (or OLR anomalies), increased westerly stress, and SST’s shifted eastward. </a:t>
            </a:r>
          </a:p>
          <a:p>
            <a:endParaRPr lang="en-US" dirty="0"/>
          </a:p>
          <a:p>
            <a:r>
              <a:rPr lang="en-US" dirty="0"/>
              <a:t>Upper troposphere: Two anticyclones, one in each hemisphere develop aloft (upper level outflow from convection) in Central Pac.</a:t>
            </a:r>
          </a:p>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920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a:t>
            </a:r>
          </a:p>
        </p:txBody>
      </p:sp>
      <p:sp>
        <p:nvSpPr>
          <p:cNvPr id="3" name="Content Placeholder 2"/>
          <p:cNvSpPr>
            <a:spLocks noGrp="1"/>
          </p:cNvSpPr>
          <p:nvPr>
            <p:ph idx="1"/>
          </p:nvPr>
        </p:nvSpPr>
        <p:spPr/>
        <p:txBody>
          <a:bodyPr>
            <a:normAutofit fontScale="70000" lnSpcReduction="20000"/>
          </a:bodyPr>
          <a:lstStyle/>
          <a:p>
            <a:r>
              <a:rPr lang="en-US" dirty="0"/>
              <a:t>The Pacific North America pattern (PNA) :    Pacific anticyclone, </a:t>
            </a:r>
            <a:r>
              <a:rPr lang="en-US" dirty="0" err="1"/>
              <a:t>Alleutian</a:t>
            </a:r>
            <a:r>
              <a:rPr lang="en-US" dirty="0"/>
              <a:t> low, Ridge upstream , and Low pressure over SE US. This becomes in opposite phase during El Nino years. Lupo and </a:t>
            </a:r>
            <a:r>
              <a:rPr lang="en-US" dirty="0" err="1"/>
              <a:t>Bosart</a:t>
            </a:r>
            <a:r>
              <a:rPr lang="en-US" dirty="0"/>
              <a:t> (1999) Unusual PNA.</a:t>
            </a:r>
          </a:p>
          <a:p>
            <a:pPr marL="68580" indent="0">
              <a:buNone/>
            </a:pPr>
            <a:endParaRPr lang="en-US" dirty="0"/>
          </a:p>
          <a:p>
            <a:pPr marL="68580" indent="0">
              <a:buNone/>
            </a:pPr>
            <a:endParaRPr lang="en-US" dirty="0"/>
          </a:p>
          <a:p>
            <a:r>
              <a:rPr lang="en-US" dirty="0"/>
              <a:t>ENSO amplitude and period “modulated” by longer term fluctuations such as the PDO (see </a:t>
            </a:r>
            <a:r>
              <a:rPr lang="en-US" dirty="0" err="1"/>
              <a:t>Mokhov</a:t>
            </a:r>
            <a:r>
              <a:rPr lang="en-US" dirty="0"/>
              <a:t> et al. 2004)  Weak ENSOs associated with SSTs in mid-Pacific, Stronger in East Pac (Clarke and Li, </a:t>
            </a:r>
            <a:r>
              <a:rPr lang="en-US" dirty="0" err="1"/>
              <a:t>JoC</a:t>
            </a:r>
            <a:r>
              <a:rPr lang="en-US" dirty="0"/>
              <a:t>, 1997).  Kung and </a:t>
            </a:r>
            <a:r>
              <a:rPr lang="en-US" dirty="0" err="1"/>
              <a:t>Chern</a:t>
            </a:r>
            <a:r>
              <a:rPr lang="en-US" dirty="0"/>
              <a:t> (1995), and Kelsey et al (2007) Lupo et al. (2008) </a:t>
            </a:r>
            <a:r>
              <a:rPr lang="en-US" dirty="0" err="1"/>
              <a:t>Birk</a:t>
            </a:r>
            <a:r>
              <a:rPr lang="en-US" dirty="0"/>
              <a:t> et al. (2010) associate ENSO and La Nina SSTs with different clusters.</a:t>
            </a:r>
          </a:p>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80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 </a:t>
            </a:r>
          </a:p>
        </p:txBody>
      </p:sp>
      <p:sp>
        <p:nvSpPr>
          <p:cNvPr id="3" name="Content Placeholder 2"/>
          <p:cNvSpPr>
            <a:spLocks noGrp="1"/>
          </p:cNvSpPr>
          <p:nvPr>
            <p:ph idx="1"/>
          </p:nvPr>
        </p:nvSpPr>
        <p:spPr/>
        <p:txBody>
          <a:bodyPr>
            <a:normAutofit/>
          </a:bodyPr>
          <a:lstStyle/>
          <a:p>
            <a:pPr marL="68580" indent="0">
              <a:buNone/>
            </a:pPr>
            <a:endParaRPr lang="en-US" dirty="0"/>
          </a:p>
          <a:p>
            <a:r>
              <a:rPr lang="en-US" dirty="0"/>
              <a:t>Jin (1997a,b) and the “recharge-discharge oscillator”  - </a:t>
            </a:r>
            <a:r>
              <a:rPr lang="en-US" dirty="0" err="1"/>
              <a:t>Fedorov</a:t>
            </a:r>
            <a:r>
              <a:rPr lang="en-US" dirty="0"/>
              <a:t> et at 2003 July BAMS  - ENSO is linked to seasonal cycle, MJO, etc.     Strength of ENSO controlled by, thermocline depth and horizontal SST gradients.</a:t>
            </a:r>
          </a:p>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991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u="sng" dirty="0"/>
              <a:t>ENSO timeline </a:t>
            </a:r>
            <a:r>
              <a:rPr lang="en-US" sz="2800" u="sng" dirty="0">
                <a:sym typeface="Wingdings" pitchFamily="2" charset="2"/>
              </a:rPr>
              <a:t> </a:t>
            </a:r>
            <a:r>
              <a:rPr lang="en-US" sz="2800" u="sng" dirty="0"/>
              <a:t>12 to 18 months</a:t>
            </a:r>
          </a:p>
          <a:p>
            <a:pPr eaLnBrk="1" hangingPunct="1">
              <a:lnSpc>
                <a:spcPct val="80000"/>
              </a:lnSpc>
              <a:defRPr/>
            </a:pPr>
            <a:endParaRPr lang="en-US" sz="2800" dirty="0"/>
          </a:p>
          <a:p>
            <a:pPr eaLnBrk="1" hangingPunct="1">
              <a:lnSpc>
                <a:spcPct val="80000"/>
              </a:lnSpc>
              <a:defRPr/>
            </a:pPr>
            <a:r>
              <a:rPr lang="en-US" sz="2800" dirty="0"/>
              <a:t>1) March – July,   trades relax and thermocline depresses,   Walker circulation weakens</a:t>
            </a:r>
          </a:p>
          <a:p>
            <a:pPr eaLnBrk="1" hangingPunct="1">
              <a:lnSpc>
                <a:spcPct val="80000"/>
              </a:lnSpc>
              <a:defRPr/>
            </a:pPr>
            <a:endParaRPr lang="en-US" sz="2800" dirty="0"/>
          </a:p>
          <a:p>
            <a:pPr eaLnBrk="1" hangingPunct="1">
              <a:lnSpc>
                <a:spcPct val="80000"/>
              </a:lnSpc>
              <a:defRPr/>
            </a:pPr>
            <a:r>
              <a:rPr lang="en-US" sz="2800" dirty="0"/>
              <a:t>2) July – Dec, warm waters to the east, counter current stronger, and convection moves east. </a:t>
            </a:r>
          </a:p>
          <a:p>
            <a:pPr eaLnBrk="1" hangingPunct="1">
              <a:lnSpc>
                <a:spcPct val="80000"/>
              </a:lnSpc>
              <a:defRPr/>
            </a:pPr>
            <a:endParaRPr lang="en-US" sz="2800" dirty="0"/>
          </a:p>
          <a:p>
            <a:pPr eaLnBrk="1" hangingPunct="1">
              <a:lnSpc>
                <a:spcPct val="80000"/>
              </a:lnSpc>
              <a:defRPr/>
            </a:pPr>
            <a:r>
              <a:rPr lang="en-US" sz="2800" dirty="0"/>
              <a:t>3) Feb – July, ENSO dissipates and La Nina or neutral returns as geostrophic flow becomes reestablished. Stronger trades and Walker circulation. </a:t>
            </a:r>
            <a:r>
              <a:rPr lang="en-US" sz="2800"/>
              <a:t>Upwelling returns. </a:t>
            </a: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32652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400" dirty="0"/>
              <a:t>Definitions:</a:t>
            </a:r>
          </a:p>
          <a:p>
            <a:pPr eaLnBrk="1" hangingPunct="1">
              <a:lnSpc>
                <a:spcPct val="80000"/>
              </a:lnSpc>
              <a:defRPr/>
            </a:pPr>
            <a:r>
              <a:rPr lang="en-US" sz="2400" dirty="0"/>
              <a:t>	NOAA    SST’s  &gt; = 0.5 C   El Nino</a:t>
            </a:r>
          </a:p>
          <a:p>
            <a:pPr eaLnBrk="1" hangingPunct="1">
              <a:lnSpc>
                <a:spcPct val="80000"/>
              </a:lnSpc>
              <a:defRPr/>
            </a:pPr>
            <a:r>
              <a:rPr lang="en-US" sz="2400" dirty="0"/>
              <a:t>                     	       &lt;= -0.5 C La Nina</a:t>
            </a:r>
          </a:p>
          <a:p>
            <a:pPr eaLnBrk="1" hangingPunct="1">
              <a:lnSpc>
                <a:spcPct val="80000"/>
              </a:lnSpc>
              <a:defRPr/>
            </a:pPr>
            <a:r>
              <a:rPr lang="en-US" sz="2400" dirty="0"/>
              <a:t>	Monthly means in the Nino 3 or 4, or 3.4 region.</a:t>
            </a:r>
          </a:p>
          <a:p>
            <a:pPr eaLnBrk="1" hangingPunct="1">
              <a:lnSpc>
                <a:spcPct val="80000"/>
              </a:lnSpc>
              <a:defRPr/>
            </a:pPr>
            <a:r>
              <a:rPr lang="en-US" sz="2400" dirty="0"/>
              <a:t>	</a:t>
            </a:r>
            <a:r>
              <a:rPr lang="en-US" sz="2400" dirty="0" err="1"/>
              <a:t>Trenberth</a:t>
            </a:r>
            <a:r>
              <a:rPr lang="en-US" sz="2400" dirty="0"/>
              <a:t> </a:t>
            </a:r>
            <a:r>
              <a:rPr lang="en-US" sz="2400" dirty="0" err="1"/>
              <a:t>Defn</a:t>
            </a:r>
            <a:r>
              <a:rPr lang="en-US" sz="2400" dirty="0"/>
              <a:t>:</a:t>
            </a:r>
          </a:p>
          <a:p>
            <a:pPr eaLnBrk="1" hangingPunct="1">
              <a:lnSpc>
                <a:spcPct val="80000"/>
              </a:lnSpc>
              <a:defRPr/>
            </a:pPr>
            <a:r>
              <a:rPr lang="en-US" sz="2400" dirty="0"/>
              <a:t>			SST’s &gt;= 0.4 C El Nino</a:t>
            </a:r>
          </a:p>
          <a:p>
            <a:pPr eaLnBrk="1" hangingPunct="1">
              <a:lnSpc>
                <a:spcPct val="80000"/>
              </a:lnSpc>
              <a:defRPr/>
            </a:pPr>
            <a:r>
              <a:rPr lang="en-US" sz="2400" dirty="0"/>
              <a:t>				&lt;= -0.4 C La Nina</a:t>
            </a:r>
          </a:p>
          <a:p>
            <a:pPr eaLnBrk="1" hangingPunct="1">
              <a:lnSpc>
                <a:spcPct val="80000"/>
              </a:lnSpc>
              <a:defRPr/>
            </a:pPr>
            <a:r>
              <a:rPr lang="en-US" sz="2400" dirty="0"/>
              <a:t>	JMA / COAPS –Lupo</a:t>
            </a:r>
          </a:p>
          <a:p>
            <a:pPr eaLnBrk="1" hangingPunct="1">
              <a:lnSpc>
                <a:spcPct val="80000"/>
              </a:lnSpc>
              <a:defRPr/>
            </a:pPr>
            <a:r>
              <a:rPr lang="en-US" sz="2400" dirty="0"/>
              <a:t>			SST’s &gt;= 0.5 C El Nino</a:t>
            </a:r>
          </a:p>
          <a:p>
            <a:pPr eaLnBrk="1" hangingPunct="1">
              <a:lnSpc>
                <a:spcPct val="80000"/>
              </a:lnSpc>
              <a:defRPr/>
            </a:pPr>
            <a:r>
              <a:rPr lang="en-US" sz="2400" dirty="0"/>
              <a:t>				&lt;= -0.5 C  La Nina</a:t>
            </a:r>
          </a:p>
          <a:p>
            <a:pPr eaLnBrk="1" hangingPunct="1">
              <a:lnSpc>
                <a:spcPct val="80000"/>
              </a:lnSpc>
              <a:defRPr/>
            </a:pPr>
            <a:r>
              <a:rPr lang="en-US" sz="2400" dirty="0"/>
              <a:t>	Both of these use a 6 consecutive months of 5-mon running means.</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88391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3" end="3"/>
                                            </p:txEl>
                                          </p:spTgt>
                                        </p:tgtEl>
                                        <p:attrNameLst>
                                          <p:attrName>style.visibility</p:attrName>
                                        </p:attrNameLst>
                                      </p:cBhvr>
                                      <p:to>
                                        <p:strVal val="visible"/>
                                      </p:to>
                                    </p:set>
                                    <p:anim calcmode="lin" valueType="num">
                                      <p:cBhvr additive="base">
                                        <p:cTn id="25"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4" end="4"/>
                                            </p:txEl>
                                          </p:spTgt>
                                        </p:tgtEl>
                                        <p:attrNameLst>
                                          <p:attrName>style.visibility</p:attrName>
                                        </p:attrNameLst>
                                      </p:cBhvr>
                                      <p:to>
                                        <p:strVal val="visible"/>
                                      </p:to>
                                    </p:set>
                                    <p:anim calcmode="lin" valueType="num">
                                      <p:cBhvr additive="base">
                                        <p:cTn id="31"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5" end="5"/>
                                            </p:txEl>
                                          </p:spTgt>
                                        </p:tgtEl>
                                        <p:attrNameLst>
                                          <p:attrName>style.visibility</p:attrName>
                                        </p:attrNameLst>
                                      </p:cBhvr>
                                      <p:to>
                                        <p:strVal val="visible"/>
                                      </p:to>
                                    </p:set>
                                    <p:anim calcmode="lin" valueType="num">
                                      <p:cBhvr additive="base">
                                        <p:cTn id="37"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75">
                                            <p:txEl>
                                              <p:pRg st="6" end="6"/>
                                            </p:txEl>
                                          </p:spTgt>
                                        </p:tgtEl>
                                        <p:attrNameLst>
                                          <p:attrName>style.visibility</p:attrName>
                                        </p:attrNameLst>
                                      </p:cBhvr>
                                      <p:to>
                                        <p:strVal val="visible"/>
                                      </p:to>
                                    </p:set>
                                    <p:anim calcmode="lin" valueType="num">
                                      <p:cBhvr additive="base">
                                        <p:cTn id="43"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075">
                                            <p:txEl>
                                              <p:pRg st="7" end="7"/>
                                            </p:txEl>
                                          </p:spTgt>
                                        </p:tgtEl>
                                        <p:attrNameLst>
                                          <p:attrName>style.visibility</p:attrName>
                                        </p:attrNameLst>
                                      </p:cBhvr>
                                      <p:to>
                                        <p:strVal val="visible"/>
                                      </p:to>
                                    </p:set>
                                    <p:anim calcmode="lin" valueType="num">
                                      <p:cBhvr additive="base">
                                        <p:cTn id="49"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075">
                                            <p:txEl>
                                              <p:pRg st="8" end="8"/>
                                            </p:txEl>
                                          </p:spTgt>
                                        </p:tgtEl>
                                        <p:attrNameLst>
                                          <p:attrName>style.visibility</p:attrName>
                                        </p:attrNameLst>
                                      </p:cBhvr>
                                      <p:to>
                                        <p:strVal val="visible"/>
                                      </p:to>
                                    </p:set>
                                    <p:anim calcmode="lin" valueType="num">
                                      <p:cBhvr additive="base">
                                        <p:cTn id="55"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075">
                                            <p:txEl>
                                              <p:pRg st="9" end="9"/>
                                            </p:txEl>
                                          </p:spTgt>
                                        </p:tgtEl>
                                        <p:attrNameLst>
                                          <p:attrName>style.visibility</p:attrName>
                                        </p:attrNameLst>
                                      </p:cBhvr>
                                      <p:to>
                                        <p:strVal val="visible"/>
                                      </p:to>
                                    </p:set>
                                    <p:anim calcmode="lin" valueType="num">
                                      <p:cBhvr additive="base">
                                        <p:cTn id="61" dur="500" fill="hold"/>
                                        <p:tgtEl>
                                          <p:spTgt spid="307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07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075">
                                            <p:txEl>
                                              <p:pRg st="10" end="10"/>
                                            </p:txEl>
                                          </p:spTgt>
                                        </p:tgtEl>
                                        <p:attrNameLst>
                                          <p:attrName>style.visibility</p:attrName>
                                        </p:attrNameLst>
                                      </p:cBhvr>
                                      <p:to>
                                        <p:strVal val="visible"/>
                                      </p:to>
                                    </p:set>
                                    <p:anim calcmode="lin" valueType="num">
                                      <p:cBhvr additive="base">
                                        <p:cTn id="67" dur="500" fill="hold"/>
                                        <p:tgtEl>
                                          <p:spTgt spid="3075">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07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 </a:t>
            </a:r>
          </a:p>
        </p:txBody>
      </p:sp>
      <p:sp>
        <p:nvSpPr>
          <p:cNvPr id="3" name="Content Placeholder 2"/>
          <p:cNvSpPr>
            <a:spLocks noGrp="1"/>
          </p:cNvSpPr>
          <p:nvPr>
            <p:ph idx="1"/>
          </p:nvPr>
        </p:nvSpPr>
        <p:spPr/>
        <p:txBody>
          <a:bodyPr>
            <a:normAutofit fontScale="62500" lnSpcReduction="20000"/>
          </a:bodyPr>
          <a:lstStyle/>
          <a:p>
            <a:r>
              <a:rPr lang="en-US" b="1" u="sng" dirty="0"/>
              <a:t>ENSO Typing</a:t>
            </a:r>
          </a:p>
          <a:p>
            <a:pPr marL="68580" indent="0">
              <a:buNone/>
            </a:pPr>
            <a:endParaRPr lang="en-US" dirty="0"/>
          </a:p>
          <a:p>
            <a:pPr marL="68580" indent="0">
              <a:buNone/>
            </a:pPr>
            <a:endParaRPr lang="en-US" dirty="0"/>
          </a:p>
          <a:p>
            <a:r>
              <a:rPr lang="en-US" dirty="0"/>
              <a:t>Again, we've stated that SST forcing induced by SST anomalies are most important in 2 - 7 year range for LRF, thus the trend and persistence of these are of concern to us naturally.</a:t>
            </a:r>
          </a:p>
          <a:p>
            <a:pPr marL="68580" indent="0">
              <a:buNone/>
            </a:pPr>
            <a:endParaRPr lang="en-US" dirty="0"/>
          </a:p>
          <a:p>
            <a:r>
              <a:rPr lang="en-US" dirty="0"/>
              <a:t>Kung et al.</a:t>
            </a:r>
          </a:p>
          <a:p>
            <a:pPr marL="68580" indent="0">
              <a:buNone/>
            </a:pPr>
            <a:endParaRPr lang="en-US" dirty="0"/>
          </a:p>
          <a:p>
            <a:r>
              <a:rPr lang="en-US" dirty="0"/>
              <a:t>Objectively applies "clustering methods" (identifying or filtering out  "types" or "regimes", which may correspond to "solutions." to our basic equations), and then manually checking each month to classify SST anomalies. </a:t>
            </a:r>
          </a:p>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334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32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arn(inVertic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arn(inVertic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normAutofit fontScale="70000" lnSpcReduction="20000"/>
          </a:bodyPr>
          <a:lstStyle/>
          <a:p>
            <a:pPr marL="0" marR="0">
              <a:spcBef>
                <a:spcPts val="0"/>
              </a:spcBef>
              <a:spcAft>
                <a:spcPts val="0"/>
              </a:spcAft>
            </a:pPr>
            <a:r>
              <a:rPr lang="en-US" dirty="0">
                <a:latin typeface="Times New Roman"/>
                <a:ea typeface="Times New Roman"/>
              </a:rPr>
              <a:t>This work used monthly SST's from 1955 to 1993 and </a:t>
            </a:r>
            <a:r>
              <a:rPr lang="en-US" dirty="0" err="1">
                <a:latin typeface="Times New Roman"/>
                <a:ea typeface="Times New Roman"/>
              </a:rPr>
              <a:t>recognised</a:t>
            </a:r>
            <a:r>
              <a:rPr lang="en-US" dirty="0">
                <a:latin typeface="Times New Roman"/>
                <a:ea typeface="Times New Roman"/>
              </a:rPr>
              <a:t> 7 types of SST patterns. NOTE that this is up to 1993, before PDO widely </a:t>
            </a:r>
            <a:r>
              <a:rPr lang="en-US" dirty="0" err="1">
                <a:latin typeface="Times New Roman"/>
                <a:ea typeface="Times New Roman"/>
              </a:rPr>
              <a:t>recognised</a:t>
            </a:r>
            <a:r>
              <a:rPr lang="en-US" dirty="0">
                <a:latin typeface="Times New Roman"/>
                <a:ea typeface="Times New Roman"/>
              </a:rPr>
              <a:t>. This work was extended by my group during 2002 – 2003. I’ve already passed out one publication.</a:t>
            </a:r>
            <a:endParaRPr lang="en-US" sz="1400" dirty="0">
              <a:latin typeface="Times New Roman"/>
              <a:ea typeface="Times New Roman"/>
            </a:endParaRPr>
          </a:p>
          <a:p>
            <a:pPr marL="0" marR="0" indent="0">
              <a:spcBef>
                <a:spcPts val="0"/>
              </a:spcBef>
              <a:spcAft>
                <a:spcPts val="0"/>
              </a:spcAft>
              <a:buNone/>
            </a:pPr>
            <a:endParaRPr lang="en-US" sz="1400" dirty="0">
              <a:latin typeface="Times New Roman"/>
              <a:ea typeface="Times New Roman"/>
            </a:endParaRPr>
          </a:p>
          <a:p>
            <a:pPr marL="0" marR="0" indent="0">
              <a:spcBef>
                <a:spcPts val="0"/>
              </a:spcBef>
              <a:spcAft>
                <a:spcPts val="0"/>
              </a:spcAft>
              <a:buNone/>
            </a:pPr>
            <a:endParaRPr lang="en-US" sz="1400" dirty="0">
              <a:latin typeface="Times New Roman"/>
              <a:ea typeface="Times New Roman"/>
            </a:endParaRPr>
          </a:p>
          <a:p>
            <a:pPr marL="0" marR="0">
              <a:spcBef>
                <a:spcPts val="0"/>
              </a:spcBef>
              <a:spcAft>
                <a:spcPts val="0"/>
              </a:spcAft>
            </a:pPr>
            <a:r>
              <a:rPr lang="en-US" dirty="0">
                <a:latin typeface="Times New Roman"/>
                <a:ea typeface="Times New Roman"/>
              </a:rPr>
              <a:t>Type A, B, C, D, E, F, G. </a:t>
            </a:r>
            <a:endParaRPr lang="en-US" sz="1400" dirty="0">
              <a:latin typeface="Times New Roman"/>
              <a:ea typeface="Times New Roman"/>
            </a:endParaRPr>
          </a:p>
          <a:p>
            <a:pPr marL="0" marR="0">
              <a:spcBef>
                <a:spcPts val="0"/>
              </a:spcBef>
              <a:spcAft>
                <a:spcPts val="0"/>
              </a:spcAft>
            </a:pPr>
            <a:endParaRPr lang="en-US" sz="1400" dirty="0">
              <a:latin typeface="Times New Roman"/>
              <a:ea typeface="Times New Roman"/>
            </a:endParaRPr>
          </a:p>
          <a:p>
            <a:pPr marL="0" marR="0">
              <a:spcBef>
                <a:spcPts val="0"/>
              </a:spcBef>
              <a:spcAft>
                <a:spcPts val="0"/>
              </a:spcAft>
            </a:pPr>
            <a:r>
              <a:rPr lang="en-US" dirty="0">
                <a:latin typeface="Times New Roman"/>
                <a:ea typeface="Times New Roman"/>
              </a:rPr>
              <a:t>Kung noted the climatological shift in 1970's, wasn't able to identify the cause (note </a:t>
            </a:r>
            <a:r>
              <a:rPr lang="en-US" dirty="0" err="1">
                <a:latin typeface="Times New Roman"/>
                <a:ea typeface="Times New Roman"/>
              </a:rPr>
              <a:t>McPhaden</a:t>
            </a:r>
            <a:r>
              <a:rPr lang="en-US" dirty="0">
                <a:latin typeface="Times New Roman"/>
                <a:ea typeface="Times New Roman"/>
              </a:rPr>
              <a:t> 1999 also says that the PDO is not well known). </a:t>
            </a:r>
            <a:endParaRPr lang="en-US" sz="1400" dirty="0">
              <a:latin typeface="Times New Roman"/>
              <a:ea typeface="Times New Roman"/>
            </a:endParaRPr>
          </a:p>
          <a:p>
            <a:pPr marL="0" marR="0" indent="0">
              <a:spcBef>
                <a:spcPts val="0"/>
              </a:spcBef>
              <a:spcAft>
                <a:spcPts val="0"/>
              </a:spcAft>
              <a:buNone/>
            </a:pPr>
            <a:endParaRPr lang="en-US" sz="1400" dirty="0">
              <a:latin typeface="Times New Roman"/>
              <a:ea typeface="Times New Roman"/>
            </a:endParaRPr>
          </a:p>
          <a:p>
            <a:pPr marL="0" marR="0" indent="0">
              <a:spcBef>
                <a:spcPts val="0"/>
              </a:spcBef>
              <a:spcAft>
                <a:spcPts val="0"/>
              </a:spcAft>
              <a:buNone/>
            </a:pPr>
            <a:endParaRPr lang="en-US" sz="1400" dirty="0">
              <a:latin typeface="Times New Roman"/>
              <a:ea typeface="Times New Roman"/>
            </a:endParaRPr>
          </a:p>
          <a:p>
            <a:pPr marL="0" marR="0">
              <a:spcBef>
                <a:spcPts val="0"/>
              </a:spcBef>
              <a:spcAft>
                <a:spcPts val="0"/>
              </a:spcAft>
            </a:pPr>
            <a:r>
              <a:rPr lang="en-US" dirty="0">
                <a:latin typeface="Times New Roman"/>
                <a:ea typeface="Times New Roman"/>
              </a:rPr>
              <a:t>Note the preponderance of type A and D in the 1950's and 1960's and Band C in the 1970 - 1976. (This is PDO2 1947 - 1976). Then from 1977 on E and F's are dominant. El Nino occurrence also increased as we know.</a:t>
            </a:r>
            <a:endParaRPr lang="en-US" sz="1400" dirty="0">
              <a:latin typeface="Times New Roman"/>
              <a:ea typeface="Times New Roman"/>
            </a:endParaRPr>
          </a:p>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297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ATMS 8450 Tropical Met.</a:t>
            </a:r>
            <a:endParaRPr lang="en-US" dirty="0"/>
          </a:p>
        </p:txBody>
      </p:sp>
      <p:sp>
        <p:nvSpPr>
          <p:cNvPr id="3" name="Content Placeholder 2"/>
          <p:cNvSpPr>
            <a:spLocks noGrp="1"/>
          </p:cNvSpPr>
          <p:nvPr>
            <p:ph idx="1"/>
          </p:nvPr>
        </p:nvSpPr>
        <p:spPr/>
        <p:txBody>
          <a:bodyPr/>
          <a:lstStyle/>
          <a:p>
            <a:r>
              <a:rPr lang="en-US" dirty="0"/>
              <a:t>From Lupo et al. (2008) </a:t>
            </a:r>
          </a:p>
          <a:p>
            <a:pPr marL="0" indent="0">
              <a:buNone/>
            </a:pPr>
            <a:endParaRPr lang="en-US" dirty="0"/>
          </a:p>
          <a:p>
            <a:r>
              <a:rPr lang="en-US" dirty="0"/>
              <a:t>Table 2.  The monthly classification of global SSTs from 1955 – 2016. The  classifications from 1955 – 1993 are adapted from Kung and </a:t>
            </a:r>
            <a:r>
              <a:rPr lang="en-US" dirty="0" err="1"/>
              <a:t>Chern</a:t>
            </a:r>
            <a:r>
              <a:rPr lang="en-US" dirty="0"/>
              <a:t> (1995).</a:t>
            </a:r>
          </a:p>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1537662386"/>
              </p:ext>
            </p:extLst>
          </p:nvPr>
        </p:nvGraphicFramePr>
        <p:xfrm>
          <a:off x="6324600" y="1905000"/>
          <a:ext cx="2730393" cy="4878978"/>
        </p:xfrm>
        <a:graphic>
          <a:graphicData uri="http://schemas.openxmlformats.org/drawingml/2006/table">
            <a:tbl>
              <a:tblPr firstRow="1" firstCol="1" lastRow="1" lastCol="1" bandRow="1" bandCol="1"/>
              <a:tblGrid>
                <a:gridCol w="160969">
                  <a:extLst>
                    <a:ext uri="{9D8B030D-6E8A-4147-A177-3AD203B41FA5}">
                      <a16:colId xmlns:a16="http://schemas.microsoft.com/office/drawing/2014/main" val="2825405671"/>
                    </a:ext>
                  </a:extLst>
                </a:gridCol>
                <a:gridCol w="213926">
                  <a:extLst>
                    <a:ext uri="{9D8B030D-6E8A-4147-A177-3AD203B41FA5}">
                      <a16:colId xmlns:a16="http://schemas.microsoft.com/office/drawing/2014/main" val="1146413208"/>
                    </a:ext>
                  </a:extLst>
                </a:gridCol>
                <a:gridCol w="213926">
                  <a:extLst>
                    <a:ext uri="{9D8B030D-6E8A-4147-A177-3AD203B41FA5}">
                      <a16:colId xmlns:a16="http://schemas.microsoft.com/office/drawing/2014/main" val="3639245579"/>
                    </a:ext>
                  </a:extLst>
                </a:gridCol>
                <a:gridCol w="213926">
                  <a:extLst>
                    <a:ext uri="{9D8B030D-6E8A-4147-A177-3AD203B41FA5}">
                      <a16:colId xmlns:a16="http://schemas.microsoft.com/office/drawing/2014/main" val="2662594286"/>
                    </a:ext>
                  </a:extLst>
                </a:gridCol>
                <a:gridCol w="340253">
                  <a:extLst>
                    <a:ext uri="{9D8B030D-6E8A-4147-A177-3AD203B41FA5}">
                      <a16:colId xmlns:a16="http://schemas.microsoft.com/office/drawing/2014/main" val="3907208757"/>
                    </a:ext>
                  </a:extLst>
                </a:gridCol>
                <a:gridCol w="87888">
                  <a:extLst>
                    <a:ext uri="{9D8B030D-6E8A-4147-A177-3AD203B41FA5}">
                      <a16:colId xmlns:a16="http://schemas.microsoft.com/office/drawing/2014/main" val="2626388756"/>
                    </a:ext>
                  </a:extLst>
                </a:gridCol>
                <a:gridCol w="214215">
                  <a:extLst>
                    <a:ext uri="{9D8B030D-6E8A-4147-A177-3AD203B41FA5}">
                      <a16:colId xmlns:a16="http://schemas.microsoft.com/office/drawing/2014/main" val="2386407126"/>
                    </a:ext>
                  </a:extLst>
                </a:gridCol>
                <a:gridCol w="214215">
                  <a:extLst>
                    <a:ext uri="{9D8B030D-6E8A-4147-A177-3AD203B41FA5}">
                      <a16:colId xmlns:a16="http://schemas.microsoft.com/office/drawing/2014/main" val="2528746555"/>
                    </a:ext>
                  </a:extLst>
                </a:gridCol>
                <a:gridCol w="214215">
                  <a:extLst>
                    <a:ext uri="{9D8B030D-6E8A-4147-A177-3AD203B41FA5}">
                      <a16:colId xmlns:a16="http://schemas.microsoft.com/office/drawing/2014/main" val="2600380877"/>
                    </a:ext>
                  </a:extLst>
                </a:gridCol>
                <a:gridCol w="214215">
                  <a:extLst>
                    <a:ext uri="{9D8B030D-6E8A-4147-A177-3AD203B41FA5}">
                      <a16:colId xmlns:a16="http://schemas.microsoft.com/office/drawing/2014/main" val="1874068617"/>
                    </a:ext>
                  </a:extLst>
                </a:gridCol>
                <a:gridCol w="214215">
                  <a:extLst>
                    <a:ext uri="{9D8B030D-6E8A-4147-A177-3AD203B41FA5}">
                      <a16:colId xmlns:a16="http://schemas.microsoft.com/office/drawing/2014/main" val="2978843188"/>
                    </a:ext>
                  </a:extLst>
                </a:gridCol>
                <a:gridCol w="214215">
                  <a:extLst>
                    <a:ext uri="{9D8B030D-6E8A-4147-A177-3AD203B41FA5}">
                      <a16:colId xmlns:a16="http://schemas.microsoft.com/office/drawing/2014/main" val="1117022345"/>
                    </a:ext>
                  </a:extLst>
                </a:gridCol>
                <a:gridCol w="214215">
                  <a:extLst>
                    <a:ext uri="{9D8B030D-6E8A-4147-A177-3AD203B41FA5}">
                      <a16:colId xmlns:a16="http://schemas.microsoft.com/office/drawing/2014/main" val="542551354"/>
                    </a:ext>
                  </a:extLst>
                </a:gridCol>
              </a:tblGrid>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Year</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Jan</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Feb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Mar</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Apr</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May</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June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July</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Aug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Sept</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Oct</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Nov</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Dec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678096360"/>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264041307"/>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1955</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291146242"/>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1956</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770375459"/>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1957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380209002"/>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1958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934086788"/>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1959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928026469"/>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1960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689954339"/>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1961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849304366"/>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1962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739780794"/>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1963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dirty="0">
                          <a:effectLst/>
                          <a:latin typeface="Times New Roman" panose="02020603050405020304" pitchFamily="18" charset="0"/>
                          <a:ea typeface="Times New Roman" panose="02020603050405020304" pitchFamily="18" charset="0"/>
                        </a:rPr>
                        <a:t>D</a:t>
                      </a:r>
                      <a:endParaRPr lang="en-US" sz="300" dirty="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87869492"/>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1964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986063247"/>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1965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388598066"/>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1966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32330199"/>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1967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801235111"/>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1968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93011076"/>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1969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4107401449"/>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1970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4037698070"/>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1971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40218449"/>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1972</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402422231"/>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1973</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676153384"/>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1974</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814306923"/>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1975</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017620860"/>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1976</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379219324"/>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1977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4022699128"/>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1978</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921285586"/>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1979</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484005331"/>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1980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90265977"/>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1981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dirty="0">
                          <a:effectLst/>
                          <a:latin typeface="Times New Roman" panose="02020603050405020304" pitchFamily="18" charset="0"/>
                          <a:ea typeface="Times New Roman" panose="02020603050405020304" pitchFamily="18" charset="0"/>
                        </a:rPr>
                        <a:t>E</a:t>
                      </a:r>
                      <a:endParaRPr lang="en-US" sz="300" dirty="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932493898"/>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1982</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254590737"/>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1983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062709863"/>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1984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818274835"/>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1985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106277415"/>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1986</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179277238"/>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1987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173723239"/>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1988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899518858"/>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1989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598067313"/>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1990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649554022"/>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1991</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802718576"/>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1992</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170510588"/>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1993</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907911320"/>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1994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222025616"/>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1995</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625658745"/>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1996</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810672106"/>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1997</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115019835"/>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1998</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4256198985"/>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1999</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4225568178"/>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2000</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575698425"/>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2001</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155616122"/>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2002</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328787608"/>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2003</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368194548"/>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2004</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63120091"/>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2005</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480391286"/>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2006</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515616076"/>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2007</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093197927"/>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2008</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b="1">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138037605"/>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2009</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b="1">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634872469"/>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2010</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b="1">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519891934"/>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2011</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b="1">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850140919"/>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2012</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b="1">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208006583"/>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2013</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B</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b="1">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4122417664"/>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2014</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b="1">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759880675"/>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2015</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b="1">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959394035"/>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2016</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C</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b="1">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188990498"/>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2017</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F</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b="1">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A</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91367262"/>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2018</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G</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b="1">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E</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638354961"/>
                  </a:ext>
                </a:extLst>
              </a:tr>
              <a:tr h="71153">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2019</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D</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b="1">
                          <a:effectLst/>
                          <a:latin typeface="Times New Roman" panose="02020603050405020304" pitchFamily="18" charset="0"/>
                          <a:ea typeface="Times New Roman" panose="02020603050405020304" pitchFamily="18" charset="0"/>
                        </a:rPr>
                        <a:t>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a:effectLst/>
                          <a:latin typeface="Times New Roman" panose="02020603050405020304" pitchFamily="18" charset="0"/>
                          <a:ea typeface="Times New Roman" panose="02020603050405020304" pitchFamily="18" charset="0"/>
                        </a:rPr>
                        <a:t> </a:t>
                      </a:r>
                      <a:endParaRPr lang="en-US" sz="30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400" dirty="0">
                          <a:effectLst/>
                          <a:latin typeface="Times New Roman" panose="02020603050405020304" pitchFamily="18" charset="0"/>
                          <a:ea typeface="Times New Roman" panose="02020603050405020304" pitchFamily="18" charset="0"/>
                        </a:rPr>
                        <a:t> </a:t>
                      </a:r>
                      <a:endParaRPr lang="en-US" sz="300" dirty="0">
                        <a:effectLst/>
                        <a:latin typeface="Times New Roman" panose="02020603050405020304" pitchFamily="18" charset="0"/>
                        <a:ea typeface="Times New Roman" panose="02020603050405020304" pitchFamily="18" charset="0"/>
                      </a:endParaRPr>
                    </a:p>
                  </a:txBody>
                  <a:tcPr marL="23031" marR="2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651727886"/>
                  </a:ext>
                </a:extLst>
              </a:tr>
            </a:tbl>
          </a:graphicData>
        </a:graphic>
      </p:graphicFrame>
    </p:spTree>
    <p:extLst>
      <p:ext uri="{BB962C8B-B14F-4D97-AF65-F5344CB8AC3E}">
        <p14:creationId xmlns:p14="http://schemas.microsoft.com/office/powerpoint/2010/main" val="4057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normAutofit/>
          </a:bodyPr>
          <a:lstStyle/>
          <a:p>
            <a:r>
              <a:rPr lang="en-US" dirty="0"/>
              <a:t>From Lupo et al. (2008) </a:t>
            </a:r>
          </a:p>
          <a:p>
            <a:pPr marL="68580" indent="0">
              <a:buNone/>
            </a:pPr>
            <a:endParaRPr lang="en-US" dirty="0"/>
          </a:p>
          <a:p>
            <a:pPr marL="0" marR="0" algn="just">
              <a:spcBef>
                <a:spcPts val="0"/>
              </a:spcBef>
              <a:spcAft>
                <a:spcPts val="0"/>
              </a:spcAft>
            </a:pPr>
            <a:r>
              <a:rPr lang="en-US" dirty="0">
                <a:latin typeface="Times New Roman"/>
                <a:ea typeface="Times New Roman"/>
              </a:rPr>
              <a:t>Figure 1.  The seven identified types of SST (A-G) anomalies similar to Fig. 1 in KC95, except using an observed monthly SST map as an example (adapted from Lupo et al., 2007 their Fig. 6). Solid (dashed) lines represent positive (negative) anomaly contours.</a:t>
            </a:r>
            <a:endParaRPr lang="en-US" sz="1400" dirty="0">
              <a:latin typeface="Times New Roman"/>
              <a:ea typeface="Times New Roman"/>
            </a:endParaRPr>
          </a:p>
          <a:p>
            <a:pPr marL="68580" indent="0">
              <a:buNone/>
            </a:pP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858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05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 </a:t>
            </a:r>
          </a:p>
        </p:txBody>
      </p:sp>
      <p:sp>
        <p:nvSpPr>
          <p:cNvPr id="3" name="Content Placeholder 2"/>
          <p:cNvSpPr>
            <a:spLocks noGrp="1"/>
          </p:cNvSpPr>
          <p:nvPr>
            <p:ph idx="1"/>
          </p:nvPr>
        </p:nvSpPr>
        <p:spPr/>
        <p:txBody>
          <a:bodyPr/>
          <a:lstStyle/>
          <a:p>
            <a:r>
              <a:rPr lang="en-US" dirty="0"/>
              <a:t>‘Go’ Figure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52400"/>
            <a:ext cx="5953125" cy="693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577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circle(in)">
                                      <p:cBhvr>
                                        <p:cTn id="14"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Streamlines are trajectories are </a:t>
            </a:r>
            <a:r>
              <a:rPr lang="en-US" sz="2800" b="1" u="sng" dirty="0">
                <a:effectLst/>
              </a:rPr>
              <a:t>NOT</a:t>
            </a:r>
            <a:r>
              <a:rPr lang="en-US" sz="2800" dirty="0">
                <a:effectLst/>
              </a:rPr>
              <a:t> the same. Trajectories are lines that follow an air parcel. They are only equal if the flow is steady state! </a:t>
            </a:r>
          </a:p>
          <a:p>
            <a:pPr marL="0" indent="0">
              <a:buNone/>
            </a:pPr>
            <a:endParaRPr lang="en-US" sz="2800" dirty="0">
              <a:effectLst/>
            </a:endParaRPr>
          </a:p>
          <a:p>
            <a:r>
              <a:rPr lang="en-US" sz="2800" dirty="0">
                <a:effectLst/>
              </a:rPr>
              <a:t>A simple example can show the difference:</a:t>
            </a:r>
          </a:p>
          <a:p>
            <a:pPr marL="0" indent="0">
              <a:buNone/>
            </a:pPr>
            <a:endParaRPr lang="en-US" sz="2800" dirty="0">
              <a:effectLst/>
            </a:endParaRPr>
          </a:p>
          <a:p>
            <a:r>
              <a:rPr lang="en-US" sz="2800" dirty="0">
                <a:effectLst/>
              </a:rPr>
              <a:t>Define u, and v.</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572000"/>
            <a:ext cx="1885507" cy="1447800"/>
          </a:xfrm>
          <a:prstGeom prst="rect">
            <a:avLst/>
          </a:prstGeom>
          <a:solidFill>
            <a:schemeClr val="tx1"/>
          </a:solidFill>
          <a:ln>
            <a:noFill/>
          </a:ln>
          <a:effectLst/>
        </p:spPr>
      </p:pic>
    </p:spTree>
    <p:extLst>
      <p:ext uri="{BB962C8B-B14F-4D97-AF65-F5344CB8AC3E}">
        <p14:creationId xmlns:p14="http://schemas.microsoft.com/office/powerpoint/2010/main" val="89993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animEffect transition="in" filter="circle(in)">
                                      <p:cBhvr>
                                        <p:cTn id="25"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normAutofit fontScale="55000" lnSpcReduction="20000"/>
          </a:bodyPr>
          <a:lstStyle/>
          <a:p>
            <a:r>
              <a:rPr lang="en-US" sz="2900" dirty="0"/>
              <a:t>WE found that SST anomalies were switching back since PDO2 set in 1998 - 1999.</a:t>
            </a:r>
          </a:p>
          <a:p>
            <a:pPr marL="68580" indent="0">
              <a:buNone/>
            </a:pPr>
            <a:r>
              <a:rPr lang="en-US" sz="2900" dirty="0"/>
              <a:t> </a:t>
            </a:r>
          </a:p>
          <a:p>
            <a:pPr marL="68580" indent="0">
              <a:buNone/>
            </a:pPr>
            <a:endParaRPr lang="en-US" sz="2900" dirty="0"/>
          </a:p>
          <a:p>
            <a:r>
              <a:rPr lang="en-US" sz="2900" dirty="0"/>
              <a:t>Type A: Warm SST's over west 2/3 of Pac and tropics. Cool in East Pac. (La Nina and </a:t>
            </a:r>
            <a:r>
              <a:rPr lang="en-US" sz="2900" dirty="0" err="1"/>
              <a:t>Neu</a:t>
            </a:r>
            <a:r>
              <a:rPr lang="en-US" sz="2900" dirty="0"/>
              <a:t> PDO2)</a:t>
            </a:r>
          </a:p>
          <a:p>
            <a:pPr marL="68580" indent="0">
              <a:buNone/>
            </a:pPr>
            <a:endParaRPr lang="en-US" sz="2900" dirty="0"/>
          </a:p>
          <a:p>
            <a:r>
              <a:rPr lang="en-US" sz="2900" dirty="0"/>
              <a:t>Type B: Cool over Most of Pac except an area in central and far west, and far east </a:t>
            </a:r>
            <a:r>
              <a:rPr lang="en-US" sz="2900" dirty="0" err="1"/>
              <a:t>eqatorial</a:t>
            </a:r>
            <a:r>
              <a:rPr lang="en-US" sz="2900" dirty="0"/>
              <a:t>. (PDO2 La Nina?)</a:t>
            </a:r>
          </a:p>
          <a:p>
            <a:endParaRPr lang="en-US" sz="2900" dirty="0"/>
          </a:p>
          <a:p>
            <a:r>
              <a:rPr lang="en-US" sz="2900" dirty="0"/>
              <a:t>Type C:  Cool over most of N. Pac and warm in tropical Pac. (El Nino PDO 1 &amp; 2)</a:t>
            </a:r>
          </a:p>
          <a:p>
            <a:endParaRPr lang="en-US" sz="2900" dirty="0"/>
          </a:p>
          <a:p>
            <a:r>
              <a:rPr lang="en-US" sz="2900" dirty="0"/>
              <a:t>Note preponderance of Cool SST's in Pac, especially in E. Pac. vs. W. Pac, classical PDO2.</a:t>
            </a:r>
          </a:p>
          <a:p>
            <a:pPr marL="68580" indent="0">
              <a:buNone/>
            </a:pPr>
            <a:r>
              <a:rPr lang="en-US" sz="2900" dirty="0"/>
              <a:t> </a:t>
            </a:r>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093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1000"/>
                                        <p:tgtEl>
                                          <p:spTgt spid="3">
                                            <p:txEl>
                                              <p:pRg st="9" end="9"/>
                                            </p:txEl>
                                          </p:spTgt>
                                        </p:tgtEl>
                                      </p:cBhvr>
                                    </p:animEffect>
                                    <p:anim calcmode="lin" valueType="num">
                                      <p:cBhvr>
                                        <p:cTn id="4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1000"/>
                                        <p:tgtEl>
                                          <p:spTgt spid="3">
                                            <p:txEl>
                                              <p:pRg st="10" end="10"/>
                                            </p:txEl>
                                          </p:spTgt>
                                        </p:tgtEl>
                                      </p:cBhvr>
                                    </p:animEffect>
                                    <p:anim calcmode="lin" valueType="num">
                                      <p:cBhvr>
                                        <p:cTn id="5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 </a:t>
            </a:r>
          </a:p>
        </p:txBody>
      </p:sp>
      <p:sp>
        <p:nvSpPr>
          <p:cNvPr id="3" name="Content Placeholder 2"/>
          <p:cNvSpPr>
            <a:spLocks noGrp="1"/>
          </p:cNvSpPr>
          <p:nvPr>
            <p:ph idx="1"/>
          </p:nvPr>
        </p:nvSpPr>
        <p:spPr/>
        <p:txBody>
          <a:bodyPr>
            <a:noAutofit/>
          </a:bodyPr>
          <a:lstStyle/>
          <a:p>
            <a:r>
              <a:rPr lang="en-US" sz="1400" dirty="0"/>
              <a:t>Type D: Cool over Cent Pac. Warm over far east and west Pac. and tropical Pac. (El Nino PDO 2)?   Rarest of all. </a:t>
            </a:r>
          </a:p>
          <a:p>
            <a:pPr marL="68580" indent="0">
              <a:buNone/>
            </a:pPr>
            <a:endParaRPr lang="en-US" sz="1400" dirty="0"/>
          </a:p>
          <a:p>
            <a:r>
              <a:rPr lang="en-US" sz="1400" dirty="0"/>
              <a:t>(Type D mostly in PDO2, but some in PDO1)</a:t>
            </a:r>
          </a:p>
          <a:p>
            <a:pPr marL="68580" indent="0">
              <a:buNone/>
            </a:pPr>
            <a:endParaRPr lang="en-US" sz="1400" dirty="0"/>
          </a:p>
          <a:p>
            <a:r>
              <a:rPr lang="en-US" sz="1400" dirty="0"/>
              <a:t>Type E: Cool in E. Tropical Pacific and west central Pac. Warm everywhere else, especially in E. PAC. (La Nina and NEU PDO1).</a:t>
            </a:r>
          </a:p>
          <a:p>
            <a:pPr marL="68580" indent="0">
              <a:buNone/>
            </a:pPr>
            <a:endParaRPr lang="en-US" sz="1400" dirty="0"/>
          </a:p>
          <a:p>
            <a:r>
              <a:rPr lang="en-US" sz="1400" dirty="0"/>
              <a:t>Type F:  Cool in in the cent. Pac. and Warm in the Far West Pac. and East and tropical Pac. (NEU for PDO1)?</a:t>
            </a:r>
          </a:p>
          <a:p>
            <a:pPr marL="68580" indent="0">
              <a:buNone/>
            </a:pPr>
            <a:endParaRPr lang="en-US" sz="1400" dirty="0"/>
          </a:p>
          <a:p>
            <a:r>
              <a:rPr lang="en-US" sz="1400" dirty="0"/>
              <a:t>Type G:  Possible NEU or La Nina pattern. Cool in gulf of AK and E. Tropical Pacific, but Warm everywhere else!</a:t>
            </a:r>
          </a:p>
          <a:p>
            <a:pPr marL="68580" indent="0">
              <a:buNone/>
            </a:pPr>
            <a:r>
              <a:rPr lang="en-US" sz="1400" dirty="0"/>
              <a:t> </a:t>
            </a:r>
          </a:p>
          <a:p>
            <a:r>
              <a:rPr lang="en-US" sz="1400" dirty="0"/>
              <a:t>Note preponderance of Warm in </a:t>
            </a:r>
            <a:r>
              <a:rPr lang="en-US" sz="1400" dirty="0" err="1"/>
              <a:t>E.Pac</a:t>
            </a:r>
            <a:r>
              <a:rPr lang="en-US" sz="1400" dirty="0"/>
              <a:t>. and Cool in W. Pac. for E and F. Typical PDO 1.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472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1000"/>
                                        <p:tgtEl>
                                          <p:spTgt spid="3">
                                            <p:txEl>
                                              <p:pRg st="9" end="9"/>
                                            </p:txEl>
                                          </p:spTgt>
                                        </p:tgtEl>
                                      </p:cBhvr>
                                    </p:animEffect>
                                    <p:anim calcmode="lin" valueType="num">
                                      <p:cBhvr>
                                        <p:cTn id="4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1000"/>
                                        <p:tgtEl>
                                          <p:spTgt spid="3">
                                            <p:txEl>
                                              <p:pRg st="10" end="10"/>
                                            </p:txEl>
                                          </p:spTgt>
                                        </p:tgtEl>
                                      </p:cBhvr>
                                    </p:animEffect>
                                    <p:anim calcmode="lin" valueType="num">
                                      <p:cBhvr>
                                        <p:cTn id="5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 </a:t>
            </a:r>
          </a:p>
        </p:txBody>
      </p:sp>
      <p:sp>
        <p:nvSpPr>
          <p:cNvPr id="3" name="Content Placeholder 2"/>
          <p:cNvSpPr>
            <a:spLocks noGrp="1"/>
          </p:cNvSpPr>
          <p:nvPr>
            <p:ph idx="1"/>
          </p:nvPr>
        </p:nvSpPr>
        <p:spPr/>
        <p:txBody>
          <a:bodyPr/>
          <a:lstStyle/>
          <a:p>
            <a:r>
              <a:rPr lang="en-US" dirty="0"/>
              <a:t>What does the</a:t>
            </a:r>
          </a:p>
          <a:p>
            <a:pPr marL="68580" indent="0">
              <a:buNone/>
            </a:pPr>
            <a:r>
              <a:rPr lang="en-US" dirty="0"/>
              <a:t> current situation</a:t>
            </a:r>
          </a:p>
          <a:p>
            <a:pPr marL="68580" indent="0">
              <a:buNone/>
            </a:pPr>
            <a:r>
              <a:rPr lang="en-US" dirty="0"/>
              <a:t> look like? </a:t>
            </a:r>
          </a:p>
          <a:p>
            <a:pPr marL="68580" indent="0">
              <a:buNone/>
            </a:pP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2429A08F-93D7-4653-80B8-20539F53A081}"/>
              </a:ext>
            </a:extLst>
          </p:cNvPr>
          <p:cNvPicPr>
            <a:picLocks noChangeAspect="1"/>
          </p:cNvPicPr>
          <p:nvPr/>
        </p:nvPicPr>
        <p:blipFill>
          <a:blip r:embed="rId3"/>
          <a:stretch>
            <a:fillRect/>
          </a:stretch>
        </p:blipFill>
        <p:spPr>
          <a:xfrm>
            <a:off x="3276600" y="3394587"/>
            <a:ext cx="4460996" cy="2514600"/>
          </a:xfrm>
          <a:prstGeom prst="rect">
            <a:avLst/>
          </a:prstGeom>
        </p:spPr>
      </p:pic>
    </p:spTree>
    <p:extLst>
      <p:ext uri="{BB962C8B-B14F-4D97-AF65-F5344CB8AC3E}">
        <p14:creationId xmlns:p14="http://schemas.microsoft.com/office/powerpoint/2010/main" val="102782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normAutofit fontScale="85000" lnSpcReduction="20000"/>
          </a:bodyPr>
          <a:lstStyle/>
          <a:p>
            <a:pPr marL="0" marR="0">
              <a:spcBef>
                <a:spcPts val="0"/>
              </a:spcBef>
              <a:spcAft>
                <a:spcPts val="0"/>
              </a:spcAft>
            </a:pPr>
            <a:r>
              <a:rPr lang="en-US" dirty="0">
                <a:latin typeface="Times New Roman"/>
                <a:ea typeface="Times New Roman"/>
              </a:rPr>
              <a:t>Also, note the long persistence of a SST anomaly type. We don't see wild month-to-month changes. An SST anomaly type or types can persist for years (e.g. 1970’s B’s or 1990’s F’s!</a:t>
            </a:r>
            <a:endParaRPr lang="en-US" sz="1400" dirty="0">
              <a:latin typeface="Times New Roman"/>
              <a:ea typeface="Times New Roman"/>
            </a:endParaRPr>
          </a:p>
          <a:p>
            <a:pPr marL="0" marR="0" indent="0">
              <a:spcBef>
                <a:spcPts val="0"/>
              </a:spcBef>
              <a:spcAft>
                <a:spcPts val="0"/>
              </a:spcAft>
              <a:buNone/>
            </a:pPr>
            <a:endParaRPr lang="en-US" sz="1400" dirty="0">
              <a:latin typeface="Times New Roman"/>
              <a:ea typeface="Times New Roman"/>
            </a:endParaRPr>
          </a:p>
          <a:p>
            <a:pPr marL="0" marR="0">
              <a:spcBef>
                <a:spcPts val="0"/>
              </a:spcBef>
              <a:spcAft>
                <a:spcPts val="0"/>
              </a:spcAft>
            </a:pPr>
            <a:r>
              <a:rPr lang="en-US" dirty="0">
                <a:latin typeface="Times New Roman"/>
                <a:ea typeface="Times New Roman"/>
              </a:rPr>
              <a:t>Now that ENSO and PDO variability are familiar, we can use these to predict SST anomalies and to some extent LRF for here. </a:t>
            </a:r>
            <a:endParaRPr lang="en-US" sz="1400" dirty="0">
              <a:latin typeface="Times New Roman"/>
              <a:ea typeface="Times New Roman"/>
            </a:endParaRPr>
          </a:p>
          <a:p>
            <a:pPr marL="0" marR="0">
              <a:spcBef>
                <a:spcPts val="0"/>
              </a:spcBef>
              <a:spcAft>
                <a:spcPts val="0"/>
              </a:spcAft>
            </a:pPr>
            <a:endParaRPr lang="en-US" sz="1400" dirty="0">
              <a:latin typeface="Times New Roman"/>
              <a:ea typeface="Times New Roman"/>
            </a:endParaRPr>
          </a:p>
          <a:p>
            <a:pPr marL="0" marR="0">
              <a:spcBef>
                <a:spcPts val="0"/>
              </a:spcBef>
              <a:spcAft>
                <a:spcPts val="0"/>
              </a:spcAft>
            </a:pPr>
            <a:r>
              <a:rPr lang="en-US" dirty="0">
                <a:latin typeface="Times New Roman"/>
                <a:ea typeface="Times New Roman"/>
              </a:rPr>
              <a:t>Recall we focus on the Pacific because this Ocean Basin is the a) the largest, and thus the most influential, and b) is directly upstream of us. the European forecaster would focus on the Atlantic. </a:t>
            </a:r>
            <a:endParaRPr lang="en-US" sz="1400" dirty="0">
              <a:latin typeface="Times New Roman"/>
              <a:ea typeface="Times New Roman"/>
            </a:endParaRPr>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36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4C600"/>
                </a:solidFill>
              </a:rPr>
              <a:t>	ATMS 8450 Tropical Met.</a:t>
            </a:r>
            <a:endParaRPr lang="en-US" dirty="0"/>
          </a:p>
        </p:txBody>
      </p:sp>
      <p:sp>
        <p:nvSpPr>
          <p:cNvPr id="3" name="Content Placeholder 2"/>
          <p:cNvSpPr>
            <a:spLocks noGrp="1"/>
          </p:cNvSpPr>
          <p:nvPr>
            <p:ph idx="1"/>
          </p:nvPr>
        </p:nvSpPr>
        <p:spPr/>
        <p:txBody>
          <a:bodyPr>
            <a:normAutofit/>
          </a:bodyPr>
          <a:lstStyle/>
          <a:p>
            <a:pPr marL="0" marR="0">
              <a:spcBef>
                <a:spcPts val="0"/>
              </a:spcBef>
              <a:spcAft>
                <a:spcPts val="0"/>
              </a:spcAft>
            </a:pPr>
            <a:r>
              <a:rPr lang="en-US" sz="3600" b="1" u="sng" dirty="0">
                <a:latin typeface="Times New Roman"/>
                <a:ea typeface="Times New Roman"/>
              </a:rPr>
              <a:t>The Pacific Decadal Oscillation </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(more in the realm of climate)</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Pacific Decadal Oscillation (PDO)</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sym typeface="Wingdings"/>
              </a:rPr>
              <a:t></a:t>
            </a:r>
            <a:r>
              <a:rPr lang="en-US" dirty="0">
                <a:latin typeface="Times New Roman"/>
                <a:ea typeface="Times New Roman"/>
              </a:rPr>
              <a:t> Only Known since the late 1990’a starting with </a:t>
            </a:r>
            <a:r>
              <a:rPr lang="en-US" dirty="0" err="1">
                <a:latin typeface="Times New Roman"/>
                <a:ea typeface="Times New Roman"/>
              </a:rPr>
              <a:t>Minobe</a:t>
            </a:r>
            <a:r>
              <a:rPr lang="en-US" dirty="0">
                <a:latin typeface="Times New Roman"/>
                <a:ea typeface="Times New Roman"/>
              </a:rPr>
              <a:t> (1997) and </a:t>
            </a:r>
            <a:r>
              <a:rPr lang="en-US" dirty="0" err="1">
                <a:latin typeface="Times New Roman"/>
                <a:ea typeface="Times New Roman"/>
              </a:rPr>
              <a:t>Gershunov</a:t>
            </a:r>
            <a:r>
              <a:rPr lang="en-US" dirty="0">
                <a:latin typeface="Times New Roman"/>
                <a:ea typeface="Times New Roman"/>
              </a:rPr>
              <a:t> and Barnett (1998)</a:t>
            </a:r>
            <a:endParaRPr lang="en-US" sz="1600" dirty="0">
              <a:latin typeface="Times New Roman"/>
              <a:ea typeface="Times New Roman"/>
            </a:endParaRPr>
          </a:p>
          <a:p>
            <a:pPr marL="0" marR="0">
              <a:spcBef>
                <a:spcPts val="0"/>
              </a:spcBef>
              <a:spcAft>
                <a:spcPts val="0"/>
              </a:spcAft>
            </a:pPr>
            <a:endParaRPr lang="en-US" sz="1600" dirty="0">
              <a:latin typeface="Times New Roman"/>
              <a:ea typeface="Times New Roman"/>
            </a:endParaRPr>
          </a:p>
          <a:p>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020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4C600"/>
                </a:solidFill>
              </a:rPr>
              <a:t>	ATMS 8450 Tropical Met.</a:t>
            </a:r>
            <a:endParaRPr lang="en-US" dirty="0"/>
          </a:p>
        </p:txBody>
      </p:sp>
      <p:sp>
        <p:nvSpPr>
          <p:cNvPr id="3" name="Content Placeholder 2"/>
          <p:cNvSpPr>
            <a:spLocks noGrp="1"/>
          </p:cNvSpPr>
          <p:nvPr>
            <p:ph idx="1"/>
          </p:nvPr>
        </p:nvSpPr>
        <p:spPr/>
        <p:txBody>
          <a:bodyPr>
            <a:normAutofit fontScale="85000" lnSpcReduction="20000"/>
          </a:bodyPr>
          <a:lstStyle/>
          <a:p>
            <a:pPr marL="0" marR="0">
              <a:spcBef>
                <a:spcPts val="0"/>
              </a:spcBef>
              <a:spcAft>
                <a:spcPts val="0"/>
              </a:spcAft>
            </a:pPr>
            <a:r>
              <a:rPr lang="en-US" dirty="0">
                <a:latin typeface="Times New Roman"/>
                <a:ea typeface="Times New Roman"/>
              </a:rPr>
              <a:t>A Pacific ocean </a:t>
            </a:r>
            <a:r>
              <a:rPr lang="en-US" dirty="0" err="1">
                <a:latin typeface="Times New Roman"/>
                <a:ea typeface="Times New Roman"/>
              </a:rPr>
              <a:t>basinwide</a:t>
            </a:r>
            <a:r>
              <a:rPr lang="en-US" dirty="0">
                <a:latin typeface="Times New Roman"/>
                <a:ea typeface="Times New Roman"/>
              </a:rPr>
              <a:t> fluctuation (50 – 70 years) in SSTs. PDO 1  Warm East Pacific / cold West Pacific    PDO1  from 1977 – 1998, and before 1933 – 1946. PDO2  Warm West Pacific / Cold East Pacific  1947-1976, 1999 – present. </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sym typeface="Wingdings"/>
              </a:rPr>
              <a:t></a:t>
            </a:r>
            <a:r>
              <a:rPr lang="en-US" dirty="0">
                <a:latin typeface="Times New Roman"/>
                <a:ea typeface="Times New Roman"/>
              </a:rPr>
              <a:t> Modulates ENSO  (e.g., GB98, Berger et al. 2003, Lupo and Johnston (2000), Kelsey et al, 2007, Lupo et al. 2008; </a:t>
            </a:r>
            <a:r>
              <a:rPr lang="en-US" dirty="0" err="1">
                <a:latin typeface="Times New Roman"/>
                <a:ea typeface="Times New Roman"/>
              </a:rPr>
              <a:t>Birk</a:t>
            </a:r>
            <a:r>
              <a:rPr lang="en-US" dirty="0">
                <a:latin typeface="Times New Roman"/>
                <a:ea typeface="Times New Roman"/>
              </a:rPr>
              <a:t> et al. 2010). </a:t>
            </a:r>
            <a:r>
              <a:rPr lang="en-US" dirty="0" err="1">
                <a:latin typeface="Times New Roman"/>
                <a:ea typeface="Times New Roman"/>
              </a:rPr>
              <a:t>Tsonis</a:t>
            </a:r>
            <a:r>
              <a:rPr lang="en-US" dirty="0">
                <a:latin typeface="Times New Roman"/>
                <a:ea typeface="Times New Roman"/>
              </a:rPr>
              <a:t> et al. (2007)</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sym typeface="Wingdings"/>
              </a:rPr>
              <a:t></a:t>
            </a:r>
            <a:r>
              <a:rPr lang="en-US" dirty="0">
                <a:latin typeface="Times New Roman"/>
                <a:ea typeface="Times New Roman"/>
              </a:rPr>
              <a:t> May be linked to global </a:t>
            </a:r>
            <a:r>
              <a:rPr lang="en-US" dirty="0" err="1">
                <a:latin typeface="Times New Roman"/>
                <a:ea typeface="Times New Roman"/>
              </a:rPr>
              <a:t>themohaline</a:t>
            </a:r>
            <a:r>
              <a:rPr lang="en-US" dirty="0">
                <a:latin typeface="Times New Roman"/>
                <a:ea typeface="Times New Roman"/>
              </a:rPr>
              <a:t> circulation and Atlantic </a:t>
            </a:r>
            <a:r>
              <a:rPr lang="en-US" dirty="0" err="1">
                <a:latin typeface="Times New Roman"/>
                <a:ea typeface="Times New Roman"/>
              </a:rPr>
              <a:t>Multidecadal</a:t>
            </a:r>
            <a:r>
              <a:rPr lang="en-US" dirty="0">
                <a:latin typeface="Times New Roman"/>
                <a:ea typeface="Times New Roman"/>
              </a:rPr>
              <a:t> Oscillation.</a:t>
            </a:r>
            <a:endParaRPr lang="en-US" sz="1600" dirty="0">
              <a:latin typeface="Times New Roman"/>
              <a:ea typeface="Times New Roman"/>
            </a:endParaRPr>
          </a:p>
          <a:p>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199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4C600"/>
                </a:solidFill>
              </a:rPr>
              <a:t>	ATMS 8450 Tropical Met.</a:t>
            </a:r>
            <a:endParaRPr lang="en-US" dirty="0"/>
          </a:p>
        </p:txBody>
      </p:sp>
      <p:sp>
        <p:nvSpPr>
          <p:cNvPr id="3" name="Content Placeholder 2"/>
          <p:cNvSpPr>
            <a:spLocks noGrp="1"/>
          </p:cNvSpPr>
          <p:nvPr>
            <p:ph idx="1"/>
          </p:nvPr>
        </p:nvSpPr>
        <p:spPr/>
        <p:txBody>
          <a:bodyPr>
            <a:normAutofit fontScale="92500" lnSpcReduction="20000"/>
          </a:bodyPr>
          <a:lstStyle/>
          <a:p>
            <a:pPr marL="0" marR="0">
              <a:spcBef>
                <a:spcPts val="0"/>
              </a:spcBef>
              <a:spcAft>
                <a:spcPts val="0"/>
              </a:spcAft>
            </a:pPr>
            <a:r>
              <a:rPr lang="en-US" dirty="0">
                <a:latin typeface="Times New Roman"/>
                <a:ea typeface="Times New Roman"/>
              </a:rPr>
              <a:t>Constructive interference hypothesis (Solberg.snr.missouri.edu/</a:t>
            </a:r>
            <a:r>
              <a:rPr lang="en-US" dirty="0" err="1">
                <a:latin typeface="Times New Roman"/>
                <a:ea typeface="Times New Roman"/>
              </a:rPr>
              <a:t>gcc</a:t>
            </a:r>
            <a:r>
              <a:rPr lang="en-US" dirty="0">
                <a:latin typeface="Times New Roman"/>
                <a:ea typeface="Times New Roman"/>
              </a:rPr>
              <a:t>)  See global climate change page for </a:t>
            </a:r>
            <a:r>
              <a:rPr lang="en-US" dirty="0" err="1">
                <a:latin typeface="Times New Roman"/>
                <a:ea typeface="Times New Roman"/>
              </a:rPr>
              <a:t>Gershanov</a:t>
            </a:r>
            <a:r>
              <a:rPr lang="en-US" dirty="0">
                <a:latin typeface="Times New Roman"/>
                <a:ea typeface="Times New Roman"/>
              </a:rPr>
              <a:t> and Barnett (1998 BAMS), Lupo et al. (2007)</a:t>
            </a:r>
          </a:p>
          <a:p>
            <a:pPr marL="0" marR="0">
              <a:spcBef>
                <a:spcPts val="0"/>
              </a:spcBef>
              <a:spcAft>
                <a:spcPts val="0"/>
              </a:spcAft>
            </a:pPr>
            <a:endParaRPr lang="en-US" dirty="0">
              <a:latin typeface="Times New Roman"/>
              <a:ea typeface="Times New Roman"/>
            </a:endParaRPr>
          </a:p>
          <a:p>
            <a:pPr marL="0" marR="0">
              <a:spcBef>
                <a:spcPts val="0"/>
              </a:spcBef>
              <a:spcAft>
                <a:spcPts val="0"/>
              </a:spcAft>
            </a:pPr>
            <a:r>
              <a:rPr lang="en-US" dirty="0">
                <a:latin typeface="Times New Roman"/>
                <a:ea typeface="Times New Roman"/>
              </a:rPr>
              <a:t>ENSOs were weak and infrequent during the PDO2 (1940s – 1970s and present decade)   D-type</a:t>
            </a:r>
          </a:p>
          <a:p>
            <a:pPr marL="0" marR="0">
              <a:spcBef>
                <a:spcPts val="0"/>
              </a:spcBef>
              <a:spcAft>
                <a:spcPts val="0"/>
              </a:spcAft>
            </a:pPr>
            <a:endParaRPr lang="en-US" dirty="0">
              <a:latin typeface="Times New Roman"/>
              <a:ea typeface="Times New Roman"/>
            </a:endParaRPr>
          </a:p>
          <a:p>
            <a:pPr marL="0" marR="0">
              <a:spcBef>
                <a:spcPts val="0"/>
              </a:spcBef>
              <a:spcAft>
                <a:spcPts val="0"/>
              </a:spcAft>
            </a:pPr>
            <a:endParaRPr lang="en-US" dirty="0">
              <a:latin typeface="Times New Roman"/>
              <a:ea typeface="Times New Roman"/>
            </a:endParaRPr>
          </a:p>
          <a:p>
            <a:pPr marL="0" marR="0">
              <a:spcBef>
                <a:spcPts val="0"/>
              </a:spcBef>
              <a:spcAft>
                <a:spcPts val="0"/>
              </a:spcAft>
            </a:pPr>
            <a:r>
              <a:rPr lang="en-US" dirty="0">
                <a:latin typeface="Times New Roman"/>
                <a:ea typeface="Times New Roman"/>
              </a:rPr>
              <a:t>ENSOs strong and frequent during PDO1 </a:t>
            </a:r>
          </a:p>
          <a:p>
            <a:pPr marL="0" marR="0" indent="0">
              <a:spcBef>
                <a:spcPts val="0"/>
              </a:spcBef>
              <a:spcAft>
                <a:spcPts val="0"/>
              </a:spcAft>
              <a:buNone/>
            </a:pPr>
            <a:endParaRPr lang="en-US" sz="1600" dirty="0">
              <a:latin typeface="Times New Roman"/>
              <a:ea typeface="Times New Roman"/>
            </a:endParaRPr>
          </a:p>
          <a:p>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75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4C600"/>
                </a:solidFill>
              </a:rPr>
              <a:t>	ATMS 8450 Tropical Met.</a:t>
            </a:r>
            <a:endParaRPr lang="en-US" dirty="0"/>
          </a:p>
        </p:txBody>
      </p:sp>
      <p:sp>
        <p:nvSpPr>
          <p:cNvPr id="3" name="Content Placeholder 2"/>
          <p:cNvSpPr>
            <a:spLocks noGrp="1"/>
          </p:cNvSpPr>
          <p:nvPr>
            <p:ph idx="1"/>
          </p:nvPr>
        </p:nvSpPr>
        <p:spPr/>
        <p:txBody>
          <a:bodyPr/>
          <a:lstStyle/>
          <a:p>
            <a:r>
              <a:rPr lang="en-US" dirty="0"/>
              <a:t>PDO From </a:t>
            </a:r>
            <a:r>
              <a:rPr lang="en-US" dirty="0" err="1"/>
              <a:t>Manabe</a:t>
            </a:r>
            <a:r>
              <a:rPr lang="en-US" dirty="0"/>
              <a:t> 1997 (Univ. Wash.)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124200"/>
            <a:ext cx="6270789"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960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circle(in)">
                                      <p:cBhvr>
                                        <p:cTn id="12"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4C600"/>
                </a:solidFill>
              </a:rPr>
              <a:t>	ATMS 8450 </a:t>
            </a:r>
            <a:r>
              <a:rPr lang="en-US" dirty="0" err="1">
                <a:solidFill>
                  <a:srgbClr val="94C600"/>
                </a:solidFill>
              </a:rPr>
              <a:t>Tropcial</a:t>
            </a:r>
            <a:r>
              <a:rPr lang="en-US" dirty="0">
                <a:solidFill>
                  <a:srgbClr val="94C600"/>
                </a:solidFill>
              </a:rPr>
              <a:t> Met.</a:t>
            </a:r>
            <a:endParaRPr lang="en-US" dirty="0"/>
          </a:p>
        </p:txBody>
      </p:sp>
      <p:sp>
        <p:nvSpPr>
          <p:cNvPr id="3" name="Content Placeholder 2"/>
          <p:cNvSpPr>
            <a:spLocks noGrp="1"/>
          </p:cNvSpPr>
          <p:nvPr>
            <p:ph idx="1"/>
          </p:nvPr>
        </p:nvSpPr>
        <p:spPr/>
        <p:txBody>
          <a:bodyPr>
            <a:normAutofit fontScale="32500" lnSpcReduction="20000"/>
          </a:bodyPr>
          <a:lstStyle/>
          <a:p>
            <a:r>
              <a:rPr lang="en-US" sz="6000" b="1" u="sng" dirty="0"/>
              <a:t>North Atlantic Oscillation / Atlantic </a:t>
            </a:r>
            <a:r>
              <a:rPr lang="en-US" sz="6000" b="1" u="sng" dirty="0" err="1"/>
              <a:t>Multidecadal</a:t>
            </a:r>
            <a:r>
              <a:rPr lang="en-US" sz="6000" b="1" u="sng" dirty="0"/>
              <a:t> Oscillation</a:t>
            </a:r>
          </a:p>
          <a:p>
            <a:pPr marL="68580" indent="0">
              <a:buNone/>
            </a:pPr>
            <a:endParaRPr lang="en-US" sz="6000" dirty="0"/>
          </a:p>
          <a:p>
            <a:r>
              <a:rPr lang="en-US" sz="5500" dirty="0"/>
              <a:t>Studied more than PDO.</a:t>
            </a:r>
          </a:p>
          <a:p>
            <a:pPr marL="68580" indent="0">
              <a:buNone/>
            </a:pPr>
            <a:endParaRPr lang="en-US" sz="5500" dirty="0"/>
          </a:p>
          <a:p>
            <a:r>
              <a:rPr lang="en-US" sz="5500" dirty="0"/>
              <a:t>may be linked to </a:t>
            </a:r>
            <a:r>
              <a:rPr lang="en-US" sz="5500" dirty="0" err="1"/>
              <a:t>Themohaline</a:t>
            </a:r>
            <a:r>
              <a:rPr lang="en-US" sz="5500" dirty="0"/>
              <a:t> circulation (fluctuates </a:t>
            </a:r>
            <a:r>
              <a:rPr lang="en-US" sz="5500" dirty="0" err="1"/>
              <a:t>decadally</a:t>
            </a:r>
            <a:r>
              <a:rPr lang="en-US" sz="5500" dirty="0"/>
              <a:t> to century-scale   (formation of deep ocean circulation and gulf stream</a:t>
            </a:r>
          </a:p>
          <a:p>
            <a:pPr marL="68580" indent="0">
              <a:buNone/>
            </a:pPr>
            <a:endParaRPr lang="en-US" sz="5500" dirty="0"/>
          </a:p>
          <a:p>
            <a:r>
              <a:rPr lang="en-US" sz="5500" dirty="0"/>
              <a:t>NAO/AMO index - SLP Azores – SLP Iceland   When SLP </a:t>
            </a:r>
            <a:r>
              <a:rPr lang="en-US" sz="5500" dirty="0" err="1"/>
              <a:t>ICEland</a:t>
            </a:r>
            <a:r>
              <a:rPr lang="en-US" sz="5500" dirty="0"/>
              <a:t> is high, Icelandic Low weaker, more blocking more </a:t>
            </a:r>
            <a:r>
              <a:rPr lang="en-US" sz="5500" dirty="0" err="1"/>
              <a:t>meridional</a:t>
            </a:r>
            <a:r>
              <a:rPr lang="en-US" sz="5500" dirty="0"/>
              <a:t> circulations, when SLP Iceland low, increased Icelandic low and more zonal flow. </a:t>
            </a:r>
            <a:r>
              <a:rPr lang="en-US" sz="5500" dirty="0" err="1"/>
              <a:t>Wilby</a:t>
            </a:r>
            <a:r>
              <a:rPr lang="en-US" sz="5500" dirty="0"/>
              <a:t> et al. (1997)</a:t>
            </a:r>
          </a:p>
          <a:p>
            <a:endParaRPr lang="en-US" sz="5500" dirty="0"/>
          </a:p>
          <a:p>
            <a:r>
              <a:rPr lang="en-US" sz="5500" dirty="0"/>
              <a:t>Several modes in NAO/AMO series from 3 years all the way to 20 – 25  years (Rodgers, 1984, Hu et al. 1998), also see da Costa and </a:t>
            </a:r>
            <a:r>
              <a:rPr lang="en-US" sz="5500" dirty="0" err="1"/>
              <a:t>Verdiere</a:t>
            </a:r>
            <a:r>
              <a:rPr lang="en-US" sz="5500" dirty="0"/>
              <a:t> (2002 April QJRMS). </a:t>
            </a:r>
          </a:p>
          <a:p>
            <a:endParaRPr lang="en-US" sz="5500"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644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4C600"/>
                </a:solidFill>
              </a:rPr>
              <a:t>	ATMS 8450 </a:t>
            </a:r>
            <a:r>
              <a:rPr lang="en-US" dirty="0" err="1">
                <a:solidFill>
                  <a:srgbClr val="94C600"/>
                </a:solidFill>
              </a:rPr>
              <a:t>Tropcial</a:t>
            </a:r>
            <a:r>
              <a:rPr lang="en-US" dirty="0">
                <a:solidFill>
                  <a:srgbClr val="94C600"/>
                </a:solidFill>
              </a:rPr>
              <a:t> Met</a:t>
            </a:r>
            <a:endParaRPr lang="en-US" dirty="0"/>
          </a:p>
        </p:txBody>
      </p:sp>
      <p:sp>
        <p:nvSpPr>
          <p:cNvPr id="3" name="Content Placeholder 2"/>
          <p:cNvSpPr>
            <a:spLocks noGrp="1"/>
          </p:cNvSpPr>
          <p:nvPr>
            <p:ph idx="1"/>
          </p:nvPr>
        </p:nvSpPr>
        <p:spPr/>
        <p:txBody>
          <a:bodyPr/>
          <a:lstStyle/>
          <a:p>
            <a:r>
              <a:rPr lang="en-US" dirty="0"/>
              <a:t>Deep ocean circulation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7575" y="3200400"/>
            <a:ext cx="4767263" cy="303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22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circle(in)">
                                      <p:cBhvr>
                                        <p:cTn id="11"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We can get trajectories by moving out with time and define where the parcel is. If t = 0, then streamlines and trajectories are the same. (Steady state).</a:t>
            </a:r>
          </a:p>
          <a:p>
            <a:pPr marL="0" indent="0">
              <a:buNone/>
            </a:pPr>
            <a:endParaRPr lang="en-US" sz="2800" dirty="0">
              <a:effectLst/>
            </a:endParaRPr>
          </a:p>
          <a:p>
            <a:r>
              <a:rPr lang="en-US" sz="2800" dirty="0">
                <a:effectLst/>
              </a:rPr>
              <a:t>Cool Website:</a:t>
            </a:r>
          </a:p>
          <a:p>
            <a:pPr marL="0" indent="0">
              <a:buNone/>
            </a:pPr>
            <a:endParaRPr lang="en-US" sz="2800" dirty="0">
              <a:effectLst/>
            </a:endParaRPr>
          </a:p>
          <a:p>
            <a:pPr marL="0" indent="0">
              <a:buNone/>
            </a:pPr>
            <a:r>
              <a:rPr lang="en-US" sz="2800" dirty="0">
                <a:effectLst/>
              </a:rPr>
              <a:t>http://www.atmos.washington.edu/~durrand/animations/vort505/vortanim1.html</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03747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normAutofit fontScale="77500" lnSpcReduction="20000"/>
          </a:bodyPr>
          <a:lstStyle/>
          <a:p>
            <a:pPr marL="0" marR="0" algn="ctr">
              <a:spcBef>
                <a:spcPts val="0"/>
              </a:spcBef>
              <a:spcAft>
                <a:spcPts val="0"/>
              </a:spcAft>
            </a:pPr>
            <a:r>
              <a:rPr lang="en-US" sz="2800" b="1" dirty="0">
                <a:latin typeface="Times New Roman"/>
                <a:ea typeface="Times New Roman"/>
              </a:rPr>
              <a:t>General Circulation of the Oceans</a:t>
            </a: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 </a:t>
            </a: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Water Mass on Earth:	Surf Area (km2) 	Volume (km3) 	%</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1200"/>
              </a:spcBef>
              <a:spcAft>
                <a:spcPts val="300"/>
              </a:spcAft>
            </a:pPr>
            <a:r>
              <a:rPr lang="en-US" sz="2800" b="1" kern="1400" dirty="0">
                <a:latin typeface="Arial"/>
                <a:cs typeface="Times New Roman"/>
              </a:rPr>
              <a:t>Surface water</a:t>
            </a:r>
          </a:p>
          <a:p>
            <a:pPr marL="0" marR="0">
              <a:spcBef>
                <a:spcPts val="0"/>
              </a:spcBef>
              <a:spcAft>
                <a:spcPts val="0"/>
              </a:spcAft>
            </a:pPr>
            <a:r>
              <a:rPr lang="en-US" dirty="0">
                <a:latin typeface="Times New Roman"/>
                <a:ea typeface="Times New Roman"/>
              </a:rPr>
              <a:t>Lakes fresh		860K   		25K	0.009</a:t>
            </a: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 </a:t>
            </a: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Lakes Salt		700 K		94 K	0.007</a:t>
            </a: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 </a:t>
            </a: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Rivers					1.2 K	0.0001</a:t>
            </a: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 </a:t>
            </a: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Underground water	130 M</a:t>
            </a:r>
            <a:endParaRPr lang="en-US" sz="1600" dirty="0">
              <a:latin typeface="Times New Roman"/>
              <a:ea typeface="Times New Roman"/>
            </a:endParaRPr>
          </a:p>
          <a:p>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260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additive="base">
                                        <p:cTn id="6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normAutofit fontScale="70000" lnSpcReduction="20000"/>
          </a:bodyPr>
          <a:lstStyle/>
          <a:p>
            <a:pPr marL="0" marR="0">
              <a:spcBef>
                <a:spcPts val="0"/>
              </a:spcBef>
              <a:spcAft>
                <a:spcPts val="0"/>
              </a:spcAft>
            </a:pPr>
            <a:r>
              <a:rPr lang="en-US" dirty="0">
                <a:latin typeface="Times New Roman"/>
                <a:ea typeface="Times New Roman"/>
              </a:rPr>
              <a:t>Soil Water			25 K		0.002</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Ground water (above 800m)		4.5M	  	0.72</a:t>
            </a:r>
            <a:endParaRPr lang="en-US" sz="1600" dirty="0">
              <a:latin typeface="Times New Roman"/>
              <a:ea typeface="Times New Roman"/>
            </a:endParaRPr>
          </a:p>
          <a:p>
            <a:pPr marL="0" marR="0">
              <a:spcBef>
                <a:spcPts val="0"/>
              </a:spcBef>
              <a:spcAft>
                <a:spcPts val="0"/>
              </a:spcAft>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G. Water (below 800 m)		5.6 M</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Ice and Glacier	16 M		24.23 M		1.75</a:t>
            </a:r>
            <a:endParaRPr lang="en-US" sz="1600" dirty="0">
              <a:latin typeface="Times New Roman"/>
              <a:ea typeface="Times New Roman"/>
            </a:endParaRPr>
          </a:p>
          <a:p>
            <a:pPr marL="0" marR="0">
              <a:spcBef>
                <a:spcPts val="0"/>
              </a:spcBef>
              <a:spcAft>
                <a:spcPts val="0"/>
              </a:spcAft>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Vapor in </a:t>
            </a:r>
            <a:r>
              <a:rPr lang="en-US" dirty="0" err="1">
                <a:latin typeface="Times New Roman"/>
                <a:ea typeface="Times New Roman"/>
              </a:rPr>
              <a:t>Atms</a:t>
            </a:r>
            <a:r>
              <a:rPr lang="en-US" dirty="0">
                <a:latin typeface="Times New Roman"/>
                <a:ea typeface="Times New Roman"/>
              </a:rPr>
              <a:t>	510 M		12.6 K		0.001</a:t>
            </a:r>
            <a:endParaRPr lang="en-US" sz="1600" dirty="0">
              <a:latin typeface="Times New Roman"/>
              <a:ea typeface="Times New Roman"/>
            </a:endParaRPr>
          </a:p>
          <a:p>
            <a:pPr marL="0" marR="0">
              <a:spcBef>
                <a:spcPts val="0"/>
              </a:spcBef>
              <a:spcAft>
                <a:spcPts val="0"/>
              </a:spcAft>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Ocean		360 M 		1,349,929,000	   97.5</a:t>
            </a:r>
            <a:endParaRPr lang="en-US" sz="1600" dirty="0">
              <a:latin typeface="Times New Roman"/>
              <a:ea typeface="Times New Roman"/>
            </a:endParaRPr>
          </a:p>
          <a:p>
            <a:pPr marL="0" marR="0">
              <a:spcBef>
                <a:spcPts val="0"/>
              </a:spcBef>
              <a:spcAft>
                <a:spcPts val="0"/>
              </a:spcAft>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Plants and Animals (Biomass)	600		0.0001</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		Total		1,384,518,000	100.0</a:t>
            </a:r>
            <a:endParaRPr lang="en-US" sz="1600" dirty="0">
              <a:latin typeface="Times New Roman"/>
              <a:ea typeface="Times New Roman"/>
            </a:endParaRPr>
          </a:p>
          <a:p>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595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 calcmode="lin" valueType="num">
                                      <p:cBhvr additive="base">
                                        <p:cTn id="4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anim calcmode="lin" valueType="num">
                                      <p:cBhvr additive="base">
                                        <p:cTn id="5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14" end="14"/>
                                            </p:txEl>
                                          </p:spTgt>
                                        </p:tgtEl>
                                        <p:attrNameLst>
                                          <p:attrName>style.visibility</p:attrName>
                                        </p:attrNameLst>
                                      </p:cBhvr>
                                      <p:to>
                                        <p:strVal val="visible"/>
                                      </p:to>
                                    </p:set>
                                    <p:anim calcmode="lin" valueType="num">
                                      <p:cBhvr additive="base">
                                        <p:cTn id="6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normAutofit fontScale="70000" lnSpcReduction="20000"/>
          </a:bodyPr>
          <a:lstStyle/>
          <a:p>
            <a:pPr marL="0" marR="0">
              <a:spcBef>
                <a:spcPts val="0"/>
              </a:spcBef>
              <a:spcAft>
                <a:spcPts val="0"/>
              </a:spcAft>
            </a:pPr>
            <a:r>
              <a:rPr lang="en-US" dirty="0">
                <a:latin typeface="Times New Roman"/>
                <a:ea typeface="Times New Roman"/>
              </a:rPr>
              <a:t>97.5% water in the oceans, 2.5 % over land. Ice has 1.75 % and of this, 99% is in the Antarctic and Greenland Ice Caps</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On the climate scale (MY), ice volume changes dramatically. In the past 22.5 MY, at least 4 - 6 major ice ages have occurred. The last ice age peaked at 20 KY BP. Most of N. America, including down into Northern and even Central Missouri were covered with ice. Europe and Asia, and many mountainous regions were also covered.</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Water mass on Earth is conserved (we review this in 8600 Climate Dynamics - essentially derived from continuity equation.)). Thus when Ice mass increase. ocean mass </a:t>
            </a:r>
            <a:r>
              <a:rPr lang="en-US" dirty="0" err="1">
                <a:latin typeface="Times New Roman"/>
                <a:ea typeface="Times New Roman"/>
              </a:rPr>
              <a:t>dec.</a:t>
            </a:r>
            <a:r>
              <a:rPr lang="en-US" dirty="0">
                <a:latin typeface="Times New Roman"/>
                <a:ea typeface="Times New Roman"/>
              </a:rPr>
              <a:t>. Seas surfaces were 130 meters lower than at present. </a:t>
            </a:r>
            <a:endParaRPr lang="en-US" sz="1600" dirty="0">
              <a:effectLst/>
              <a:latin typeface="Times New Roman"/>
              <a:ea typeface="Times New Roman"/>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70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normAutofit fontScale="70000" lnSpcReduction="20000"/>
          </a:bodyPr>
          <a:lstStyle/>
          <a:p>
            <a:pPr marL="0" marR="0">
              <a:spcBef>
                <a:spcPts val="0"/>
              </a:spcBef>
              <a:spcAft>
                <a:spcPts val="0"/>
              </a:spcAft>
            </a:pPr>
            <a:r>
              <a:rPr lang="en-US" dirty="0">
                <a:latin typeface="Times New Roman"/>
                <a:ea typeface="Times New Roman"/>
              </a:rPr>
              <a:t>Thus, at that time (20 KY BP) some land was exposed. This includes the Bering Straits. Exposing this land can change Gen Circ. Patterns by changing the deep ocean currents.</a:t>
            </a:r>
            <a:endParaRPr lang="en-US" sz="1600" dirty="0">
              <a:latin typeface="Times New Roman"/>
              <a:ea typeface="Times New Roman"/>
            </a:endParaRPr>
          </a:p>
          <a:p>
            <a:pPr marL="0" marR="0">
              <a:spcBef>
                <a:spcPts val="0"/>
              </a:spcBef>
              <a:spcAft>
                <a:spcPts val="0"/>
              </a:spcAft>
            </a:pP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Some global warming projections say that almost all ice mass will melt as a result of mankind's warming the climate. This would result in a 65 m sea level rise. 4% of the land mass would be lost, and many large cities would be underwater.   </a:t>
            </a:r>
            <a:endParaRPr lang="en-US" sz="1600" dirty="0">
              <a:latin typeface="Times New Roman"/>
              <a:ea typeface="Times New Roman"/>
            </a:endParaRPr>
          </a:p>
          <a:p>
            <a:pPr marL="0" marR="0">
              <a:spcBef>
                <a:spcPts val="0"/>
              </a:spcBef>
              <a:spcAft>
                <a:spcPts val="0"/>
              </a:spcAft>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Not just theory </a:t>
            </a:r>
            <a:r>
              <a:rPr lang="en-US" dirty="0">
                <a:latin typeface="Times New Roman"/>
                <a:ea typeface="Times New Roman"/>
                <a:sym typeface="Wingdings"/>
              </a:rPr>
              <a:t></a:t>
            </a:r>
            <a:r>
              <a:rPr lang="en-US" dirty="0">
                <a:latin typeface="Times New Roman"/>
                <a:ea typeface="Times New Roman"/>
              </a:rPr>
              <a:t> Through most of earth's geological history, poles have been ice free. Glaciation in Earth's history seems to be controlled by 1 - large losses of CO</a:t>
            </a:r>
            <a:r>
              <a:rPr lang="en-US" baseline="-25000" dirty="0">
                <a:latin typeface="Times New Roman"/>
                <a:ea typeface="Times New Roman"/>
              </a:rPr>
              <a:t>2</a:t>
            </a:r>
            <a:r>
              <a:rPr lang="en-US" dirty="0">
                <a:latin typeface="Times New Roman"/>
                <a:ea typeface="Times New Roman"/>
              </a:rPr>
              <a:t> from </a:t>
            </a:r>
            <a:r>
              <a:rPr lang="en-US" dirty="0" err="1">
                <a:latin typeface="Times New Roman"/>
                <a:ea typeface="Times New Roman"/>
              </a:rPr>
              <a:t>atms</a:t>
            </a:r>
            <a:r>
              <a:rPr lang="en-US" dirty="0">
                <a:latin typeface="Times New Roman"/>
                <a:ea typeface="Times New Roman"/>
              </a:rPr>
              <a:t>. and 2- astronomical effects (</a:t>
            </a:r>
            <a:r>
              <a:rPr lang="en-US" dirty="0" err="1">
                <a:latin typeface="Times New Roman"/>
                <a:ea typeface="Times New Roman"/>
              </a:rPr>
              <a:t>Milankovitch</a:t>
            </a:r>
            <a:r>
              <a:rPr lang="en-US" dirty="0">
                <a:latin typeface="Times New Roman"/>
                <a:ea typeface="Times New Roman"/>
              </a:rPr>
              <a:t> variations in Earth's tilt, revolution and precession) rather than climatological forcing.</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65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a:t>
            </a:r>
            <a:r>
              <a:rPr lang="en-US" dirty="0" err="1"/>
              <a:t>Tropcial</a:t>
            </a:r>
            <a:r>
              <a:rPr lang="en-US" dirty="0"/>
              <a:t> Met.</a:t>
            </a:r>
          </a:p>
        </p:txBody>
      </p:sp>
      <p:sp>
        <p:nvSpPr>
          <p:cNvPr id="3" name="Content Placeholder 2"/>
          <p:cNvSpPr>
            <a:spLocks noGrp="1"/>
          </p:cNvSpPr>
          <p:nvPr>
            <p:ph idx="1"/>
          </p:nvPr>
        </p:nvSpPr>
        <p:spPr/>
        <p:txBody>
          <a:bodyPr>
            <a:normAutofit fontScale="62500" lnSpcReduction="20000"/>
          </a:bodyPr>
          <a:lstStyle/>
          <a:p>
            <a:pPr marL="0" marR="0">
              <a:spcBef>
                <a:spcPts val="0"/>
              </a:spcBef>
              <a:spcAft>
                <a:spcPts val="0"/>
              </a:spcAft>
            </a:pPr>
            <a:r>
              <a:rPr lang="en-US" dirty="0">
                <a:latin typeface="Times New Roman"/>
                <a:ea typeface="Times New Roman"/>
              </a:rPr>
              <a:t>Three Glacial ages (600 MY BP for 200 MY) Precambrian, 300 MY BP (for 70 MY) </a:t>
            </a:r>
            <a:r>
              <a:rPr lang="en-US" dirty="0" err="1">
                <a:latin typeface="Times New Roman"/>
                <a:ea typeface="Times New Roman"/>
              </a:rPr>
              <a:t>Permo</a:t>
            </a:r>
            <a:r>
              <a:rPr lang="en-US" dirty="0">
                <a:latin typeface="Times New Roman"/>
                <a:ea typeface="Times New Roman"/>
              </a:rPr>
              <a:t> - Carboniferous, and 10 MY BP to present    </a:t>
            </a:r>
            <a:r>
              <a:rPr lang="en-US" dirty="0" err="1">
                <a:latin typeface="Times New Roman"/>
                <a:ea typeface="Times New Roman"/>
              </a:rPr>
              <a:t>Present</a:t>
            </a:r>
            <a:r>
              <a:rPr lang="en-US" dirty="0">
                <a:latin typeface="Times New Roman"/>
                <a:ea typeface="Times New Roman"/>
              </a:rPr>
              <a:t> Glacial Age. If the past is any indication, we're in the middle of an Ice Age Interglacial.</a:t>
            </a:r>
            <a:endParaRPr lang="en-US" sz="1600" dirty="0">
              <a:latin typeface="Times New Roman"/>
              <a:ea typeface="Times New Roman"/>
            </a:endParaRPr>
          </a:p>
          <a:p>
            <a:pPr marL="0" marR="0">
              <a:spcBef>
                <a:spcPts val="0"/>
              </a:spcBef>
              <a:spcAft>
                <a:spcPts val="0"/>
              </a:spcAft>
            </a:pP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Atmos. has a small amount of water in the entire system, only 0.001 % and the average </a:t>
            </a:r>
            <a:r>
              <a:rPr lang="en-US" dirty="0" err="1">
                <a:latin typeface="Times New Roman"/>
                <a:ea typeface="Times New Roman"/>
              </a:rPr>
              <a:t>precipitable</a:t>
            </a:r>
            <a:r>
              <a:rPr lang="en-US" dirty="0">
                <a:latin typeface="Times New Roman"/>
                <a:ea typeface="Times New Roman"/>
              </a:rPr>
              <a:t> water values world wide are 2.5 mm (though locally can be as much as 2").</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Water vapor plays a critical role in the </a:t>
            </a:r>
            <a:r>
              <a:rPr lang="en-US" dirty="0" err="1">
                <a:latin typeface="Times New Roman"/>
                <a:ea typeface="Times New Roman"/>
              </a:rPr>
              <a:t>atms</a:t>
            </a:r>
            <a:r>
              <a:rPr lang="en-US" dirty="0">
                <a:latin typeface="Times New Roman"/>
                <a:ea typeface="Times New Roman"/>
              </a:rPr>
              <a:t> through 1) </a:t>
            </a:r>
            <a:r>
              <a:rPr lang="en-US" dirty="0" err="1">
                <a:latin typeface="Times New Roman"/>
                <a:ea typeface="Times New Roman"/>
              </a:rPr>
              <a:t>Radiatve</a:t>
            </a:r>
            <a:r>
              <a:rPr lang="en-US" dirty="0">
                <a:latin typeface="Times New Roman"/>
                <a:ea typeface="Times New Roman"/>
              </a:rPr>
              <a:t> balance (most potent greenhouse gas) 2) heat transport (latent heating), and 3) huge heat capacity (oceans).</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In climates 8600, we showed (using equations)  that the </a:t>
            </a:r>
            <a:r>
              <a:rPr lang="en-US" dirty="0" err="1">
                <a:latin typeface="Times New Roman"/>
                <a:ea typeface="Times New Roman"/>
              </a:rPr>
              <a:t>atms</a:t>
            </a:r>
            <a:r>
              <a:rPr lang="en-US" dirty="0">
                <a:latin typeface="Times New Roman"/>
                <a:ea typeface="Times New Roman"/>
              </a:rPr>
              <a:t>. is a slave to the underlying boundaries on all time-scales greater than one month!!</a:t>
            </a:r>
            <a:endParaRPr lang="en-US" sz="1600" dirty="0">
              <a:effectLst/>
              <a:latin typeface="Times New Roman"/>
              <a:ea typeface="Times New Roman"/>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603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normAutofit fontScale="70000" lnSpcReduction="20000"/>
          </a:bodyPr>
          <a:lstStyle/>
          <a:p>
            <a:pPr marL="0" marR="0">
              <a:spcBef>
                <a:spcPts val="0"/>
              </a:spcBef>
              <a:spcAft>
                <a:spcPts val="0"/>
              </a:spcAft>
            </a:pPr>
            <a:r>
              <a:rPr lang="en-US" dirty="0">
                <a:latin typeface="Times New Roman"/>
                <a:ea typeface="Times New Roman"/>
              </a:rPr>
              <a:t>Thus the oceans, covering most of the land, and it's huge heat capacity are essentially the fuel (energy) storage for the atmospheric engine! Our planet is primarily a water planet!</a:t>
            </a:r>
            <a:endParaRPr lang="en-US" sz="1600" dirty="0">
              <a:latin typeface="Times New Roman"/>
              <a:ea typeface="Times New Roman"/>
            </a:endParaRPr>
          </a:p>
          <a:p>
            <a:pPr marL="0" marR="0" indent="0">
              <a:spcBef>
                <a:spcPts val="0"/>
              </a:spcBef>
              <a:spcAft>
                <a:spcPts val="0"/>
              </a:spcAft>
              <a:buNone/>
              <a:tabLst>
                <a:tab pos="609600" algn="l"/>
              </a:tabLst>
            </a:pPr>
            <a:r>
              <a:rPr lang="en-US" dirty="0">
                <a:latin typeface="Times New Roman"/>
                <a:ea typeface="Times New Roman"/>
              </a:rPr>
              <a:t>	</a:t>
            </a:r>
            <a:endParaRPr lang="en-US" sz="1600" dirty="0">
              <a:latin typeface="Times New Roman"/>
              <a:ea typeface="Times New Roman"/>
            </a:endParaRPr>
          </a:p>
          <a:p>
            <a:pPr marL="0" marR="0">
              <a:spcBef>
                <a:spcPts val="0"/>
              </a:spcBef>
              <a:spcAft>
                <a:spcPts val="0"/>
              </a:spcAft>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In looking at the Gen </a:t>
            </a:r>
            <a:r>
              <a:rPr lang="en-US" dirty="0" err="1">
                <a:latin typeface="Times New Roman"/>
                <a:ea typeface="Times New Roman"/>
              </a:rPr>
              <a:t>cric</a:t>
            </a:r>
            <a:r>
              <a:rPr lang="en-US" dirty="0">
                <a:latin typeface="Times New Roman"/>
                <a:ea typeface="Times New Roman"/>
              </a:rPr>
              <a:t>, we saw that NH has 39% land and 61% water, while SH has 19% land and 81% water. This difference accounted for asymmetry between the two hemisphere in gen. circ.</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a:spcBef>
                <a:spcPts val="0"/>
              </a:spcBef>
              <a:spcAft>
                <a:spcPts val="0"/>
              </a:spcAft>
            </a:pPr>
            <a:r>
              <a:rPr lang="en-US" dirty="0" err="1">
                <a:latin typeface="Times New Roman"/>
                <a:ea typeface="Times New Roman"/>
              </a:rPr>
              <a:t>Atms</a:t>
            </a:r>
            <a:r>
              <a:rPr lang="en-US" dirty="0">
                <a:latin typeface="Times New Roman"/>
                <a:ea typeface="Times New Roman"/>
              </a:rPr>
              <a:t>. cannot operate without a heat supply. Thus, it should be natural (as we do in 8600) to consider the </a:t>
            </a:r>
            <a:r>
              <a:rPr lang="en-US" dirty="0" err="1">
                <a:latin typeface="Times New Roman"/>
                <a:ea typeface="Times New Roman"/>
              </a:rPr>
              <a:t>atms</a:t>
            </a:r>
            <a:r>
              <a:rPr lang="en-US" dirty="0">
                <a:latin typeface="Times New Roman"/>
                <a:ea typeface="Times New Roman"/>
              </a:rPr>
              <a:t>. and oc. and </a:t>
            </a:r>
            <a:r>
              <a:rPr lang="en-US" dirty="0" err="1">
                <a:latin typeface="Times New Roman"/>
                <a:ea typeface="Times New Roman"/>
              </a:rPr>
              <a:t>cryosphere</a:t>
            </a:r>
            <a:r>
              <a:rPr lang="en-US" dirty="0">
                <a:latin typeface="Times New Roman"/>
                <a:ea typeface="Times New Roman"/>
              </a:rPr>
              <a:t> as one system. Current numerical modeling attempts to do this.</a:t>
            </a:r>
            <a:endParaRPr lang="en-US" sz="1600" dirty="0">
              <a:latin typeface="Times New Roman"/>
              <a:ea typeface="Times New Roman"/>
            </a:endParaRPr>
          </a:p>
          <a:p>
            <a:pPr marL="0" marR="0">
              <a:spcBef>
                <a:spcPts val="0"/>
              </a:spcBef>
              <a:spcAft>
                <a:spcPts val="0"/>
              </a:spcAft>
            </a:pPr>
            <a:endParaRPr lang="en-US" sz="1600" dirty="0">
              <a:latin typeface="Times New Roman"/>
              <a:ea typeface="Times New Roman"/>
            </a:endParaRPr>
          </a:p>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260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	ATMS 8450 </a:t>
            </a:r>
            <a:r>
              <a:rPr lang="en-US" dirty="0" err="1"/>
              <a:t>Tropcial</a:t>
            </a:r>
            <a:r>
              <a:rPr lang="en-US" dirty="0"/>
              <a:t> Met.</a:t>
            </a:r>
          </a:p>
        </p:txBody>
      </p:sp>
      <p:sp>
        <p:nvSpPr>
          <p:cNvPr id="3" name="Content Placeholder 2"/>
          <p:cNvSpPr>
            <a:spLocks noGrp="1"/>
          </p:cNvSpPr>
          <p:nvPr>
            <p:ph sz="quarter" idx="1"/>
          </p:nvPr>
        </p:nvSpPr>
        <p:spPr>
          <a:xfrm>
            <a:off x="1143000" y="2057400"/>
            <a:ext cx="6781800" cy="4416425"/>
          </a:xfrm>
        </p:spPr>
        <p:txBody>
          <a:bodyPr>
            <a:normAutofit fontScale="77500" lnSpcReduction="20000"/>
          </a:bodyPr>
          <a:lstStyle/>
          <a:p>
            <a:r>
              <a:rPr lang="en-US" b="1" dirty="0"/>
              <a:t>Types of Ocean Currents</a:t>
            </a:r>
          </a:p>
          <a:p>
            <a:pPr>
              <a:buFont typeface="Wingdings" pitchFamily="2" charset="2"/>
              <a:buNone/>
            </a:pPr>
            <a:endParaRPr lang="en-US" b="1" dirty="0"/>
          </a:p>
          <a:p>
            <a:r>
              <a:rPr lang="en-US" b="1" dirty="0"/>
              <a:t>2 Types of Ocean Currents</a:t>
            </a:r>
          </a:p>
          <a:p>
            <a:pPr>
              <a:buFont typeface="Wingdings" pitchFamily="2" charset="2"/>
              <a:buNone/>
            </a:pPr>
            <a:endParaRPr lang="en-US" b="1" dirty="0"/>
          </a:p>
          <a:p>
            <a:r>
              <a:rPr lang="en-US" b="1" dirty="0"/>
              <a:t>1. Surface Currents--Surface Circulation</a:t>
            </a:r>
          </a:p>
          <a:p>
            <a:pPr>
              <a:buFont typeface="Wingdings" pitchFamily="2" charset="2"/>
              <a:buNone/>
            </a:pPr>
            <a:endParaRPr lang="en-US" b="1" dirty="0"/>
          </a:p>
          <a:p>
            <a:r>
              <a:rPr lang="en-US" b="1" dirty="0"/>
              <a:t>These waters make up about 10% of all the water in the ocean.</a:t>
            </a:r>
          </a:p>
          <a:p>
            <a:endParaRPr lang="en-US" b="1" dirty="0"/>
          </a:p>
          <a:p>
            <a:r>
              <a:rPr lang="en-US" b="1" dirty="0"/>
              <a:t>These waters are the upper 400 meters of the ocean.</a:t>
            </a:r>
          </a:p>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1438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	</a:t>
            </a:r>
            <a:r>
              <a:rPr lang="en-US" dirty="0" err="1"/>
              <a:t>Atms</a:t>
            </a:r>
            <a:r>
              <a:rPr lang="en-US" dirty="0"/>
              <a:t> 8450 Tropical Met.</a:t>
            </a:r>
          </a:p>
        </p:txBody>
      </p:sp>
      <p:sp>
        <p:nvSpPr>
          <p:cNvPr id="3" name="Content Placeholder 2"/>
          <p:cNvSpPr>
            <a:spLocks noGrp="1"/>
          </p:cNvSpPr>
          <p:nvPr>
            <p:ph sz="quarter" idx="1"/>
          </p:nvPr>
        </p:nvSpPr>
        <p:spPr>
          <a:xfrm>
            <a:off x="1066800" y="2286000"/>
            <a:ext cx="6858000" cy="4187825"/>
          </a:xfrm>
        </p:spPr>
        <p:txBody>
          <a:bodyPr>
            <a:normAutofit fontScale="77500" lnSpcReduction="20000"/>
          </a:bodyPr>
          <a:lstStyle/>
          <a:p>
            <a:r>
              <a:rPr lang="en-US" b="1" dirty="0"/>
              <a:t>Types of Ocean Currents</a:t>
            </a:r>
          </a:p>
          <a:p>
            <a:pPr>
              <a:buFont typeface="Wingdings" pitchFamily="2" charset="2"/>
              <a:buNone/>
            </a:pPr>
            <a:endParaRPr lang="en-US" b="1" dirty="0"/>
          </a:p>
          <a:p>
            <a:r>
              <a:rPr lang="en-US" b="1" dirty="0"/>
              <a:t>2. Deep Water Currents--</a:t>
            </a:r>
            <a:r>
              <a:rPr lang="en-US" b="1" dirty="0" err="1"/>
              <a:t>Thermohaline</a:t>
            </a:r>
            <a:r>
              <a:rPr lang="en-US" b="1" dirty="0"/>
              <a:t> Circulation</a:t>
            </a:r>
          </a:p>
          <a:p>
            <a:pPr>
              <a:buFont typeface="Wingdings" pitchFamily="2" charset="2"/>
              <a:buNone/>
            </a:pPr>
            <a:endParaRPr lang="en-US" b="1" dirty="0"/>
          </a:p>
          <a:p>
            <a:r>
              <a:rPr lang="en-US" b="1" dirty="0"/>
              <a:t>These waters make up the other 90% of the ocean</a:t>
            </a:r>
          </a:p>
          <a:p>
            <a:pPr>
              <a:buFont typeface="Wingdings" pitchFamily="2" charset="2"/>
              <a:buNone/>
            </a:pPr>
            <a:endParaRPr lang="en-US" b="1" dirty="0"/>
          </a:p>
          <a:p>
            <a:r>
              <a:rPr lang="en-US" b="1" dirty="0"/>
              <a:t>These waters move around the ocean basins by density driven forces and gravity.</a:t>
            </a:r>
          </a:p>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0616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848600" cy="5276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810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392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u="sng" dirty="0"/>
              <a:t>The Indian Ocean Dipole (IOD) (</a:t>
            </a:r>
            <a:r>
              <a:rPr lang="en-US" sz="2800" u="sng" dirty="0" err="1"/>
              <a:t>Saji</a:t>
            </a:r>
            <a:r>
              <a:rPr lang="en-US" sz="2800" u="sng" dirty="0"/>
              <a:t> et al. 1999 - </a:t>
            </a:r>
            <a:r>
              <a:rPr lang="en-US" sz="2800" i="1" u="sng" dirty="0"/>
              <a:t>Nature</a:t>
            </a:r>
            <a:r>
              <a:rPr lang="en-US" sz="2800" u="sng" dirty="0"/>
              <a:t>)</a:t>
            </a:r>
          </a:p>
          <a:p>
            <a:pPr eaLnBrk="1" hangingPunct="1">
              <a:lnSpc>
                <a:spcPct val="80000"/>
              </a:lnSpc>
              <a:defRPr/>
            </a:pPr>
            <a:endParaRPr lang="en-US" sz="2800" dirty="0"/>
          </a:p>
          <a:p>
            <a:pPr eaLnBrk="1" hangingPunct="1">
              <a:lnSpc>
                <a:spcPct val="80000"/>
              </a:lnSpc>
              <a:defRPr/>
            </a:pPr>
            <a:r>
              <a:rPr lang="en-US" sz="2800" dirty="0"/>
              <a:t>Define:  Difference in SSTs between West Indian ocean near Arabia and eastern Indian Ocean near Indonesia. </a:t>
            </a:r>
          </a:p>
          <a:p>
            <a:pPr eaLnBrk="1" hangingPunct="1">
              <a:lnSpc>
                <a:spcPct val="80000"/>
              </a:lnSpc>
              <a:defRPr/>
            </a:pPr>
            <a:endParaRPr lang="en-US" sz="2800" dirty="0"/>
          </a:p>
          <a:p>
            <a:pPr eaLnBrk="1" hangingPunct="1">
              <a:lnSpc>
                <a:spcPct val="80000"/>
              </a:lnSpc>
              <a:defRPr/>
            </a:pPr>
            <a:r>
              <a:rPr lang="en-US" sz="2800" dirty="0"/>
              <a:t>A significant impact on countries around the basin, leads to significant rainfall variability. Impacts also regions of upward and downward motion in the atmosphere.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41590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Solve:</a:t>
            </a:r>
          </a:p>
          <a:p>
            <a:pPr marL="0" indent="0" eaLnBrk="1" hangingPunct="1">
              <a:lnSpc>
                <a:spcPct val="80000"/>
              </a:lnSpc>
              <a:buNone/>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590799"/>
            <a:ext cx="1905000" cy="3277419"/>
          </a:xfrm>
          <a:prstGeom prst="rect">
            <a:avLst/>
          </a:prstGeom>
          <a:solidFill>
            <a:schemeClr val="tx1"/>
          </a:solidFill>
          <a:ln>
            <a:noFill/>
          </a:ln>
          <a:effectLst/>
        </p:spPr>
      </p:pic>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719825865"/>
              </p:ext>
            </p:extLst>
          </p:nvPr>
        </p:nvGraphicFramePr>
        <p:xfrm>
          <a:off x="5105400" y="2648526"/>
          <a:ext cx="3082954" cy="2228274"/>
        </p:xfrm>
        <a:graphic>
          <a:graphicData uri="http://schemas.openxmlformats.org/presentationml/2006/ole">
            <mc:AlternateContent xmlns:mc="http://schemas.openxmlformats.org/markup-compatibility/2006">
              <mc:Choice xmlns:v="urn:schemas-microsoft-com:vml" Requires="v">
                <p:oleObj name="Equation" r:id="rId5" imgW="965200" imgH="698500" progId="Equation.3">
                  <p:embed/>
                </p:oleObj>
              </mc:Choice>
              <mc:Fallback>
                <p:oleObj name="Equation" r:id="rId5" imgW="965200" imgH="6985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2648526"/>
                        <a:ext cx="3082954" cy="2228274"/>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353770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IOD – may be linked to the ENSO and variability in the Walker circulation, but not entirely. </a:t>
            </a:r>
          </a:p>
          <a:p>
            <a:pPr eaLnBrk="1" hangingPunct="1">
              <a:lnSpc>
                <a:spcPct val="80000"/>
              </a:lnSpc>
              <a:defRPr/>
            </a:pPr>
            <a:endParaRPr lang="en-US" sz="2800" dirty="0"/>
          </a:p>
          <a:p>
            <a:pPr eaLnBrk="1" hangingPunct="1">
              <a:lnSpc>
                <a:spcPct val="80000"/>
              </a:lnSpc>
              <a:defRPr/>
            </a:pPr>
            <a:r>
              <a:rPr lang="en-US" sz="2800" dirty="0"/>
              <a:t>Positive Event:   Warmer SSTs in the West Ind. Ocean, cooler in East (relatively).   Stronger easterlies in the basin and less cloudy near Australia.   </a:t>
            </a:r>
          </a:p>
          <a:p>
            <a:pPr eaLnBrk="1" hangingPunct="1">
              <a:lnSpc>
                <a:spcPct val="80000"/>
              </a:lnSpc>
              <a:defRPr/>
            </a:pPr>
            <a:endParaRPr lang="en-US" sz="2800" dirty="0"/>
          </a:p>
          <a:p>
            <a:pPr eaLnBrk="1" hangingPunct="1">
              <a:lnSpc>
                <a:spcPct val="80000"/>
              </a:lnSpc>
              <a:defRPr/>
            </a:pPr>
            <a:r>
              <a:rPr lang="en-US" sz="2800" dirty="0"/>
              <a:t>Analogous to La Niña</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44982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IOD  Negative event – cooler west </a:t>
            </a:r>
            <a:r>
              <a:rPr lang="en-US" sz="2800" dirty="0" err="1"/>
              <a:t>Ind</a:t>
            </a:r>
            <a:r>
              <a:rPr lang="en-US" sz="2800" dirty="0"/>
              <a:t> Ocean temperatures relative to the east.   Stronger westerly anomalies in the wind. More cloudiness and </a:t>
            </a:r>
            <a:r>
              <a:rPr lang="en-US" sz="2800" dirty="0" err="1"/>
              <a:t>precip</a:t>
            </a:r>
            <a:r>
              <a:rPr lang="en-US" sz="2800" dirty="0"/>
              <a:t> to west </a:t>
            </a:r>
            <a:r>
              <a:rPr lang="en-US" sz="2800" dirty="0" err="1"/>
              <a:t>Austrailia</a:t>
            </a:r>
            <a:r>
              <a:rPr lang="en-US" sz="2800" dirty="0"/>
              <a:t>. Analogous to El Niño. </a:t>
            </a:r>
          </a:p>
          <a:p>
            <a:pPr eaLnBrk="1" hangingPunct="1">
              <a:lnSpc>
                <a:spcPct val="80000"/>
              </a:lnSpc>
              <a:defRPr/>
            </a:pPr>
            <a:endParaRPr lang="en-US" sz="2800" dirty="0"/>
          </a:p>
          <a:p>
            <a:pPr eaLnBrk="1" hangingPunct="1">
              <a:lnSpc>
                <a:spcPct val="80000"/>
              </a:lnSpc>
              <a:defRPr/>
            </a:pPr>
            <a:r>
              <a:rPr lang="en-US" sz="2800" dirty="0"/>
              <a:t>IOD neutral event – can be defined as relatively uniform SSTs across the Indian Ocean</a:t>
            </a:r>
          </a:p>
          <a:p>
            <a:pPr eaLnBrk="1" hangingPunct="1">
              <a:lnSpc>
                <a:spcPct val="80000"/>
              </a:lnSpc>
              <a:defRPr/>
            </a:pPr>
            <a:endParaRPr lang="en-US" sz="2800" dirty="0"/>
          </a:p>
          <a:p>
            <a:pPr eaLnBrk="1" hangingPunct="1">
              <a:lnSpc>
                <a:spcPct val="80000"/>
              </a:lnSpc>
              <a:defRPr/>
            </a:pPr>
            <a:r>
              <a:rPr lang="en-US" sz="2800" dirty="0"/>
              <a:t>Sometimes referred to as the Indian Ocean Niño.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13565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Image (not sure where from):</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437" y="2514600"/>
            <a:ext cx="734785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22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123"/>
                                        </p:tgtEl>
                                        <p:attrNameLst>
                                          <p:attrName>style.visibility</p:attrName>
                                        </p:attrNameLst>
                                      </p:cBhvr>
                                      <p:to>
                                        <p:strVal val="visible"/>
                                      </p:to>
                                    </p:set>
                                    <p:animEffect transition="in" filter="fade">
                                      <p:cBhvr>
                                        <p:cTn id="13" dur="1000"/>
                                        <p:tgtEl>
                                          <p:spTgt spid="5123"/>
                                        </p:tgtEl>
                                      </p:cBhvr>
                                    </p:animEffect>
                                    <p:anim calcmode="lin" valueType="num">
                                      <p:cBhvr>
                                        <p:cTn id="14" dur="1000" fill="hold"/>
                                        <p:tgtEl>
                                          <p:spTgt spid="5123"/>
                                        </p:tgtEl>
                                        <p:attrNameLst>
                                          <p:attrName>ppt_x</p:attrName>
                                        </p:attrNameLst>
                                      </p:cBhvr>
                                      <p:tavLst>
                                        <p:tav tm="0">
                                          <p:val>
                                            <p:strVal val="#ppt_x"/>
                                          </p:val>
                                        </p:tav>
                                        <p:tav tm="100000">
                                          <p:val>
                                            <p:strVal val="#ppt_x"/>
                                          </p:val>
                                        </p:tav>
                                      </p:tavLst>
                                    </p:anim>
                                    <p:anim calcmode="lin" valueType="num">
                                      <p:cBhvr>
                                        <p:cTn id="15"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marL="0" indent="0" eaLnBrk="1" hangingPunct="1">
              <a:lnSpc>
                <a:spcPct val="80000"/>
              </a:lnSpc>
              <a:buNone/>
              <a:defRPr/>
            </a:pPr>
            <a:r>
              <a:rPr lang="en-US" sz="2800" dirty="0"/>
              <a:t>Image (Low latitude Climate Prediction Center)</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590800"/>
            <a:ext cx="3321538"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9055" y="2579255"/>
            <a:ext cx="3429000" cy="2674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359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 calcmode="lin" valueType="num">
                                      <p:cBhvr additive="base">
                                        <p:cTn id="13" dur="500" fill="hold"/>
                                        <p:tgtEl>
                                          <p:spTgt spid="6146"/>
                                        </p:tgtEl>
                                        <p:attrNameLst>
                                          <p:attrName>ppt_x</p:attrName>
                                        </p:attrNameLst>
                                      </p:cBhvr>
                                      <p:tavLst>
                                        <p:tav tm="0">
                                          <p:val>
                                            <p:strVal val="#ppt_x"/>
                                          </p:val>
                                        </p:tav>
                                        <p:tav tm="100000">
                                          <p:val>
                                            <p:strVal val="#ppt_x"/>
                                          </p:val>
                                        </p:tav>
                                      </p:tavLst>
                                    </p:anim>
                                    <p:anim calcmode="lin" valueType="num">
                                      <p:cBhvr additive="base">
                                        <p:cTn id="14"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147"/>
                                        </p:tgtEl>
                                        <p:attrNameLst>
                                          <p:attrName>style.visibility</p:attrName>
                                        </p:attrNameLst>
                                      </p:cBhvr>
                                      <p:to>
                                        <p:strVal val="visible"/>
                                      </p:to>
                                    </p:set>
                                    <p:animEffect transition="in" filter="wipe(down)">
                                      <p:cBhvr>
                                        <p:cTn id="19"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Irregular Oscillation occurring every 4 – 8 years. </a:t>
            </a:r>
          </a:p>
          <a:p>
            <a:pPr eaLnBrk="1" hangingPunct="1">
              <a:lnSpc>
                <a:spcPct val="80000"/>
              </a:lnSpc>
              <a:defRPr/>
            </a:pPr>
            <a:endParaRPr lang="en-US" sz="2800" dirty="0"/>
          </a:p>
          <a:p>
            <a:pPr eaLnBrk="1" hangingPunct="1">
              <a:lnSpc>
                <a:spcPct val="80000"/>
              </a:lnSpc>
              <a:defRPr/>
            </a:pPr>
            <a:r>
              <a:rPr lang="en-US" sz="2800" dirty="0"/>
              <a:t>When the positive (negative) phase is in step with La Niña (El Niño), the impacts across the Indian Ocean region are amplified.  </a:t>
            </a:r>
          </a:p>
          <a:p>
            <a:pPr eaLnBrk="1" hangingPunct="1">
              <a:lnSpc>
                <a:spcPct val="80000"/>
              </a:lnSpc>
              <a:defRPr/>
            </a:pPr>
            <a:endParaRPr lang="en-US" sz="2800" dirty="0"/>
          </a:p>
          <a:p>
            <a:pPr eaLnBrk="1" hangingPunct="1">
              <a:lnSpc>
                <a:spcPct val="80000"/>
              </a:lnSpc>
              <a:defRPr/>
            </a:pPr>
            <a:r>
              <a:rPr lang="en-US" sz="2800" dirty="0"/>
              <a:t>Index: the difference between sea surface temperature (SST) anomalies in the western (50°E to 70°E and 10°S to 10°N) and eastern (90°E to 110°E and 10°S to 0°S) equatorial Indian Ocean. The index is called the Dipole Mode Index (DMI).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406054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 latest (Australia Bureau of Met.) </a:t>
            </a:r>
            <a:r>
              <a:rPr lang="en-US" sz="2800" dirty="0">
                <a:hlinkClick r:id="rId2"/>
              </a:rPr>
              <a:t>www.bom.gov.au</a:t>
            </a:r>
            <a:endParaRPr lang="en-US" sz="2800" dirty="0"/>
          </a:p>
          <a:p>
            <a:pPr eaLnBrk="1" hangingPunct="1">
              <a:lnSpc>
                <a:spcPct val="80000"/>
              </a:lnSpc>
              <a:defRPr/>
            </a:pPr>
            <a:endParaRPr lang="en-US" sz="2800" dirty="0"/>
          </a:p>
          <a:p>
            <a:pPr eaLnBrk="1" hangingPunct="1">
              <a:lnSpc>
                <a:spcPct val="80000"/>
              </a:lnSpc>
              <a:defRPr/>
            </a:pPr>
            <a:r>
              <a:rPr lang="en-US" sz="2800" dirty="0"/>
              <a:t>+ IOD</a:t>
            </a:r>
          </a:p>
          <a:p>
            <a:pPr eaLnBrk="1" hangingPunct="1">
              <a:lnSpc>
                <a:spcPct val="80000"/>
              </a:lnSpc>
              <a:defRPr/>
            </a:pPr>
            <a:r>
              <a:rPr lang="en-US" sz="2800" dirty="0"/>
              <a:t>&gt; 0.4</a:t>
            </a:r>
            <a:r>
              <a:rPr lang="en-US" sz="2800" baseline="30000" dirty="0"/>
              <a:t>o</a:t>
            </a:r>
            <a:r>
              <a:rPr lang="en-US" sz="2800" dirty="0"/>
              <a:t> C</a:t>
            </a:r>
          </a:p>
          <a:p>
            <a:pPr eaLnBrk="1" hangingPunct="1">
              <a:lnSpc>
                <a:spcPct val="80000"/>
              </a:lnSpc>
              <a:defRPr/>
            </a:pPr>
            <a:endParaRPr lang="en-US" sz="2800" dirty="0"/>
          </a:p>
          <a:p>
            <a:pPr eaLnBrk="1" hangingPunct="1">
              <a:lnSpc>
                <a:spcPct val="80000"/>
              </a:lnSpc>
              <a:defRPr/>
            </a:pPr>
            <a:r>
              <a:rPr lang="en-US" sz="2800" dirty="0"/>
              <a:t>- IOD</a:t>
            </a:r>
          </a:p>
          <a:p>
            <a:pPr eaLnBrk="1" hangingPunct="1">
              <a:lnSpc>
                <a:spcPct val="80000"/>
              </a:lnSpc>
              <a:defRPr/>
            </a:pPr>
            <a:r>
              <a:rPr lang="en-US" sz="2800" dirty="0"/>
              <a:t>&lt; -0.4</a:t>
            </a:r>
            <a:r>
              <a:rPr lang="en-US" sz="2800" baseline="30000" dirty="0"/>
              <a:t>o</a:t>
            </a:r>
            <a:r>
              <a:rPr lang="en-US" sz="2800" dirty="0"/>
              <a:t> C</a:t>
            </a:r>
          </a:p>
          <a:p>
            <a:pPr eaLnBrk="1" hangingPunct="1">
              <a:lnSpc>
                <a:spcPct val="80000"/>
              </a:lnSpc>
              <a:defRPr/>
            </a:pPr>
            <a:endParaRPr lang="en-US" sz="2800" dirty="0"/>
          </a:p>
          <a:p>
            <a:pPr eaLnBrk="1" hangingPunct="1">
              <a:lnSpc>
                <a:spcPct val="80000"/>
              </a:lnSpc>
              <a:defRPr/>
            </a:pPr>
            <a:r>
              <a:rPr lang="en-US" sz="2800" dirty="0"/>
              <a:t>Neutral</a:t>
            </a:r>
          </a:p>
        </p:txBody>
      </p:sp>
      <p:pic>
        <p:nvPicPr>
          <p:cNvPr id="4100" name="Picture 5" descr="Hurricane History">
            <a:hlinkClick r:id="rId3"/>
          </p:cNvPr>
          <p:cNvPicPr>
            <a:picLocks noChangeAspect="1" noChangeArrowheads="1"/>
          </p:cNvPicPr>
          <p:nvPr/>
        </p:nvPicPr>
        <p:blipFill>
          <a:blip r:embed="rId4"/>
          <a:srcRect/>
          <a:stretch>
            <a:fillRect/>
          </a:stretch>
        </p:blipFill>
        <p:spPr bwMode="auto">
          <a:xfrm>
            <a:off x="457200" y="381000"/>
            <a:ext cx="752475" cy="962025"/>
          </a:xfrm>
          <a:prstGeom prst="rect">
            <a:avLst/>
          </a:prstGeom>
          <a:noFill/>
          <a:ln w="9525">
            <a:noFill/>
            <a:miter lim="800000"/>
            <a:headEnd/>
            <a:tailEnd/>
          </a:ln>
        </p:spPr>
      </p:pic>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2743200"/>
            <a:ext cx="3780850" cy="2645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a:stretch>
            <a:fillRect/>
          </a:stretch>
        </p:blipFill>
        <p:spPr>
          <a:xfrm>
            <a:off x="2971800" y="3111387"/>
            <a:ext cx="3810000" cy="2665677"/>
          </a:xfrm>
          <a:prstGeom prst="rect">
            <a:avLst/>
          </a:prstGeom>
        </p:spPr>
      </p:pic>
      <p:pic>
        <p:nvPicPr>
          <p:cNvPr id="4" name="Picture 3">
            <a:extLst>
              <a:ext uri="{FF2B5EF4-FFF2-40B4-BE49-F238E27FC236}">
                <a16:creationId xmlns:a16="http://schemas.microsoft.com/office/drawing/2014/main" id="{4B1F4CFB-1A81-4651-941B-9B9DB1E0D419}"/>
              </a:ext>
            </a:extLst>
          </p:cNvPr>
          <p:cNvPicPr>
            <a:picLocks noChangeAspect="1"/>
          </p:cNvPicPr>
          <p:nvPr/>
        </p:nvPicPr>
        <p:blipFill>
          <a:blip r:embed="rId7"/>
          <a:stretch>
            <a:fillRect/>
          </a:stretch>
        </p:blipFill>
        <p:spPr>
          <a:xfrm>
            <a:off x="3430846" y="2590800"/>
            <a:ext cx="5424407" cy="4114800"/>
          </a:xfrm>
          <a:prstGeom prst="rect">
            <a:avLst/>
          </a:prstGeom>
        </p:spPr>
      </p:pic>
      <p:pic>
        <p:nvPicPr>
          <p:cNvPr id="3" name="Picture 2">
            <a:extLst>
              <a:ext uri="{FF2B5EF4-FFF2-40B4-BE49-F238E27FC236}">
                <a16:creationId xmlns:a16="http://schemas.microsoft.com/office/drawing/2014/main" id="{92B6E1E5-7DBE-7B20-EB13-4EC49E91B098}"/>
              </a:ext>
            </a:extLst>
          </p:cNvPr>
          <p:cNvPicPr>
            <a:picLocks noChangeAspect="1"/>
          </p:cNvPicPr>
          <p:nvPr/>
        </p:nvPicPr>
        <p:blipFill>
          <a:blip r:embed="rId8"/>
          <a:stretch>
            <a:fillRect/>
          </a:stretch>
        </p:blipFill>
        <p:spPr>
          <a:xfrm>
            <a:off x="3390900" y="2743200"/>
            <a:ext cx="6143050" cy="3685830"/>
          </a:xfrm>
          <a:prstGeom prst="rect">
            <a:avLst/>
          </a:prstGeom>
        </p:spPr>
      </p:pic>
    </p:spTree>
    <p:extLst>
      <p:ext uri="{BB962C8B-B14F-4D97-AF65-F5344CB8AC3E}">
        <p14:creationId xmlns:p14="http://schemas.microsoft.com/office/powerpoint/2010/main" val="177703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5" end="5"/>
                                            </p:txEl>
                                          </p:spTgt>
                                        </p:tgtEl>
                                        <p:attrNameLst>
                                          <p:attrName>style.visibility</p:attrName>
                                        </p:attrNameLst>
                                      </p:cBhvr>
                                      <p:to>
                                        <p:strVal val="visible"/>
                                      </p:to>
                                    </p:set>
                                    <p:anim calcmode="lin" valueType="num">
                                      <p:cBhvr additive="base">
                                        <p:cTn id="25"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6" end="6"/>
                                            </p:txEl>
                                          </p:spTgt>
                                        </p:tgtEl>
                                        <p:attrNameLst>
                                          <p:attrName>style.visibility</p:attrName>
                                        </p:attrNameLst>
                                      </p:cBhvr>
                                      <p:to>
                                        <p:strVal val="visible"/>
                                      </p:to>
                                    </p:set>
                                    <p:anim calcmode="lin" valueType="num">
                                      <p:cBhvr additive="base">
                                        <p:cTn id="31"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8" end="8"/>
                                            </p:txEl>
                                          </p:spTgt>
                                        </p:tgtEl>
                                        <p:attrNameLst>
                                          <p:attrName>style.visibility</p:attrName>
                                        </p:attrNameLst>
                                      </p:cBhvr>
                                      <p:to>
                                        <p:strVal val="visible"/>
                                      </p:to>
                                    </p:set>
                                    <p:anim calcmode="lin" valueType="num">
                                      <p:cBhvr additive="base">
                                        <p:cTn id="37"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4338"/>
                                        </p:tgtEl>
                                        <p:attrNameLst>
                                          <p:attrName>style.visibility</p:attrName>
                                        </p:attrNameLst>
                                      </p:cBhvr>
                                      <p:to>
                                        <p:strVal val="visible"/>
                                      </p:to>
                                    </p:set>
                                    <p:animEffect transition="in" filter="barn(inVertical)">
                                      <p:cBhvr>
                                        <p:cTn id="43" dur="500"/>
                                        <p:tgtEl>
                                          <p:spTgt spid="14338"/>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1000"/>
                                        <p:tgtEl>
                                          <p:spTgt spid="2"/>
                                        </p:tgtEl>
                                      </p:cBhvr>
                                    </p:animEffect>
                                    <p:anim calcmode="lin" valueType="num">
                                      <p:cBhvr>
                                        <p:cTn id="49" dur="1000" fill="hold"/>
                                        <p:tgtEl>
                                          <p:spTgt spid="2"/>
                                        </p:tgtEl>
                                        <p:attrNameLst>
                                          <p:attrName>ppt_x</p:attrName>
                                        </p:attrNameLst>
                                      </p:cBhvr>
                                      <p:tavLst>
                                        <p:tav tm="0">
                                          <p:val>
                                            <p:strVal val="#ppt_x"/>
                                          </p:val>
                                        </p:tav>
                                        <p:tav tm="100000">
                                          <p:val>
                                            <p:strVal val="#ppt_x"/>
                                          </p:val>
                                        </p:tav>
                                      </p:tavLst>
                                    </p:anim>
                                    <p:anim calcmode="lin" valueType="num">
                                      <p:cBhvr>
                                        <p:cTn id="5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1000"/>
                                        <p:tgtEl>
                                          <p:spTgt spid="4"/>
                                        </p:tgtEl>
                                      </p:cBhvr>
                                    </p:animEffect>
                                    <p:anim calcmode="lin" valueType="num">
                                      <p:cBhvr>
                                        <p:cTn id="56" dur="1000" fill="hold"/>
                                        <p:tgtEl>
                                          <p:spTgt spid="4"/>
                                        </p:tgtEl>
                                        <p:attrNameLst>
                                          <p:attrName>ppt_x</p:attrName>
                                        </p:attrNameLst>
                                      </p:cBhvr>
                                      <p:tavLst>
                                        <p:tav tm="0">
                                          <p:val>
                                            <p:strVal val="#ppt_x"/>
                                          </p:val>
                                        </p:tav>
                                        <p:tav tm="100000">
                                          <p:val>
                                            <p:strVal val="#ppt_x"/>
                                          </p:val>
                                        </p:tav>
                                      </p:tavLst>
                                    </p:anim>
                                    <p:anim calcmode="lin" valueType="num">
                                      <p:cBhvr>
                                        <p:cTn id="5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1000"/>
                                        <p:tgtEl>
                                          <p:spTgt spid="3"/>
                                        </p:tgtEl>
                                      </p:cBhvr>
                                    </p:animEffect>
                                    <p:anim calcmode="lin" valueType="num">
                                      <p:cBhvr>
                                        <p:cTn id="63" dur="1000" fill="hold"/>
                                        <p:tgtEl>
                                          <p:spTgt spid="3"/>
                                        </p:tgtEl>
                                        <p:attrNameLst>
                                          <p:attrName>ppt_x</p:attrName>
                                        </p:attrNameLst>
                                      </p:cBhvr>
                                      <p:tavLst>
                                        <p:tav tm="0">
                                          <p:val>
                                            <p:strVal val="#ppt_x"/>
                                          </p:val>
                                        </p:tav>
                                        <p:tav tm="100000">
                                          <p:val>
                                            <p:strVal val="#ppt_x"/>
                                          </p:val>
                                        </p:tav>
                                      </p:tavLst>
                                    </p:anim>
                                    <p:anim calcmode="lin" valueType="num">
                                      <p:cBhvr>
                                        <p:cTn id="6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 </a:t>
            </a:r>
          </a:p>
        </p:txBody>
      </p:sp>
      <p:sp>
        <p:nvSpPr>
          <p:cNvPr id="3" name="Content Placeholder 2"/>
          <p:cNvSpPr>
            <a:spLocks noGrp="1"/>
          </p:cNvSpPr>
          <p:nvPr>
            <p:ph idx="1"/>
          </p:nvPr>
        </p:nvSpPr>
        <p:spPr/>
        <p:txBody>
          <a:bodyPr>
            <a:normAutofit fontScale="70000" lnSpcReduction="20000"/>
          </a:bodyPr>
          <a:lstStyle/>
          <a:p>
            <a:r>
              <a:rPr lang="en-US" b="1" u="sng" dirty="0"/>
              <a:t>The Semi - Annual Oscillation:</a:t>
            </a:r>
          </a:p>
          <a:p>
            <a:pPr marL="68580" indent="0">
              <a:buNone/>
            </a:pPr>
            <a:endParaRPr lang="en-US" dirty="0"/>
          </a:p>
          <a:p>
            <a:r>
              <a:rPr lang="en-US" dirty="0"/>
              <a:t>Occurs in the Upper stratosphere between 10 and 1 </a:t>
            </a:r>
            <a:r>
              <a:rPr lang="en-US" dirty="0" err="1"/>
              <a:t>mb</a:t>
            </a:r>
            <a:r>
              <a:rPr lang="en-US" dirty="0"/>
              <a:t> (32 - 50 km up).</a:t>
            </a:r>
          </a:p>
          <a:p>
            <a:pPr marL="68580" indent="0">
              <a:buNone/>
            </a:pPr>
            <a:endParaRPr lang="en-US" dirty="0"/>
          </a:p>
          <a:p>
            <a:r>
              <a:rPr lang="en-US" dirty="0"/>
              <a:t>Characterized by Westerlies following the Spring and Fall equinoxes, and Easterlies following the Winter and Summer solstices. The magnitude of the winds are on order of 25 - 30 m/s </a:t>
            </a:r>
          </a:p>
          <a:p>
            <a:pPr marL="68580" indent="0">
              <a:buNone/>
            </a:pPr>
            <a:endParaRPr lang="en-US" dirty="0"/>
          </a:p>
          <a:p>
            <a:r>
              <a:rPr lang="en-US" dirty="0" err="1"/>
              <a:t>Westerlies</a:t>
            </a:r>
            <a:r>
              <a:rPr lang="en-US" dirty="0"/>
              <a:t> start in lower mesosphere and slowly </a:t>
            </a:r>
            <a:r>
              <a:rPr lang="en-US" dirty="0" err="1"/>
              <a:t>propgate</a:t>
            </a:r>
            <a:r>
              <a:rPr lang="en-US" dirty="0"/>
              <a:t> downward. Easterlies appear at all levels.</a:t>
            </a:r>
          </a:p>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069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normAutofit fontScale="77500" lnSpcReduction="20000"/>
          </a:bodyPr>
          <a:lstStyle/>
          <a:p>
            <a:r>
              <a:rPr lang="en-US" dirty="0"/>
              <a:t>The SAO was discovered by R.J. Reed, 1965 (JAS) using </a:t>
            </a:r>
            <a:r>
              <a:rPr lang="en-US" dirty="0" err="1"/>
              <a:t>Rocketsonde</a:t>
            </a:r>
            <a:r>
              <a:rPr lang="en-US" dirty="0"/>
              <a:t> data and reviewed by Hamilton and </a:t>
            </a:r>
            <a:r>
              <a:rPr lang="en-US" dirty="0" err="1"/>
              <a:t>Mahlman</a:t>
            </a:r>
            <a:r>
              <a:rPr lang="en-US" dirty="0"/>
              <a:t>, 1988, JAS, recently Huang et al. (2006), compared to blocking;  </a:t>
            </a:r>
            <a:r>
              <a:rPr lang="en-US" dirty="0" err="1"/>
              <a:t>Sitnov</a:t>
            </a:r>
            <a:r>
              <a:rPr lang="en-US" dirty="0"/>
              <a:t> et al. (2013 – Adv. In Meteorology) </a:t>
            </a:r>
          </a:p>
          <a:p>
            <a:endParaRPr lang="en-US" dirty="0"/>
          </a:p>
          <a:p>
            <a:r>
              <a:rPr lang="en-US" dirty="0"/>
              <a:t>Causes:</a:t>
            </a:r>
          </a:p>
          <a:p>
            <a:endParaRPr lang="en-US" dirty="0"/>
          </a:p>
          <a:p>
            <a:r>
              <a:rPr lang="en-US" dirty="0" err="1"/>
              <a:t>Hirota</a:t>
            </a:r>
            <a:r>
              <a:rPr lang="en-US" dirty="0"/>
              <a:t> (1978) JAS shows that the west wind phase is due to the vertical propagation of Kelvin waves carrying westerly momentum aloft. (Generated by tropical convection).</a:t>
            </a:r>
          </a:p>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807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lstStyle/>
          <a:p>
            <a:r>
              <a:rPr lang="en-US" dirty="0"/>
              <a:t>Easterlies are due to the advection of easterlies from the summer hemisphere by the </a:t>
            </a:r>
            <a:r>
              <a:rPr lang="en-US" dirty="0" err="1"/>
              <a:t>meridional</a:t>
            </a:r>
            <a:r>
              <a:rPr lang="en-US" dirty="0"/>
              <a:t> circulations. (Reed, 1966, Holton, 1980, and Hamilton, 1981). </a:t>
            </a:r>
          </a:p>
          <a:p>
            <a:endParaRPr lang="en-US" dirty="0"/>
          </a:p>
          <a:p>
            <a:r>
              <a:rPr lang="en-US" dirty="0"/>
              <a:t>From the Climate Diagnostic Bulletin (</a:t>
            </a:r>
            <a:r>
              <a:rPr lang="en-US" dirty="0">
                <a:hlinkClick r:id="rId2"/>
              </a:rPr>
              <a:t>http://www.cpc.ncep.noaa.gov/products/CDB</a:t>
            </a:r>
            <a:r>
              <a:rPr lang="en-US" dirty="0"/>
              <a:t>)</a:t>
            </a:r>
          </a:p>
          <a:p>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334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73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lstStyle/>
          <a:p>
            <a:r>
              <a:rPr lang="en-US" dirty="0"/>
              <a:t>FROM “CDB”</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55B289EA-D534-4A7D-9C88-E93DE941B6BA}"/>
              </a:ext>
            </a:extLst>
          </p:cNvPr>
          <p:cNvPicPr>
            <a:picLocks noChangeAspect="1"/>
          </p:cNvPicPr>
          <p:nvPr/>
        </p:nvPicPr>
        <p:blipFill>
          <a:blip r:embed="rId3"/>
          <a:stretch>
            <a:fillRect/>
          </a:stretch>
        </p:blipFill>
        <p:spPr>
          <a:xfrm>
            <a:off x="2819400" y="1905000"/>
            <a:ext cx="6019800" cy="4650296"/>
          </a:xfrm>
          <a:prstGeom prst="rect">
            <a:avLst/>
          </a:prstGeom>
        </p:spPr>
      </p:pic>
    </p:spTree>
    <p:extLst>
      <p:ext uri="{BB962C8B-B14F-4D97-AF65-F5344CB8AC3E}">
        <p14:creationId xmlns:p14="http://schemas.microsoft.com/office/powerpoint/2010/main" val="404750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effectLst/>
              </a:rPr>
              <a:t>Complex numbers / conjugates: </a:t>
            </a: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905000"/>
            <a:ext cx="1816443" cy="533400"/>
          </a:xfrm>
          <a:prstGeom prst="rect">
            <a:avLst/>
          </a:prstGeom>
          <a:solidFill>
            <a:schemeClr val="tx1"/>
          </a:solidFill>
          <a:ln>
            <a:noFill/>
          </a:ln>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2626333"/>
            <a:ext cx="4238794" cy="3738936"/>
          </a:xfrm>
          <a:prstGeom prst="rect">
            <a:avLst/>
          </a:prstGeom>
        </p:spPr>
      </p:pic>
    </p:spTree>
    <p:extLst>
      <p:ext uri="{BB962C8B-B14F-4D97-AF65-F5344CB8AC3E}">
        <p14:creationId xmlns:p14="http://schemas.microsoft.com/office/powerpoint/2010/main" val="320909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normAutofit fontScale="77500" lnSpcReduction="20000"/>
          </a:bodyPr>
          <a:lstStyle/>
          <a:p>
            <a:r>
              <a:rPr lang="en-US" b="1" u="sng" dirty="0"/>
              <a:t>The Quasi Biennial Oscillation</a:t>
            </a:r>
            <a:r>
              <a:rPr lang="en-US" dirty="0"/>
              <a:t>:</a:t>
            </a:r>
          </a:p>
          <a:p>
            <a:pPr marL="68580" indent="0">
              <a:buNone/>
            </a:pPr>
            <a:endParaRPr lang="en-US" dirty="0"/>
          </a:p>
          <a:p>
            <a:r>
              <a:rPr lang="en-US" dirty="0"/>
              <a:t>This oscillation in the winds occurs every 24 - 28 months in the lower stratosphere (16 to 32 km) or 100 </a:t>
            </a:r>
            <a:r>
              <a:rPr lang="en-US" dirty="0" err="1"/>
              <a:t>mb</a:t>
            </a:r>
            <a:r>
              <a:rPr lang="en-US" dirty="0"/>
              <a:t> to 10 </a:t>
            </a:r>
            <a:r>
              <a:rPr lang="en-US" dirty="0" err="1"/>
              <a:t>mb</a:t>
            </a:r>
            <a:r>
              <a:rPr lang="en-US" dirty="0"/>
              <a:t>. </a:t>
            </a:r>
            <a:r>
              <a:rPr lang="en-US" dirty="0" err="1"/>
              <a:t>Symmettric</a:t>
            </a:r>
            <a:r>
              <a:rPr lang="en-US" dirty="0"/>
              <a:t> about equator 12 N to 12 S.</a:t>
            </a:r>
          </a:p>
          <a:p>
            <a:pPr marL="68580" indent="0">
              <a:buNone/>
            </a:pPr>
            <a:endParaRPr lang="en-US" dirty="0"/>
          </a:p>
          <a:p>
            <a:r>
              <a:rPr lang="en-US" dirty="0"/>
              <a:t>Linked to Sudden Stratospheric Warming (favored in easterly phase suppressed in westerly phase) in winter and hurricane frequency (</a:t>
            </a:r>
            <a:r>
              <a:rPr lang="en-US" dirty="0" err="1"/>
              <a:t>westerlies</a:t>
            </a:r>
            <a:r>
              <a:rPr lang="en-US" dirty="0"/>
              <a:t> favor, </a:t>
            </a:r>
            <a:r>
              <a:rPr lang="en-US" dirty="0" err="1"/>
              <a:t>easerlies</a:t>
            </a:r>
            <a:r>
              <a:rPr lang="en-US" dirty="0"/>
              <a:t> suppress). Gray 1984a,b  Lupo et al. (2008)</a:t>
            </a:r>
          </a:p>
          <a:p>
            <a:endParaRPr lang="en-US" dirty="0"/>
          </a:p>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4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72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normAutofit fontScale="77500" lnSpcReduction="20000"/>
          </a:bodyPr>
          <a:lstStyle/>
          <a:p>
            <a:r>
              <a:rPr lang="en-US" dirty="0"/>
              <a:t>Found by </a:t>
            </a:r>
            <a:r>
              <a:rPr lang="en-US" dirty="0" err="1"/>
              <a:t>Ebdon</a:t>
            </a:r>
            <a:r>
              <a:rPr lang="en-US" dirty="0"/>
              <a:t>, 1961, Reed (1961), and Angell and </a:t>
            </a:r>
            <a:r>
              <a:rPr lang="en-US" dirty="0" err="1"/>
              <a:t>Korshover</a:t>
            </a:r>
            <a:r>
              <a:rPr lang="en-US" dirty="0"/>
              <a:t>, (1962) using </a:t>
            </a:r>
            <a:r>
              <a:rPr lang="en-US" dirty="0" err="1"/>
              <a:t>rocketsondes</a:t>
            </a:r>
            <a:r>
              <a:rPr lang="en-US" dirty="0"/>
              <a:t>.</a:t>
            </a:r>
          </a:p>
          <a:p>
            <a:pPr marL="68580" indent="0">
              <a:buNone/>
            </a:pPr>
            <a:endParaRPr lang="en-US" dirty="0"/>
          </a:p>
          <a:p>
            <a:r>
              <a:rPr lang="en-US" dirty="0"/>
              <a:t>Successive regimes appear first around 35 km and propagate downward.. there is also a temp fluctuation of about 1 K associated with QBO.</a:t>
            </a:r>
          </a:p>
          <a:p>
            <a:pPr marL="68580" indent="0">
              <a:buNone/>
            </a:pPr>
            <a:endParaRPr lang="en-US" dirty="0"/>
          </a:p>
          <a:p>
            <a:r>
              <a:rPr lang="en-US" dirty="0"/>
              <a:t>Holton and </a:t>
            </a:r>
            <a:r>
              <a:rPr lang="en-US" dirty="0" err="1"/>
              <a:t>Lindzen</a:t>
            </a:r>
            <a:r>
              <a:rPr lang="en-US" dirty="0"/>
              <a:t>, 1972 associated Kelvin modes with </a:t>
            </a:r>
            <a:r>
              <a:rPr lang="en-US" dirty="0" err="1"/>
              <a:t>westerlies</a:t>
            </a:r>
            <a:r>
              <a:rPr lang="en-US" dirty="0"/>
              <a:t> and </a:t>
            </a:r>
            <a:r>
              <a:rPr lang="en-US" dirty="0" err="1"/>
              <a:t>Rossby</a:t>
            </a:r>
            <a:r>
              <a:rPr lang="en-US" dirty="0"/>
              <a:t> modes with </a:t>
            </a:r>
            <a:r>
              <a:rPr lang="en-US" dirty="0" err="1"/>
              <a:t>inc.</a:t>
            </a:r>
            <a:r>
              <a:rPr lang="en-US" dirty="0"/>
              <a:t> heat transports which force easterlies. These are generated by deep convection associated with </a:t>
            </a:r>
            <a:r>
              <a:rPr lang="en-US" dirty="0" err="1"/>
              <a:t>warmpool</a:t>
            </a:r>
            <a:r>
              <a:rPr lang="en-US" dirty="0"/>
              <a:t>, MJO, and Monsoons.</a:t>
            </a:r>
          </a:p>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68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lstStyle/>
          <a:p>
            <a:r>
              <a:rPr lang="en-US" dirty="0"/>
              <a:t>Sudden Stratospheric Warming connected to blocking (Colucci, 2010), which may be linked to QBO also. </a:t>
            </a:r>
          </a:p>
          <a:p>
            <a:pPr marL="68580" indent="0">
              <a:buNone/>
            </a:pPr>
            <a:endParaRPr lang="en-US" dirty="0"/>
          </a:p>
          <a:p>
            <a:r>
              <a:rPr lang="en-US" dirty="0"/>
              <a:t>More CDB: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224B084C-0DF4-99F0-50B0-F87EEBBC4E0D}"/>
              </a:ext>
            </a:extLst>
          </p:cNvPr>
          <p:cNvPicPr>
            <a:picLocks noChangeAspect="1"/>
          </p:cNvPicPr>
          <p:nvPr/>
        </p:nvPicPr>
        <p:blipFill>
          <a:blip r:embed="rId3"/>
          <a:stretch>
            <a:fillRect/>
          </a:stretch>
        </p:blipFill>
        <p:spPr>
          <a:xfrm>
            <a:off x="3886200" y="984250"/>
            <a:ext cx="4328535" cy="5602710"/>
          </a:xfrm>
          <a:prstGeom prst="rect">
            <a:avLst/>
          </a:prstGeom>
        </p:spPr>
      </p:pic>
    </p:spTree>
    <p:extLst>
      <p:ext uri="{BB962C8B-B14F-4D97-AF65-F5344CB8AC3E}">
        <p14:creationId xmlns:p14="http://schemas.microsoft.com/office/powerpoint/2010/main" val="45012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lstStyle/>
          <a:p>
            <a:r>
              <a:rPr lang="en-US" dirty="0"/>
              <a:t>Atlantic Meridional Mode</a:t>
            </a:r>
          </a:p>
          <a:p>
            <a:pPr marL="0" indent="0">
              <a:buNone/>
            </a:pPr>
            <a:endParaRPr lang="en-US" dirty="0"/>
          </a:p>
          <a:p>
            <a:r>
              <a:rPr lang="en-US" dirty="0"/>
              <a:t>The Atlantic Meridional Mode (AMM) is not the same as the AMO, but occasionally, these are confused for one another. </a:t>
            </a:r>
          </a:p>
          <a:p>
            <a:endParaRPr lang="en-US" dirty="0"/>
          </a:p>
          <a:p>
            <a:r>
              <a:rPr lang="en-US" dirty="0"/>
              <a:t>This phenomenon occurs in the tropical Atlantic and is another example of ocean and atmosphere interactions or feedbacks.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514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lstStyle/>
          <a:p>
            <a:r>
              <a:rPr lang="en-US" dirty="0"/>
              <a:t>The AMM (e.g., </a:t>
            </a:r>
            <a:r>
              <a:rPr lang="en-US" dirty="0" err="1"/>
              <a:t>Xie</a:t>
            </a:r>
            <a:r>
              <a:rPr lang="en-US" dirty="0"/>
              <a:t>, 2009: Foltz et al. 2012) exhibits strong variability on the interannual and interdecadal time-scales.</a:t>
            </a:r>
          </a:p>
          <a:p>
            <a:endParaRPr lang="en-US" dirty="0"/>
          </a:p>
          <a:p>
            <a:r>
              <a:rPr lang="en-US" dirty="0"/>
              <a:t> The positive phase of the AMM is characterized by warmer (cooler) than normal SSTs in the tropical north (south) Atlantic. </a:t>
            </a:r>
          </a:p>
          <a:p>
            <a:pPr marL="0" indent="0">
              <a:buNone/>
            </a:pP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722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lstStyle/>
          <a:p>
            <a:r>
              <a:rPr lang="en-US" dirty="0"/>
              <a:t>Surface air pressure varies in step with the SST anomalies, becoming higher than normal over the anomalously cold SSTs and lower than normal over anomalously warm SSTs. </a:t>
            </a:r>
          </a:p>
          <a:p>
            <a:endParaRPr lang="en-US" dirty="0"/>
          </a:p>
          <a:p>
            <a:r>
              <a:rPr lang="en-US" dirty="0"/>
              <a:t>The decadal mode of the AMM can be excited by the AMO (e.g., </a:t>
            </a:r>
            <a:r>
              <a:rPr lang="en-US" dirty="0" err="1"/>
              <a:t>Delworth</a:t>
            </a:r>
            <a:r>
              <a:rPr lang="en-US" dirty="0"/>
              <a:t> and Mann, 2000).</a:t>
            </a:r>
          </a:p>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855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lstStyle/>
          <a:p>
            <a:pPr lvl="0">
              <a:buClr>
                <a:srgbClr val="FFCC00"/>
              </a:buClr>
            </a:pPr>
            <a:r>
              <a:rPr lang="en-US" dirty="0">
                <a:solidFill>
                  <a:srgbClr val="FFFFFF"/>
                </a:solidFill>
              </a:rPr>
              <a:t>The AMM has an impact on Atlantic tropical cyclone variability (positive AMM – increased Atlantic tropical cyclone activity – </a:t>
            </a:r>
            <a:r>
              <a:rPr lang="en-US" dirty="0" err="1">
                <a:solidFill>
                  <a:srgbClr val="FFFFFF"/>
                </a:solidFill>
              </a:rPr>
              <a:t>e.g</a:t>
            </a:r>
            <a:r>
              <a:rPr lang="en-US" dirty="0">
                <a:solidFill>
                  <a:srgbClr val="FFFFFF"/>
                </a:solidFill>
              </a:rPr>
              <a:t>,, </a:t>
            </a:r>
            <a:r>
              <a:rPr lang="en-US" dirty="0" err="1">
                <a:solidFill>
                  <a:srgbClr val="FFFFFF"/>
                </a:solidFill>
              </a:rPr>
              <a:t>Vimont</a:t>
            </a:r>
            <a:r>
              <a:rPr lang="en-US" dirty="0">
                <a:solidFill>
                  <a:srgbClr val="FFFFFF"/>
                </a:solidFill>
              </a:rPr>
              <a:t> and </a:t>
            </a:r>
            <a:r>
              <a:rPr lang="en-US" dirty="0" err="1">
                <a:solidFill>
                  <a:srgbClr val="FFFFFF"/>
                </a:solidFill>
              </a:rPr>
              <a:t>Kossin</a:t>
            </a:r>
            <a:r>
              <a:rPr lang="en-US" dirty="0">
                <a:solidFill>
                  <a:srgbClr val="FFFFFF"/>
                </a:solidFill>
              </a:rPr>
              <a:t>, 2007. </a:t>
            </a:r>
          </a:p>
          <a:p>
            <a:pPr lvl="0">
              <a:buClr>
                <a:srgbClr val="FFCC00"/>
              </a:buClr>
            </a:pPr>
            <a:endParaRPr lang="en-US" dirty="0">
              <a:solidFill>
                <a:srgbClr val="FFFFFF"/>
              </a:solidFill>
            </a:endParaRPr>
          </a:p>
          <a:p>
            <a:pPr lvl="0">
              <a:buClr>
                <a:srgbClr val="FFCC00"/>
              </a:buClr>
            </a:pPr>
            <a:r>
              <a:rPr lang="en-US" dirty="0">
                <a:solidFill>
                  <a:srgbClr val="FFFFFF"/>
                </a:solidFill>
              </a:rPr>
              <a:t>https://www.aoml.noaa.gov/phod/research/tav/tcv/amm/index.php</a:t>
            </a:r>
          </a:p>
          <a:p>
            <a:pPr lvl="0">
              <a:buClr>
                <a:srgbClr val="FFCC00"/>
              </a:buClr>
            </a:pPr>
            <a:endParaRPr lang="en-US" dirty="0">
              <a:solidFill>
                <a:srgbClr val="FFFFFF"/>
              </a:solidFill>
            </a:endParaRPr>
          </a:p>
          <a:p>
            <a:pPr lvl="0">
              <a:buClr>
                <a:srgbClr val="FFCC00"/>
              </a:buClr>
            </a:pPr>
            <a:r>
              <a:rPr lang="en-US" dirty="0">
                <a:solidFill>
                  <a:srgbClr val="FFFFFF"/>
                </a:solidFill>
              </a:rPr>
              <a:t>From NOAA</a:t>
            </a:r>
          </a:p>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8BE21C67-9831-46C0-907A-45158B05DDD5}"/>
              </a:ext>
            </a:extLst>
          </p:cNvPr>
          <p:cNvPicPr>
            <a:picLocks noChangeAspect="1"/>
          </p:cNvPicPr>
          <p:nvPr/>
        </p:nvPicPr>
        <p:blipFill>
          <a:blip r:embed="rId3"/>
          <a:stretch>
            <a:fillRect/>
          </a:stretch>
        </p:blipFill>
        <p:spPr>
          <a:xfrm>
            <a:off x="4876800" y="1371600"/>
            <a:ext cx="3124200" cy="3414210"/>
          </a:xfrm>
          <a:prstGeom prst="rect">
            <a:avLst/>
          </a:prstGeom>
        </p:spPr>
      </p:pic>
    </p:spTree>
    <p:extLst>
      <p:ext uri="{BB962C8B-B14F-4D97-AF65-F5344CB8AC3E}">
        <p14:creationId xmlns:p14="http://schemas.microsoft.com/office/powerpoint/2010/main" val="294037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4C600"/>
                </a:solidFill>
              </a:rPr>
              <a:t>	ATMS 8450 Tropical Met. </a:t>
            </a:r>
            <a:endParaRPr lang="en-US" dirty="0"/>
          </a:p>
        </p:txBody>
      </p:sp>
      <p:sp>
        <p:nvSpPr>
          <p:cNvPr id="3" name="Content Placeholder 2"/>
          <p:cNvSpPr>
            <a:spLocks noGrp="1"/>
          </p:cNvSpPr>
          <p:nvPr>
            <p:ph idx="1"/>
          </p:nvPr>
        </p:nvSpPr>
        <p:spPr/>
        <p:txBody>
          <a:bodyPr>
            <a:normAutofit fontScale="85000" lnSpcReduction="10000"/>
          </a:bodyPr>
          <a:lstStyle/>
          <a:p>
            <a:r>
              <a:rPr lang="en-US" b="1" u="sng" dirty="0"/>
              <a:t>The </a:t>
            </a:r>
            <a:r>
              <a:rPr lang="en-US" b="1" u="sng" dirty="0" err="1"/>
              <a:t>Intraseasonal</a:t>
            </a:r>
            <a:r>
              <a:rPr lang="en-US" b="1" u="sng" dirty="0"/>
              <a:t> Oscillation (ISO) [Madden-Julian Oscillation (Madden and Julian, 1972)] aka 30 to 70 day oscillation</a:t>
            </a:r>
            <a:r>
              <a:rPr lang="en-US" dirty="0"/>
              <a:t>)</a:t>
            </a:r>
          </a:p>
          <a:p>
            <a:pPr marL="68580" indent="0">
              <a:buNone/>
            </a:pPr>
            <a:endParaRPr lang="en-US" dirty="0"/>
          </a:p>
          <a:p>
            <a:r>
              <a:rPr lang="en-US" dirty="0"/>
              <a:t>Usually wave #1 eastward moving Kelvin wave</a:t>
            </a:r>
          </a:p>
          <a:p>
            <a:pPr marL="68580" indent="0">
              <a:buNone/>
            </a:pPr>
            <a:endParaRPr lang="en-US" dirty="0"/>
          </a:p>
          <a:p>
            <a:r>
              <a:rPr lang="en-US" dirty="0"/>
              <a:t>Strongest amplitude about 60 E to 180</a:t>
            </a:r>
            <a:r>
              <a:rPr lang="en-US" baseline="30000" dirty="0"/>
              <a:t>o</a:t>
            </a:r>
            <a:r>
              <a:rPr lang="en-US" dirty="0"/>
              <a:t> (dateline) (stronger amplitude, </a:t>
            </a:r>
            <a:r>
              <a:rPr lang="en-US" dirty="0" err="1"/>
              <a:t>slowmoving</a:t>
            </a:r>
            <a:r>
              <a:rPr lang="en-US" dirty="0"/>
              <a:t>, small amplitude rapid moving)</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858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789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4C600"/>
                </a:solidFill>
              </a:rPr>
              <a:t>	ATMS 8450 Tropical Met. </a:t>
            </a:r>
            <a:endParaRPr lang="en-US" dirty="0"/>
          </a:p>
        </p:txBody>
      </p:sp>
      <p:sp>
        <p:nvSpPr>
          <p:cNvPr id="3" name="Content Placeholder 2"/>
          <p:cNvSpPr>
            <a:spLocks noGrp="1"/>
          </p:cNvSpPr>
          <p:nvPr>
            <p:ph idx="1"/>
          </p:nvPr>
        </p:nvSpPr>
        <p:spPr/>
        <p:txBody>
          <a:bodyPr>
            <a:normAutofit/>
          </a:bodyPr>
          <a:lstStyle/>
          <a:p>
            <a:r>
              <a:rPr lang="en-US" dirty="0"/>
              <a:t>We know the periodicity by looking at OLR. We can also find in the upper level divergence field. WE know this modulates precipitation in the tropics, but may also influence N. American Monsoons and precipitation in the Mid-west USA (KC MO, 1999,2000).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914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4C600"/>
                </a:solidFill>
              </a:rPr>
              <a:t>	ATMS 8450 </a:t>
            </a:r>
            <a:r>
              <a:rPr lang="en-US" dirty="0" err="1">
                <a:solidFill>
                  <a:srgbClr val="94C600"/>
                </a:solidFill>
              </a:rPr>
              <a:t>Tropcial</a:t>
            </a:r>
            <a:r>
              <a:rPr lang="en-US" dirty="0">
                <a:solidFill>
                  <a:srgbClr val="94C600"/>
                </a:solidFill>
              </a:rPr>
              <a:t> Met.</a:t>
            </a:r>
            <a:endParaRPr lang="en-US" dirty="0"/>
          </a:p>
        </p:txBody>
      </p:sp>
      <p:sp>
        <p:nvSpPr>
          <p:cNvPr id="3" name="Content Placeholder 2"/>
          <p:cNvSpPr>
            <a:spLocks noGrp="1"/>
          </p:cNvSpPr>
          <p:nvPr>
            <p:ph idx="1"/>
          </p:nvPr>
        </p:nvSpPr>
        <p:spPr/>
        <p:txBody>
          <a:bodyPr/>
          <a:lstStyle/>
          <a:p>
            <a:r>
              <a:rPr lang="en-US" dirty="0"/>
              <a:t>CDB: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4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C8209443-6739-4F9E-DFC6-C44637C4D850}"/>
              </a:ext>
            </a:extLst>
          </p:cNvPr>
          <p:cNvPicPr>
            <a:picLocks noChangeAspect="1"/>
          </p:cNvPicPr>
          <p:nvPr/>
        </p:nvPicPr>
        <p:blipFill>
          <a:blip r:embed="rId3"/>
          <a:stretch>
            <a:fillRect/>
          </a:stretch>
        </p:blipFill>
        <p:spPr>
          <a:xfrm>
            <a:off x="2286000" y="1752600"/>
            <a:ext cx="3723971" cy="4820674"/>
          </a:xfrm>
          <a:prstGeom prst="rect">
            <a:avLst/>
          </a:prstGeom>
        </p:spPr>
      </p:pic>
    </p:spTree>
    <p:extLst>
      <p:ext uri="{BB962C8B-B14F-4D97-AF65-F5344CB8AC3E}">
        <p14:creationId xmlns:p14="http://schemas.microsoft.com/office/powerpoint/2010/main" val="328362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Let’s define:</a:t>
            </a:r>
          </a:p>
          <a:p>
            <a:pPr eaLnBrk="1" hangingPunct="1">
              <a:lnSpc>
                <a:spcPct val="80000"/>
              </a:lnSpc>
              <a:defRPr/>
            </a:pPr>
            <a:endParaRPr lang="en-US" sz="2800" dirty="0"/>
          </a:p>
          <a:p>
            <a:pPr marL="0" indent="0" eaLnBrk="1" hangingPunct="1">
              <a:lnSpc>
                <a:spcPct val="80000"/>
              </a:lnSpc>
              <a:buNone/>
              <a:defRPr/>
            </a:pPr>
            <a:endParaRPr lang="en-US" sz="2800" dirty="0"/>
          </a:p>
          <a:p>
            <a:r>
              <a:rPr lang="en-US" sz="2800" dirty="0">
                <a:effectLst/>
              </a:rPr>
              <a:t>Then if we take the derivative of the above (first consider)  </a:t>
            </a:r>
          </a:p>
          <a:p>
            <a:pPr marL="0" indent="0">
              <a:buNone/>
            </a:pPr>
            <a:r>
              <a:rPr lang="en-US" sz="2800" dirty="0">
                <a:effectLst/>
              </a:rPr>
              <a:t> </a:t>
            </a:r>
          </a:p>
          <a:p>
            <a:r>
              <a:rPr lang="en-US" sz="2800" dirty="0">
                <a:effectLst/>
              </a:rPr>
              <a:t>All the rules are the same! (e.g., prod., power rule, quotient, etc. )</a:t>
            </a:r>
          </a:p>
          <a:p>
            <a:r>
              <a:rPr lang="en-US" sz="2800" dirty="0">
                <a:effectLst/>
              </a:rPr>
              <a:t>But, if you take the derivative of the conjugate: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438400"/>
            <a:ext cx="4044950" cy="533400"/>
          </a:xfrm>
          <a:prstGeom prst="rect">
            <a:avLst/>
          </a:prstGeom>
          <a:solidFill>
            <a:schemeClr val="tx1"/>
          </a:solidFill>
          <a:ln>
            <a:noFill/>
          </a:ln>
          <a:effec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3886200"/>
            <a:ext cx="3467100" cy="457200"/>
          </a:xfrm>
          <a:prstGeom prst="rect">
            <a:avLst/>
          </a:prstGeom>
          <a:solidFill>
            <a:schemeClr val="tx1"/>
          </a:solidFill>
          <a:ln>
            <a:noFill/>
          </a:ln>
          <a:effectLst/>
        </p:spPr>
      </p:pic>
      <p:pic>
        <p:nvPicPr>
          <p:cNvPr id="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2259" y="6172200"/>
            <a:ext cx="3362325" cy="381000"/>
          </a:xfrm>
          <a:prstGeom prst="rect">
            <a:avLst/>
          </a:prstGeom>
          <a:solidFill>
            <a:schemeClr val="tx1"/>
          </a:solidFill>
          <a:ln>
            <a:noFill/>
          </a:ln>
          <a:effectLst/>
        </p:spPr>
      </p:pic>
    </p:spTree>
    <p:extLst>
      <p:ext uri="{BB962C8B-B14F-4D97-AF65-F5344CB8AC3E}">
        <p14:creationId xmlns:p14="http://schemas.microsoft.com/office/powerpoint/2010/main" val="120828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wipe(down)">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3" end="3"/>
                                            </p:txEl>
                                          </p:spTgt>
                                        </p:tgtEl>
                                        <p:attrNameLst>
                                          <p:attrName>style.visibility</p:attrName>
                                        </p:attrNameLst>
                                      </p:cBhvr>
                                      <p:to>
                                        <p:strVal val="visible"/>
                                      </p:to>
                                    </p:set>
                                    <p:anim calcmode="lin" valueType="num">
                                      <p:cBhvr additive="base">
                                        <p:cTn id="18"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9"/>
                                        </p:tgtEl>
                                        <p:attrNameLst>
                                          <p:attrName>style.visibility</p:attrName>
                                        </p:attrNameLst>
                                      </p:cBhvr>
                                      <p:to>
                                        <p:strVal val="visible"/>
                                      </p:to>
                                    </p:set>
                                    <p:animEffect transition="in" filter="wipe(down)">
                                      <p:cBhvr>
                                        <p:cTn id="24" dur="500"/>
                                        <p:tgtEl>
                                          <p:spTgt spid="409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075">
                                            <p:txEl>
                                              <p:pRg st="4" end="4"/>
                                            </p:txEl>
                                          </p:spTgt>
                                        </p:tgtEl>
                                        <p:attrNameLst>
                                          <p:attrName>style.visibility</p:attrName>
                                        </p:attrNameLst>
                                      </p:cBhvr>
                                      <p:to>
                                        <p:strVal val="visible"/>
                                      </p:to>
                                    </p:set>
                                    <p:anim calcmode="lin" valueType="num">
                                      <p:cBhvr additive="base">
                                        <p:cTn id="2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075">
                                            <p:txEl>
                                              <p:pRg st="5" end="5"/>
                                            </p:txEl>
                                          </p:spTgt>
                                        </p:tgtEl>
                                        <p:attrNameLst>
                                          <p:attrName>style.visibility</p:attrName>
                                        </p:attrNameLst>
                                      </p:cBhvr>
                                      <p:to>
                                        <p:strVal val="visible"/>
                                      </p:to>
                                    </p:set>
                                    <p:anim calcmode="lin" valueType="num">
                                      <p:cBhvr additive="base">
                                        <p:cTn id="35"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075">
                                            <p:txEl>
                                              <p:pRg st="6" end="6"/>
                                            </p:txEl>
                                          </p:spTgt>
                                        </p:tgtEl>
                                        <p:attrNameLst>
                                          <p:attrName>style.visibility</p:attrName>
                                        </p:attrNameLst>
                                      </p:cBhvr>
                                      <p:to>
                                        <p:strVal val="visible"/>
                                      </p:to>
                                    </p:set>
                                    <p:anim calcmode="lin" valueType="num">
                                      <p:cBhvr additive="base">
                                        <p:cTn id="41"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4C600"/>
                </a:solidFill>
              </a:rPr>
              <a:t>	ATMS 8450 Tropical Met. </a:t>
            </a:r>
            <a:endParaRPr lang="en-US" dirty="0"/>
          </a:p>
        </p:txBody>
      </p:sp>
      <p:sp>
        <p:nvSpPr>
          <p:cNvPr id="3" name="Content Placeholder 2"/>
          <p:cNvSpPr>
            <a:spLocks noGrp="1"/>
          </p:cNvSpPr>
          <p:nvPr>
            <p:ph idx="1"/>
          </p:nvPr>
        </p:nvSpPr>
        <p:spPr/>
        <p:txBody>
          <a:bodyPr>
            <a:normAutofit fontScale="92500" lnSpcReduction="20000"/>
          </a:bodyPr>
          <a:lstStyle/>
          <a:p>
            <a:r>
              <a:rPr lang="en-US" dirty="0"/>
              <a:t>It is sometimes very difficult to identify east of the dateline, since convection is weaker, but upper level divergence still there.</a:t>
            </a:r>
          </a:p>
          <a:p>
            <a:endParaRPr lang="en-US" dirty="0"/>
          </a:p>
          <a:p>
            <a:r>
              <a:rPr lang="en-US" dirty="0"/>
              <a:t>Average phase speed 10 m/s, but about 5/</a:t>
            </a:r>
            <a:r>
              <a:rPr lang="en-US" dirty="0" err="1"/>
              <a:t>ms</a:t>
            </a:r>
            <a:r>
              <a:rPr lang="en-US" dirty="0"/>
              <a:t> in warm pool region.</a:t>
            </a:r>
          </a:p>
          <a:p>
            <a:endParaRPr lang="en-US" dirty="0"/>
          </a:p>
          <a:p>
            <a:r>
              <a:rPr lang="en-US" dirty="0"/>
              <a:t>Models doing a better job of catching this recently. </a:t>
            </a:r>
          </a:p>
          <a:p>
            <a:endParaRPr lang="en-US" dirty="0"/>
          </a:p>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777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4C600"/>
                </a:solidFill>
              </a:rPr>
              <a:t>	ATMS 8450 Tropical Met. </a:t>
            </a:r>
            <a:endParaRPr lang="en-US" dirty="0"/>
          </a:p>
        </p:txBody>
      </p:sp>
      <p:sp>
        <p:nvSpPr>
          <p:cNvPr id="3" name="Content Placeholder 2"/>
          <p:cNvSpPr>
            <a:spLocks noGrp="1"/>
          </p:cNvSpPr>
          <p:nvPr>
            <p:ph idx="1"/>
          </p:nvPr>
        </p:nvSpPr>
        <p:spPr/>
        <p:txBody>
          <a:bodyPr>
            <a:normAutofit fontScale="62500" lnSpcReduction="20000"/>
          </a:bodyPr>
          <a:lstStyle/>
          <a:p>
            <a:r>
              <a:rPr lang="en-US" dirty="0"/>
              <a:t>This is an important modulator of convection in the tropics. The upper level divergent wave is followed but, the convection (OLR) is not as helpful, since the convection pulsates.</a:t>
            </a:r>
          </a:p>
          <a:p>
            <a:endParaRPr lang="en-US" dirty="0"/>
          </a:p>
          <a:p>
            <a:r>
              <a:rPr lang="en-US" dirty="0"/>
              <a:t>Best to use 200 </a:t>
            </a:r>
            <a:r>
              <a:rPr lang="en-US" dirty="0" err="1"/>
              <a:t>hPa</a:t>
            </a:r>
            <a:r>
              <a:rPr lang="en-US" dirty="0"/>
              <a:t> velocity potential (divergent part of wind) filtered at 30 - 50 days. </a:t>
            </a:r>
          </a:p>
          <a:p>
            <a:endParaRPr lang="en-US" dirty="0"/>
          </a:p>
          <a:p>
            <a:r>
              <a:rPr lang="en-US" dirty="0"/>
              <a:t>Current research is focused on two modes a ‘fast’ MJO (~40 day) versus “slow” (~90 day)</a:t>
            </a:r>
          </a:p>
          <a:p>
            <a:endParaRPr lang="en-US" dirty="0"/>
          </a:p>
          <a:p>
            <a:r>
              <a:rPr lang="en-US" dirty="0"/>
              <a:t>MJO and Blocking: Hamill (2012) -  </a:t>
            </a:r>
            <a:r>
              <a:rPr lang="en-US" dirty="0">
                <a:hlinkClick r:id="rId2"/>
              </a:rPr>
              <a:t>http://www.cpc.ncep.noaa.gov/products/outreach/proceedings/cdw37_proceedings/THamill.pdf</a:t>
            </a:r>
            <a:r>
              <a:rPr lang="en-US" dirty="0"/>
              <a:t> (Also, Hamill and </a:t>
            </a:r>
            <a:r>
              <a:rPr lang="en-US" dirty="0" err="1"/>
              <a:t>Kiladis</a:t>
            </a:r>
            <a:r>
              <a:rPr lang="en-US"/>
              <a:t> (2003, MWR)</a:t>
            </a:r>
            <a:endParaRPr lang="en-US" dirty="0"/>
          </a:p>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66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lstStyle/>
          <a:p>
            <a:r>
              <a:rPr lang="en-US" dirty="0"/>
              <a:t>CDB: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42937"/>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BEFCC236-896D-083C-B654-7F199CA81002}"/>
              </a:ext>
            </a:extLst>
          </p:cNvPr>
          <p:cNvPicPr>
            <a:picLocks noChangeAspect="1"/>
          </p:cNvPicPr>
          <p:nvPr/>
        </p:nvPicPr>
        <p:blipFill>
          <a:blip r:embed="rId3"/>
          <a:stretch>
            <a:fillRect/>
          </a:stretch>
        </p:blipFill>
        <p:spPr>
          <a:xfrm>
            <a:off x="2438400" y="1600200"/>
            <a:ext cx="3942345" cy="5103360"/>
          </a:xfrm>
          <a:prstGeom prst="rect">
            <a:avLst/>
          </a:prstGeom>
        </p:spPr>
      </p:pic>
    </p:spTree>
    <p:extLst>
      <p:ext uri="{BB962C8B-B14F-4D97-AF65-F5344CB8AC3E}">
        <p14:creationId xmlns:p14="http://schemas.microsoft.com/office/powerpoint/2010/main" val="38777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lstStyle/>
          <a:p>
            <a:r>
              <a:rPr lang="en-US" dirty="0"/>
              <a:t>http://www.cpc.ncep.noaa.gov/products/precip/CWlink/MJO/clivar_wh.shtml</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42937"/>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F8FC5153-5256-1AA6-F623-266C5E967F46}"/>
              </a:ext>
            </a:extLst>
          </p:cNvPr>
          <p:cNvPicPr>
            <a:picLocks noChangeAspect="1"/>
          </p:cNvPicPr>
          <p:nvPr/>
        </p:nvPicPr>
        <p:blipFill>
          <a:blip r:embed="rId3"/>
          <a:stretch>
            <a:fillRect/>
          </a:stretch>
        </p:blipFill>
        <p:spPr>
          <a:xfrm>
            <a:off x="1206500" y="1484181"/>
            <a:ext cx="5956300" cy="5956300"/>
          </a:xfrm>
          <a:prstGeom prst="rect">
            <a:avLst/>
          </a:prstGeom>
        </p:spPr>
      </p:pic>
    </p:spTree>
    <p:extLst>
      <p:ext uri="{BB962C8B-B14F-4D97-AF65-F5344CB8AC3E}">
        <p14:creationId xmlns:p14="http://schemas.microsoft.com/office/powerpoint/2010/main" val="109659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u="sng" dirty="0"/>
              <a:t>Composition of Stratosphere and Mesosphere:</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5122" name="Picture 2" descr="C:\Users\lupoa\AppData\Local\Microsoft\Windows\Temporary Internet Files\Content.Outlook\Y1ZO96QV\фото.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2655"/>
            <a:ext cx="8763000" cy="6545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20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1000"/>
                                        <p:tgtEl>
                                          <p:spTgt spid="5122"/>
                                        </p:tgtEl>
                                      </p:cBhvr>
                                    </p:animEffect>
                                    <p:anim calcmode="lin" valueType="num">
                                      <p:cBhvr>
                                        <p:cTn id="14" dur="1000" fill="hold"/>
                                        <p:tgtEl>
                                          <p:spTgt spid="5122"/>
                                        </p:tgtEl>
                                        <p:attrNameLst>
                                          <p:attrName>ppt_x</p:attrName>
                                        </p:attrNameLst>
                                      </p:cBhvr>
                                      <p:tavLst>
                                        <p:tav tm="0">
                                          <p:val>
                                            <p:strVal val="#ppt_x"/>
                                          </p:val>
                                        </p:tav>
                                        <p:tav tm="100000">
                                          <p:val>
                                            <p:strVal val="#ppt_x"/>
                                          </p:val>
                                        </p:tav>
                                      </p:tavLst>
                                    </p:anim>
                                    <p:anim calcmode="lin" valueType="num">
                                      <p:cBhvr>
                                        <p:cTn id="15"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Why is equator colder? (radiational cooling!) </a:t>
            </a:r>
          </a:p>
          <a:p>
            <a:pPr eaLnBrk="1" hangingPunct="1">
              <a:lnSpc>
                <a:spcPct val="80000"/>
              </a:lnSpc>
              <a:defRPr/>
            </a:pPr>
            <a:endParaRPr lang="en-US" sz="2800" dirty="0"/>
          </a:p>
          <a:p>
            <a:pPr eaLnBrk="1" hangingPunct="1">
              <a:lnSpc>
                <a:spcPct val="80000"/>
              </a:lnSpc>
              <a:defRPr/>
            </a:pPr>
            <a:r>
              <a:rPr lang="en-US" sz="2800" dirty="0"/>
              <a:t>The Stratosphere is dominated by photochemical process and gets most of it’s energy from the troposphere. CO</a:t>
            </a:r>
            <a:r>
              <a:rPr lang="en-US" sz="2800" baseline="-25000" dirty="0"/>
              <a:t>2</a:t>
            </a:r>
            <a:r>
              <a:rPr lang="en-US" sz="2800" dirty="0"/>
              <a:t> and H</a:t>
            </a:r>
            <a:r>
              <a:rPr lang="en-US" sz="2800" baseline="-25000" dirty="0"/>
              <a:t>2</a:t>
            </a:r>
            <a:r>
              <a:rPr lang="en-US" sz="2800" dirty="0"/>
              <a:t>O vapor contribute to cooling. Warming is O</a:t>
            </a:r>
            <a:r>
              <a:rPr lang="en-US" sz="2800" baseline="-25000" dirty="0"/>
              <a:t>3</a:t>
            </a:r>
            <a:r>
              <a:rPr lang="en-US" sz="2800" dirty="0"/>
              <a:t>. </a:t>
            </a:r>
          </a:p>
          <a:p>
            <a:pPr eaLnBrk="1" hangingPunct="1">
              <a:lnSpc>
                <a:spcPct val="80000"/>
              </a:lnSpc>
              <a:defRPr/>
            </a:pPr>
            <a:endParaRPr lang="en-US" sz="2800" dirty="0"/>
          </a:p>
          <a:p>
            <a:pPr eaLnBrk="1" hangingPunct="1">
              <a:lnSpc>
                <a:spcPct val="80000"/>
              </a:lnSpc>
              <a:defRPr/>
            </a:pPr>
            <a:r>
              <a:rPr lang="en-US" sz="2800" dirty="0"/>
              <a:t>Also, adiabatic warming and cooling contribute to heating and cooling at the poles as feedback (Ridge during the summer and trough – polar vortex during the winter).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17422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 </a:t>
            </a:r>
            <a:r>
              <a:rPr lang="en-US" sz="2800" dirty="0" err="1"/>
              <a:t>InterTropical</a:t>
            </a:r>
            <a:r>
              <a:rPr lang="en-US" sz="2800" dirty="0"/>
              <a:t> Convergence Zone (ITCZ): </a:t>
            </a:r>
          </a:p>
          <a:p>
            <a:pPr eaLnBrk="1" hangingPunct="1">
              <a:lnSpc>
                <a:spcPct val="80000"/>
              </a:lnSpc>
              <a:defRPr/>
            </a:pPr>
            <a:endParaRPr lang="en-US" sz="2800" dirty="0"/>
          </a:p>
          <a:p>
            <a:pPr eaLnBrk="1" hangingPunct="1">
              <a:lnSpc>
                <a:spcPct val="80000"/>
              </a:lnSpc>
              <a:defRPr/>
            </a:pPr>
            <a:r>
              <a:rPr lang="en-US" sz="2800" dirty="0"/>
              <a:t>Image from NASA.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124200"/>
            <a:ext cx="6172200" cy="3531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092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ITCZ </a:t>
            </a:r>
          </a:p>
          <a:p>
            <a:pPr eaLnBrk="1" hangingPunct="1">
              <a:lnSpc>
                <a:spcPct val="80000"/>
              </a:lnSpc>
              <a:defRPr/>
            </a:pPr>
            <a:endParaRPr lang="en-US" sz="2800" dirty="0"/>
          </a:p>
          <a:p>
            <a:pPr eaLnBrk="1" hangingPunct="1">
              <a:lnSpc>
                <a:spcPct val="80000"/>
              </a:lnSpc>
              <a:defRPr/>
            </a:pPr>
            <a:r>
              <a:rPr lang="en-US" sz="2800" dirty="0"/>
              <a:t>This is a area of </a:t>
            </a:r>
            <a:r>
              <a:rPr lang="en-US" sz="2800" dirty="0" err="1"/>
              <a:t>vigourous</a:t>
            </a:r>
            <a:r>
              <a:rPr lang="en-US" sz="2800" dirty="0"/>
              <a:t> convection about 5</a:t>
            </a:r>
            <a:r>
              <a:rPr lang="en-US" sz="2800" baseline="30000" dirty="0"/>
              <a:t>o</a:t>
            </a:r>
            <a:r>
              <a:rPr lang="en-US" sz="2800" dirty="0"/>
              <a:t> (anywhere from 2-8) in width.  </a:t>
            </a:r>
          </a:p>
          <a:p>
            <a:pPr eaLnBrk="1" hangingPunct="1">
              <a:lnSpc>
                <a:spcPct val="80000"/>
              </a:lnSpc>
              <a:defRPr/>
            </a:pPr>
            <a:endParaRPr lang="en-US" sz="2800" dirty="0"/>
          </a:p>
          <a:p>
            <a:pPr eaLnBrk="1" hangingPunct="1">
              <a:lnSpc>
                <a:spcPct val="80000"/>
              </a:lnSpc>
              <a:defRPr/>
            </a:pPr>
            <a:r>
              <a:rPr lang="en-US" sz="2800" dirty="0"/>
              <a:t>Usually within 10 degrees of the equator, but more commonly on the N side. Found as far north as 20 – 40 degrees and becomes a breeding ground for hurricanes in Atlantic.</a:t>
            </a:r>
          </a:p>
          <a:p>
            <a:pPr eaLnBrk="1" hangingPunct="1">
              <a:lnSpc>
                <a:spcPct val="80000"/>
              </a:lnSpc>
              <a:defRPr/>
            </a:pPr>
            <a:endParaRPr lang="en-US" sz="2800" dirty="0"/>
          </a:p>
          <a:p>
            <a:pPr eaLnBrk="1" hangingPunct="1">
              <a:lnSpc>
                <a:spcPct val="80000"/>
              </a:lnSpc>
              <a:defRPr/>
            </a:pPr>
            <a:r>
              <a:rPr lang="en-US" sz="2800" dirty="0"/>
              <a:t>Not a continuous band, tends to be “clumpy” and has waves on it – </a:t>
            </a:r>
            <a:r>
              <a:rPr lang="en-US" sz="2800" dirty="0" err="1"/>
              <a:t>Rossby</a:t>
            </a:r>
            <a:r>
              <a:rPr lang="en-US" sz="2800" dirty="0"/>
              <a:t> and Kelvin).</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60094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 “clumps” are often associated with the highest SST’s (thermal equator).</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Maintenance of the ITCZ:  we have 1) heat flux convergence, 2) </a:t>
            </a:r>
            <a:r>
              <a:rPr lang="en-US" sz="2800" dirty="0" err="1"/>
              <a:t>adiabtic</a:t>
            </a:r>
            <a:r>
              <a:rPr lang="en-US" sz="2800" dirty="0"/>
              <a:t> cooling, 3) LW cooling, 4) LHR, and 5) sensible heating</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65226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marL="0" indent="0" eaLnBrk="1" hangingPunct="1">
              <a:lnSpc>
                <a:spcPct val="80000"/>
              </a:lnSpc>
              <a:buNone/>
              <a:defRPr/>
            </a:pPr>
            <a:endParaRPr lang="en-US" sz="2800" dirty="0"/>
          </a:p>
          <a:p>
            <a:pPr eaLnBrk="1" hangingPunct="1">
              <a:lnSpc>
                <a:spcPct val="80000"/>
              </a:lnSpc>
              <a:defRPr/>
            </a:pPr>
            <a:r>
              <a:rPr lang="en-US" sz="2800" dirty="0"/>
              <a:t>On occasion, there is a “double ITCZ” one in the N, and one in S., and this is typical in west and central Pacific. (SPCZ)</a:t>
            </a:r>
          </a:p>
          <a:p>
            <a:pPr marL="0" indent="0" eaLnBrk="1" hangingPunct="1">
              <a:lnSpc>
                <a:spcPct val="80000"/>
              </a:lnSpc>
              <a:buNone/>
              <a:defRPr/>
            </a:pPr>
            <a:endParaRPr lang="en-US" sz="2800" dirty="0"/>
          </a:p>
          <a:p>
            <a:pPr eaLnBrk="1" hangingPunct="1">
              <a:lnSpc>
                <a:spcPct val="80000"/>
              </a:lnSpc>
              <a:defRPr/>
            </a:pPr>
            <a:endParaRPr lang="en-US" sz="2800" dirty="0"/>
          </a:p>
          <a:p>
            <a:pPr eaLnBrk="1" hangingPunct="1">
              <a:lnSpc>
                <a:spcPct val="80000"/>
              </a:lnSpc>
              <a:defRPr/>
            </a:pPr>
            <a:r>
              <a:rPr lang="en-US" sz="2800" dirty="0"/>
              <a:t>These don’t occur together, often. SPCZ is an extension of the ITCZ into the </a:t>
            </a:r>
            <a:r>
              <a:rPr lang="en-US" sz="2800" dirty="0" err="1"/>
              <a:t>midlatitude</a:t>
            </a:r>
            <a:r>
              <a:rPr lang="en-US" sz="2800" dirty="0"/>
              <a:t> S. PAC.  See Vincent (1994) MWR Sept. </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51122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anim calcmode="lin" valueType="num">
                                      <p:cBhvr additive="base">
                                        <p:cTn id="7"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4" end="4"/>
                                            </p:txEl>
                                          </p:spTgt>
                                        </p:tgtEl>
                                        <p:attrNameLst>
                                          <p:attrName>style.visibility</p:attrName>
                                        </p:attrNameLst>
                                      </p:cBhvr>
                                      <p:to>
                                        <p:strVal val="visible"/>
                                      </p:to>
                                    </p:set>
                                    <p:anim calcmode="lin" valueType="num">
                                      <p:cBhvr additive="base">
                                        <p:cTn id="13"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it does not have a unique solution or path! </a:t>
            </a:r>
          </a:p>
          <a:p>
            <a:pPr marL="0" indent="0">
              <a:buNone/>
            </a:pPr>
            <a:r>
              <a:rPr lang="en-US" sz="2800" dirty="0">
                <a:effectLst/>
              </a:rPr>
              <a:t> </a:t>
            </a:r>
          </a:p>
          <a:p>
            <a:pPr marL="0" indent="0">
              <a:buNone/>
            </a:pPr>
            <a:endParaRPr lang="en-US" sz="2800" dirty="0">
              <a:effectLst/>
            </a:endParaRPr>
          </a:p>
          <a:p>
            <a:endParaRPr lang="en-US" sz="2800" dirty="0">
              <a:effectLst/>
            </a:endParaRPr>
          </a:p>
          <a:p>
            <a:pPr marL="0" indent="0">
              <a:buNone/>
            </a:pPr>
            <a:endParaRPr lang="en-US" sz="2800" dirty="0">
              <a:effectLst/>
            </a:endParaRP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2514600"/>
            <a:ext cx="4584343" cy="4043736"/>
          </a:xfrm>
          <a:prstGeom prst="rect">
            <a:avLst/>
          </a:prstGeom>
        </p:spPr>
      </p:pic>
    </p:spTree>
    <p:extLst>
      <p:ext uri="{BB962C8B-B14F-4D97-AF65-F5344CB8AC3E}">
        <p14:creationId xmlns:p14="http://schemas.microsoft.com/office/powerpoint/2010/main" val="241814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 SPCZ                                   </a:t>
            </a:r>
            <a:r>
              <a:rPr lang="en-US" sz="2000" dirty="0" err="1"/>
              <a:t>Folland</a:t>
            </a:r>
            <a:r>
              <a:rPr lang="en-US" sz="2000" dirty="0"/>
              <a:t> et al (2002)</a:t>
            </a:r>
          </a:p>
          <a:p>
            <a:pPr eaLnBrk="1" hangingPunct="1">
              <a:lnSpc>
                <a:spcPct val="80000"/>
              </a:lnSpc>
              <a:defRPr/>
            </a:pPr>
            <a:endParaRPr lang="en-US" sz="2000" dirty="0"/>
          </a:p>
          <a:p>
            <a:pPr eaLnBrk="1" hangingPunct="1">
              <a:lnSpc>
                <a:spcPct val="80000"/>
              </a:lnSpc>
              <a:defRPr/>
            </a:pPr>
            <a:endParaRPr lang="en-US" sz="2000" dirty="0"/>
          </a:p>
          <a:p>
            <a:pPr lvl="8">
              <a:lnSpc>
                <a:spcPct val="80000"/>
              </a:lnSpc>
              <a:defRPr/>
            </a:pPr>
            <a:endParaRPr lang="en-US" sz="800" dirty="0"/>
          </a:p>
          <a:p>
            <a:pPr eaLnBrk="1" hangingPunct="1">
              <a:lnSpc>
                <a:spcPct val="80000"/>
              </a:lnSpc>
              <a:defRPr/>
            </a:pPr>
            <a:endParaRPr lang="en-US" sz="2000" dirty="0"/>
          </a:p>
          <a:p>
            <a:pPr eaLnBrk="1" hangingPunct="1">
              <a:lnSpc>
                <a:spcPct val="80000"/>
              </a:lnSpc>
              <a:defRPr/>
            </a:pPr>
            <a:endParaRPr lang="en-US" sz="2000" dirty="0"/>
          </a:p>
          <a:p>
            <a:pPr eaLnBrk="1" hangingPunct="1">
              <a:lnSpc>
                <a:spcPct val="80000"/>
              </a:lnSpc>
              <a:defRPr/>
            </a:pPr>
            <a:endParaRPr lang="en-US" sz="2000" dirty="0"/>
          </a:p>
          <a:p>
            <a:pPr eaLnBrk="1" hangingPunct="1">
              <a:lnSpc>
                <a:spcPct val="80000"/>
              </a:lnSpc>
              <a:defRPr/>
            </a:pPr>
            <a:endParaRPr lang="en-US" sz="2000" dirty="0"/>
          </a:p>
          <a:p>
            <a:pPr eaLnBrk="1" hangingPunct="1">
              <a:lnSpc>
                <a:spcPct val="80000"/>
              </a:lnSpc>
              <a:defRPr/>
            </a:pPr>
            <a:endParaRPr lang="en-US" sz="2000" dirty="0"/>
          </a:p>
          <a:p>
            <a:pPr eaLnBrk="1" hangingPunct="1">
              <a:lnSpc>
                <a:spcPct val="80000"/>
              </a:lnSpc>
              <a:defRPr/>
            </a:pPr>
            <a:endParaRPr lang="en-US" sz="2000" dirty="0"/>
          </a:p>
          <a:p>
            <a:pPr eaLnBrk="1" hangingPunct="1">
              <a:lnSpc>
                <a:spcPct val="80000"/>
              </a:lnSpc>
              <a:defRPr/>
            </a:pPr>
            <a:endParaRPr lang="en-US" sz="2000" dirty="0"/>
          </a:p>
          <a:p>
            <a:pPr eaLnBrk="1" hangingPunct="1">
              <a:lnSpc>
                <a:spcPct val="80000"/>
              </a:lnSpc>
              <a:defRPr/>
            </a:pPr>
            <a:endParaRPr lang="en-US" sz="2000" dirty="0"/>
          </a:p>
          <a:p>
            <a:pPr eaLnBrk="1" hangingPunct="1">
              <a:lnSpc>
                <a:spcPct val="80000"/>
              </a:lnSpc>
              <a:defRPr/>
            </a:pPr>
            <a:endParaRPr lang="en-US" sz="2000" dirty="0"/>
          </a:p>
          <a:p>
            <a:pPr eaLnBrk="1" hangingPunct="1">
              <a:lnSpc>
                <a:spcPct val="80000"/>
              </a:lnSpc>
              <a:defRPr/>
            </a:pPr>
            <a:r>
              <a:rPr lang="en-US" sz="2000" dirty="0" err="1"/>
              <a:t>Linsley</a:t>
            </a:r>
            <a:r>
              <a:rPr lang="en-US" sz="2000" dirty="0"/>
              <a:t> et al. (2006) </a:t>
            </a:r>
          </a:p>
          <a:p>
            <a:pPr eaLnBrk="1" hangingPunct="1">
              <a:lnSpc>
                <a:spcPct val="80000"/>
              </a:lnSpc>
              <a:defRPr/>
            </a:pPr>
            <a:r>
              <a:rPr lang="en-US" sz="2000" dirty="0"/>
              <a:t> University of Wyoming </a:t>
            </a:r>
            <a:r>
              <a:rPr lang="en-US" sz="2000" dirty="0">
                <a:sym typeface="Wingdings" pitchFamily="2" charset="2"/>
              </a:rPr>
              <a:t> </a:t>
            </a:r>
            <a:r>
              <a:rPr lang="en-US" sz="2000" dirty="0"/>
              <a:t>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4991" y="1524000"/>
            <a:ext cx="2597239"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895600"/>
            <a:ext cx="2905391"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4901" y="3451596"/>
            <a:ext cx="3986212" cy="307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587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circle(in)">
                                      <p:cBhvr>
                                        <p:cTn id="13" dur="2000"/>
                                        <p:tgtEl>
                                          <p:spTgt spid="143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339"/>
                                        </p:tgtEl>
                                        <p:attrNameLst>
                                          <p:attrName>style.visibility</p:attrName>
                                        </p:attrNameLst>
                                      </p:cBhvr>
                                      <p:to>
                                        <p:strVal val="visible"/>
                                      </p:to>
                                    </p:set>
                                    <p:animEffect transition="in" filter="barn(inVertical)">
                                      <p:cBhvr>
                                        <p:cTn id="18" dur="500"/>
                                        <p:tgtEl>
                                          <p:spTgt spid="1433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075">
                                            <p:txEl>
                                              <p:pRg st="13" end="13"/>
                                            </p:txEl>
                                          </p:spTgt>
                                        </p:tgtEl>
                                        <p:attrNameLst>
                                          <p:attrName>style.visibility</p:attrName>
                                        </p:attrNameLst>
                                      </p:cBhvr>
                                      <p:to>
                                        <p:strVal val="visible"/>
                                      </p:to>
                                    </p:set>
                                    <p:anim calcmode="lin" valueType="num">
                                      <p:cBhvr additive="base">
                                        <p:cTn id="23" dur="500" fill="hold"/>
                                        <p:tgtEl>
                                          <p:spTgt spid="3075">
                                            <p:txEl>
                                              <p:pRg st="13" end="1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075">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075">
                                            <p:txEl>
                                              <p:pRg st="14" end="14"/>
                                            </p:txEl>
                                          </p:spTgt>
                                        </p:tgtEl>
                                        <p:attrNameLst>
                                          <p:attrName>style.visibility</p:attrName>
                                        </p:attrNameLst>
                                      </p:cBhvr>
                                      <p:to>
                                        <p:strVal val="visible"/>
                                      </p:to>
                                    </p:set>
                                    <p:anim calcmode="lin" valueType="num">
                                      <p:cBhvr additive="base">
                                        <p:cTn id="29" dur="500" fill="hold"/>
                                        <p:tgtEl>
                                          <p:spTgt spid="3075">
                                            <p:txEl>
                                              <p:pRg st="14" end="1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075">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4340"/>
                                        </p:tgtEl>
                                        <p:attrNameLst>
                                          <p:attrName>style.visibility</p:attrName>
                                        </p:attrNameLst>
                                      </p:cBhvr>
                                      <p:to>
                                        <p:strVal val="visible"/>
                                      </p:to>
                                    </p:set>
                                    <p:animEffect transition="in" filter="circle(in)">
                                      <p:cBhvr>
                                        <p:cTn id="35"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“Double ITCZ and SPCZ”</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effectLst/>
              </a:rPr>
              <a:t>From Takahashi and </a:t>
            </a:r>
            <a:r>
              <a:rPr lang="en-US" sz="2800" dirty="0" err="1">
                <a:effectLst/>
              </a:rPr>
              <a:t>Battisti</a:t>
            </a:r>
            <a:r>
              <a:rPr lang="en-US" sz="2800" dirty="0">
                <a:effectLst/>
              </a:rPr>
              <a:t> (</a:t>
            </a:r>
            <a:r>
              <a:rPr lang="en-US" sz="2800" dirty="0" err="1">
                <a:effectLst/>
              </a:rPr>
              <a:t>Jof</a:t>
            </a:r>
            <a:r>
              <a:rPr lang="en-US" sz="2800" dirty="0">
                <a:effectLst/>
              </a:rPr>
              <a:t> C 2007).</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667000"/>
            <a:ext cx="4343400" cy="307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79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0" end="10"/>
                                            </p:txEl>
                                          </p:spTgt>
                                        </p:tgtEl>
                                        <p:attrNameLst>
                                          <p:attrName>style.visibility</p:attrName>
                                        </p:attrNameLst>
                                      </p:cBhvr>
                                      <p:to>
                                        <p:strVal val="visible"/>
                                      </p:to>
                                    </p:set>
                                    <p:anim calcmode="lin" valueType="num">
                                      <p:cBhvr additive="base">
                                        <p:cTn id="13" dur="500" fill="hold"/>
                                        <p:tgtEl>
                                          <p:spTgt spid="3075">
                                            <p:txEl>
                                              <p:pRg st="10" end="1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362"/>
                                        </p:tgtEl>
                                        <p:attrNameLst>
                                          <p:attrName>style.visibility</p:attrName>
                                        </p:attrNameLst>
                                      </p:cBhvr>
                                      <p:to>
                                        <p:strVal val="visible"/>
                                      </p:to>
                                    </p:set>
                                    <p:animEffect transition="in" filter="wipe(down)">
                                      <p:cBhvr>
                                        <p:cTn id="19"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SPCZ is similar to the ITCZ near the equator (in that LHR and adiabatic processes dominate), but similar to mid-latitude storm track (</a:t>
            </a:r>
            <a:r>
              <a:rPr lang="en-US" sz="2800" dirty="0" err="1">
                <a:effectLst/>
              </a:rPr>
              <a:t>vorticity</a:t>
            </a:r>
            <a:r>
              <a:rPr lang="en-US" sz="2800" dirty="0">
                <a:effectLst/>
              </a:rPr>
              <a:t> and temperature – QG forcing dominate) as you go east and into the mid-</a:t>
            </a:r>
            <a:r>
              <a:rPr lang="en-US" sz="2800" dirty="0" err="1">
                <a:effectLst/>
              </a:rPr>
              <a:t>lats</a:t>
            </a:r>
            <a:r>
              <a:rPr lang="en-US" sz="2800" dirty="0">
                <a:effectLst/>
              </a:rPr>
              <a:t>.</a:t>
            </a:r>
          </a:p>
          <a:p>
            <a:pPr marL="0" indent="0">
              <a:buNone/>
            </a:pPr>
            <a:r>
              <a:rPr lang="en-US" sz="2800" dirty="0">
                <a:effectLst/>
              </a:rPr>
              <a:t> </a:t>
            </a:r>
          </a:p>
          <a:p>
            <a:r>
              <a:rPr lang="en-US" sz="2800" dirty="0">
                <a:effectLst/>
              </a:rPr>
              <a:t>At the end of the SPCZ is the SH split and the major blocking region in the SH. (Marques and </a:t>
            </a:r>
            <a:r>
              <a:rPr lang="en-US" sz="2800" dirty="0" err="1">
                <a:effectLst/>
              </a:rPr>
              <a:t>Rao</a:t>
            </a:r>
            <a:r>
              <a:rPr lang="en-US" sz="2800" dirty="0">
                <a:effectLst/>
              </a:rPr>
              <a:t>, 2000 and Renwick’s work – </a:t>
            </a:r>
            <a:r>
              <a:rPr lang="en-US" sz="2800" dirty="0" err="1">
                <a:effectLst/>
              </a:rPr>
              <a:t>Rossby</a:t>
            </a:r>
            <a:r>
              <a:rPr lang="en-US" sz="2800" dirty="0">
                <a:effectLst/>
              </a:rPr>
              <a:t> waves).</a:t>
            </a:r>
          </a:p>
          <a:p>
            <a:pPr marL="0" indent="0">
              <a:buNone/>
            </a:pPr>
            <a:endParaRPr lang="en-US" sz="2800" dirty="0">
              <a:effectLst/>
            </a:endParaRP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40059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Analysis suggested that maximum convergence is 1 – 2 latitude </a:t>
            </a:r>
            <a:r>
              <a:rPr lang="en-US" sz="2800" dirty="0" err="1">
                <a:effectLst/>
              </a:rPr>
              <a:t>poleward</a:t>
            </a:r>
            <a:r>
              <a:rPr lang="en-US" sz="2800" dirty="0">
                <a:effectLst/>
              </a:rPr>
              <a:t> of the main precipitation and clouds in ITCZ and SPCZ.</a:t>
            </a:r>
          </a:p>
          <a:p>
            <a:pPr marL="0" indent="0">
              <a:buNone/>
            </a:pPr>
            <a:endParaRPr lang="en-US" sz="2800" dirty="0">
              <a:effectLst/>
            </a:endParaRPr>
          </a:p>
          <a:p>
            <a:pPr marL="0" indent="0">
              <a:buNone/>
            </a:pPr>
            <a:r>
              <a:rPr lang="en-US" sz="2800" dirty="0">
                <a:effectLst/>
              </a:rPr>
              <a:t> </a:t>
            </a:r>
          </a:p>
          <a:p>
            <a:r>
              <a:rPr lang="en-US" sz="2800" dirty="0">
                <a:effectLst/>
              </a:rPr>
              <a:t>ITCZ convection is generally cold core, and one cannot generalize about the existence of the ITCZ and SPCZ convection.</a:t>
            </a:r>
          </a:p>
          <a:p>
            <a:pPr marL="0" indent="0">
              <a:buNone/>
            </a:pPr>
            <a:endParaRPr lang="en-US" sz="2800" dirty="0">
              <a:effectLst/>
            </a:endParaRPr>
          </a:p>
          <a:p>
            <a:pPr marL="0" indent="0">
              <a:buNone/>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05292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Theories for the ITCZ formation </a:t>
            </a:r>
            <a:r>
              <a:rPr lang="en-US" sz="2800" dirty="0">
                <a:effectLst/>
                <a:sym typeface="Wingdings"/>
              </a:rPr>
              <a:t></a:t>
            </a:r>
            <a:r>
              <a:rPr lang="en-US" sz="2800" dirty="0">
                <a:effectLst/>
              </a:rPr>
              <a:t>  Hadley circulation theory </a:t>
            </a:r>
            <a:r>
              <a:rPr lang="en-US" sz="2800" dirty="0">
                <a:effectLst/>
                <a:sym typeface="Wingdings"/>
              </a:rPr>
              <a:t></a:t>
            </a:r>
            <a:r>
              <a:rPr lang="en-US" sz="2800" dirty="0">
                <a:effectLst/>
              </a:rPr>
              <a:t> This explains the location, but not the appearance. Rising motion compensating for sinking at the High pressure belts and induced by trade convergence.</a:t>
            </a:r>
          </a:p>
          <a:p>
            <a:r>
              <a:rPr lang="en-US" sz="2800" dirty="0">
                <a:effectLst/>
              </a:rPr>
              <a:t> </a:t>
            </a:r>
          </a:p>
          <a:p>
            <a:r>
              <a:rPr lang="en-US" sz="2800" dirty="0">
                <a:effectLst/>
              </a:rPr>
              <a:t>ITCZ as a CISK-like circulation: this explains some of the </a:t>
            </a:r>
            <a:r>
              <a:rPr lang="en-US" sz="2800" dirty="0" err="1">
                <a:effectLst/>
              </a:rPr>
              <a:t>clumpiness</a:t>
            </a:r>
            <a:r>
              <a:rPr lang="en-US" sz="2800" dirty="0">
                <a:effectLst/>
              </a:rPr>
              <a:t>, but the ITCZ does develop waves that propagate! (“Movable CISK was then invoked). </a:t>
            </a:r>
            <a:r>
              <a:rPr lang="en-US" sz="2800">
                <a:effectLst/>
              </a:rPr>
              <a:t>(CISK &lt;–&gt; WISHE)</a:t>
            </a:r>
            <a:endParaRPr lang="en-US" sz="2800" dirty="0">
              <a:effectLst/>
            </a:endParaRPr>
          </a:p>
          <a:p>
            <a:pPr marL="0" indent="0">
              <a:buNone/>
            </a:pPr>
            <a:r>
              <a:rPr lang="en-US" sz="2800" dirty="0">
                <a:effectLst/>
              </a:rPr>
              <a:t> </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76067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3" end="3"/>
                                            </p:txEl>
                                          </p:spTgt>
                                        </p:tgtEl>
                                        <p:attrNameLst>
                                          <p:attrName>style.visibility</p:attrName>
                                        </p:attrNameLst>
                                      </p:cBhvr>
                                      <p:to>
                                        <p:strVal val="visible"/>
                                      </p:to>
                                    </p:set>
                                    <p:anim calcmode="lin" valueType="num">
                                      <p:cBhvr additive="base">
                                        <p:cTn id="25"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endParaRPr lang="en-US" sz="2800" dirty="0">
              <a:effectLst/>
            </a:endParaRPr>
          </a:p>
          <a:p>
            <a:r>
              <a:rPr lang="en-US" sz="2800" dirty="0">
                <a:effectLst/>
              </a:rPr>
              <a:t>Maximum SSTs:  ITCZ develops near region of maximum SSTS. </a:t>
            </a:r>
          </a:p>
          <a:p>
            <a:pPr marL="0" indent="0">
              <a:buNone/>
            </a:pPr>
            <a:r>
              <a:rPr lang="en-US" sz="2800" dirty="0">
                <a:effectLst/>
              </a:rPr>
              <a:t> </a:t>
            </a:r>
          </a:p>
          <a:p>
            <a:pPr marL="0" indent="0">
              <a:buNone/>
            </a:pPr>
            <a:endParaRPr lang="en-US" sz="2800" dirty="0">
              <a:effectLst/>
            </a:endParaRPr>
          </a:p>
          <a:p>
            <a:r>
              <a:rPr lang="en-US" sz="2800" dirty="0">
                <a:effectLst/>
              </a:rPr>
              <a:t>It is likely that a mix of these things explain the ITCZ.</a:t>
            </a:r>
          </a:p>
          <a:p>
            <a:pPr marL="0" indent="0">
              <a:buNone/>
            </a:pPr>
            <a:endParaRPr lang="en-US" sz="2800" dirty="0">
              <a:effectLst/>
            </a:endParaRP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90940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anim calcmode="lin" valueType="num">
                                      <p:cBhvr additive="base">
                                        <p:cTn id="7"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How is it that moisture is transported around / out of the tropics?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Let’s use specific humidity (q) for moisture, could use mixing ratio if you like.</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q = mass of moisture / mass of air (dry + moist)</a:t>
            </a:r>
          </a:p>
          <a:p>
            <a:pPr eaLnBrk="1" hangingPunct="1">
              <a:lnSpc>
                <a:spcPct val="80000"/>
              </a:lnSpc>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81869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anim calcmode="lin" valueType="num">
                                      <p:cBhvr additive="base">
                                        <p:cTn id="19"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then:</a:t>
            </a:r>
          </a:p>
          <a:p>
            <a:pPr eaLnBrk="1" hangingPunct="1">
              <a:lnSpc>
                <a:spcPct val="80000"/>
              </a:lnSpc>
              <a:defRPr/>
            </a:pPr>
            <a:endParaRPr lang="en-US" sz="2800" dirty="0"/>
          </a:p>
          <a:p>
            <a:pPr marL="0" indent="0" eaLnBrk="1" hangingPunct="1">
              <a:lnSpc>
                <a:spcPct val="80000"/>
              </a:lnSpc>
              <a:buNone/>
              <a:defRPr/>
            </a:pPr>
            <a:endParaRPr lang="en-US" sz="2800" dirty="0"/>
          </a:p>
          <a:p>
            <a:pPr eaLnBrk="1" hangingPunct="1">
              <a:lnSpc>
                <a:spcPct val="80000"/>
              </a:lnSpc>
              <a:defRPr/>
            </a:pPr>
            <a:r>
              <a:rPr lang="en-US" sz="2800" dirty="0"/>
              <a:t>And the sources are: 	evaporation, and sublimation</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And the sinks are:		condensation and ablation. </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905000"/>
            <a:ext cx="3200400" cy="914400"/>
          </a:xfrm>
          <a:prstGeom prst="rect">
            <a:avLst/>
          </a:prstGeom>
          <a:solidFill>
            <a:schemeClr val="tx1"/>
          </a:solidFill>
          <a:ln>
            <a:noFill/>
          </a:ln>
          <a:effectLst/>
        </p:spPr>
      </p:pic>
    </p:spTree>
    <p:extLst>
      <p:ext uri="{BB962C8B-B14F-4D97-AF65-F5344CB8AC3E}">
        <p14:creationId xmlns:p14="http://schemas.microsoft.com/office/powerpoint/2010/main" val="388441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wipe(down)">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3" end="3"/>
                                            </p:txEl>
                                          </p:spTgt>
                                        </p:tgtEl>
                                        <p:attrNameLst>
                                          <p:attrName>style.visibility</p:attrName>
                                        </p:attrNameLst>
                                      </p:cBhvr>
                                      <p:to>
                                        <p:strVal val="visible"/>
                                      </p:to>
                                    </p:set>
                                    <p:anim calcmode="lin" valueType="num">
                                      <p:cBhvr additive="base">
                                        <p:cTn id="18"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6" end="6"/>
                                            </p:txEl>
                                          </p:spTgt>
                                        </p:tgtEl>
                                        <p:attrNameLst>
                                          <p:attrName>style.visibility</p:attrName>
                                        </p:attrNameLst>
                                      </p:cBhvr>
                                      <p:to>
                                        <p:strVal val="visible"/>
                                      </p:to>
                                    </p:set>
                                    <p:anim calcmode="lin" valueType="num">
                                      <p:cBhvr additive="base">
                                        <p:cTn id="24"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Then recall:</a:t>
            </a:r>
          </a:p>
          <a:p>
            <a:pPr marL="0" indent="0" eaLnBrk="1" hangingPunct="1">
              <a:lnSpc>
                <a:spcPct val="80000"/>
              </a:lnSpc>
              <a:buNone/>
              <a:defRPr/>
            </a:pPr>
            <a:endParaRPr lang="en-US" sz="2800" dirty="0"/>
          </a:p>
          <a:p>
            <a:pPr eaLnBrk="1" hangingPunct="1">
              <a:lnSpc>
                <a:spcPct val="80000"/>
              </a:lnSpc>
              <a:defRPr/>
            </a:pPr>
            <a:endParaRPr lang="en-US" sz="2800" dirty="0"/>
          </a:p>
          <a:p>
            <a:pPr eaLnBrk="1" hangingPunct="1">
              <a:lnSpc>
                <a:spcPct val="80000"/>
              </a:lnSpc>
              <a:defRPr/>
            </a:pPr>
            <a:r>
              <a:rPr lang="en-US" sz="2800" dirty="0"/>
              <a:t>Now in isobaric </a:t>
            </a:r>
            <a:r>
              <a:rPr lang="en-US" sz="2800" dirty="0" err="1"/>
              <a:t>coords</a:t>
            </a:r>
            <a:r>
              <a:rPr lang="en-US" sz="2800" dirty="0"/>
              <a:t>:</a:t>
            </a:r>
          </a:p>
          <a:p>
            <a:pPr marL="0" indent="0" eaLnBrk="1" hangingPunct="1">
              <a:lnSpc>
                <a:spcPct val="80000"/>
              </a:lnSpc>
              <a:buNone/>
              <a:defRPr/>
            </a:pPr>
            <a:r>
              <a:rPr lang="en-US" sz="2800" dirty="0"/>
              <a:t>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Advection and flux are the same!</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8999" y="2133600"/>
            <a:ext cx="3165231" cy="914400"/>
          </a:xfrm>
          <a:prstGeom prst="rect">
            <a:avLst/>
          </a:prstGeom>
          <a:solidFill>
            <a:schemeClr val="tx1"/>
          </a:solidFill>
          <a:ln>
            <a:noFill/>
          </a:ln>
          <a:effec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886200"/>
            <a:ext cx="5257800" cy="609600"/>
          </a:xfrm>
          <a:prstGeom prst="rect">
            <a:avLst/>
          </a:prstGeom>
          <a:solidFill>
            <a:schemeClr val="tx1"/>
          </a:solidFill>
          <a:ln>
            <a:noFill/>
          </a:ln>
          <a:effectLst/>
        </p:spPr>
      </p:pic>
    </p:spTree>
    <p:extLst>
      <p:ext uri="{BB962C8B-B14F-4D97-AF65-F5344CB8AC3E}">
        <p14:creationId xmlns:p14="http://schemas.microsoft.com/office/powerpoint/2010/main" val="38590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wipe(down)">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3" end="3"/>
                                            </p:txEl>
                                          </p:spTgt>
                                        </p:tgtEl>
                                        <p:attrNameLst>
                                          <p:attrName>style.visibility</p:attrName>
                                        </p:attrNameLst>
                                      </p:cBhvr>
                                      <p:to>
                                        <p:strVal val="visible"/>
                                      </p:to>
                                    </p:set>
                                    <p:anim calcmode="lin" valueType="num">
                                      <p:cBhvr additive="base">
                                        <p:cTn id="18"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4" end="4"/>
                                            </p:txEl>
                                          </p:spTgt>
                                        </p:tgtEl>
                                        <p:attrNameLst>
                                          <p:attrName>style.visibility</p:attrName>
                                        </p:attrNameLst>
                                      </p:cBhvr>
                                      <p:to>
                                        <p:strVal val="visible"/>
                                      </p:to>
                                    </p:set>
                                    <p:anim calcmode="lin" valueType="num">
                                      <p:cBhvr additive="base">
                                        <p:cTn id="24"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7171"/>
                                        </p:tgtEl>
                                        <p:attrNameLst>
                                          <p:attrName>style.visibility</p:attrName>
                                        </p:attrNameLst>
                                      </p:cBhvr>
                                      <p:to>
                                        <p:strVal val="visible"/>
                                      </p:to>
                                    </p:set>
                                    <p:animEffect transition="in" filter="circle(in)">
                                      <p:cBhvr>
                                        <p:cTn id="30" dur="2000"/>
                                        <p:tgtEl>
                                          <p:spTgt spid="717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075">
                                            <p:txEl>
                                              <p:pRg st="7" end="7"/>
                                            </p:txEl>
                                          </p:spTgt>
                                        </p:tgtEl>
                                        <p:attrNameLst>
                                          <p:attrName>style.visibility</p:attrName>
                                        </p:attrNameLst>
                                      </p:cBhvr>
                                      <p:to>
                                        <p:strVal val="visible"/>
                                      </p:to>
                                    </p:set>
                                    <p:anim calcmode="lin" valueType="num">
                                      <p:cBhvr additive="base">
                                        <p:cTn id="35"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Then vapor budget equation becomes:</a:t>
            </a:r>
          </a:p>
          <a:p>
            <a:pPr eaLnBrk="1" hangingPunct="1">
              <a:lnSpc>
                <a:spcPct val="80000"/>
              </a:lnSpc>
              <a:defRPr/>
            </a:pPr>
            <a:endParaRPr lang="en-US" sz="2800" dirty="0"/>
          </a:p>
          <a:p>
            <a:pPr marL="0" indent="0" eaLnBrk="1" hangingPunct="1">
              <a:lnSpc>
                <a:spcPct val="80000"/>
              </a:lnSpc>
              <a:buNone/>
              <a:defRPr/>
            </a:pPr>
            <a:endParaRPr lang="en-US" sz="2800" dirty="0"/>
          </a:p>
          <a:p>
            <a:pPr eaLnBrk="1" hangingPunct="1">
              <a:lnSpc>
                <a:spcPct val="80000"/>
              </a:lnSpc>
              <a:defRPr/>
            </a:pPr>
            <a:r>
              <a:rPr lang="en-US" sz="2800" dirty="0"/>
              <a:t>Where VX is the flux vector!</a:t>
            </a:r>
          </a:p>
          <a:p>
            <a:pPr marL="0" indent="0" eaLnBrk="1" hangingPunct="1">
              <a:lnSpc>
                <a:spcPct val="80000"/>
              </a:lnSpc>
              <a:buNone/>
              <a:defRPr/>
            </a:pPr>
            <a:endParaRPr lang="en-US" sz="2800" dirty="0"/>
          </a:p>
          <a:p>
            <a:pPr eaLnBrk="1" hangingPunct="1">
              <a:lnSpc>
                <a:spcPct val="80000"/>
              </a:lnSpc>
              <a:defRPr/>
            </a:pPr>
            <a:r>
              <a:rPr lang="en-US" sz="2800" dirty="0"/>
              <a:t>Then, we can integrate in the vertical and write the flux vector as  </a:t>
            </a:r>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eaLnBrk="1" hangingPunct="1">
              <a:lnSpc>
                <a:spcPct val="80000"/>
              </a:lnSpc>
              <a:defRPr/>
            </a:pPr>
            <a:r>
              <a:rPr lang="en-US" sz="2800" dirty="0"/>
              <a:t>And </a:t>
            </a:r>
            <a:r>
              <a:rPr lang="en-US" sz="2800" dirty="0" err="1"/>
              <a:t>precipitable</a:t>
            </a:r>
            <a:r>
              <a:rPr lang="en-US" sz="2800" dirty="0"/>
              <a:t> water is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318040"/>
            <a:ext cx="3009074" cy="882360"/>
          </a:xfrm>
          <a:prstGeom prst="rect">
            <a:avLst/>
          </a:prstGeom>
          <a:solidFill>
            <a:schemeClr val="tx1"/>
          </a:solidFill>
          <a:ln>
            <a:noFill/>
          </a:ln>
          <a:effec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4495800"/>
            <a:ext cx="1209907" cy="533400"/>
          </a:xfrm>
          <a:prstGeom prst="rect">
            <a:avLst/>
          </a:prstGeom>
          <a:solidFill>
            <a:schemeClr val="tx1"/>
          </a:solidFill>
          <a:ln>
            <a:noFill/>
          </a:ln>
          <a:effec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0324" y="5410200"/>
            <a:ext cx="1485900" cy="952500"/>
          </a:xfrm>
          <a:prstGeom prst="rect">
            <a:avLst/>
          </a:prstGeom>
          <a:solidFill>
            <a:schemeClr val="tx1"/>
          </a:solidFill>
          <a:ln>
            <a:noFill/>
          </a:ln>
          <a:effectLst/>
        </p:spPr>
      </p:pic>
    </p:spTree>
    <p:extLst>
      <p:ext uri="{BB962C8B-B14F-4D97-AF65-F5344CB8AC3E}">
        <p14:creationId xmlns:p14="http://schemas.microsoft.com/office/powerpoint/2010/main" val="49834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wipe(down)">
                                      <p:cBhvr>
                                        <p:cTn id="13" dur="500"/>
                                        <p:tgtEl>
                                          <p:spTgt spid="819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3" end="3"/>
                                            </p:txEl>
                                          </p:spTgt>
                                        </p:tgtEl>
                                        <p:attrNameLst>
                                          <p:attrName>style.visibility</p:attrName>
                                        </p:attrNameLst>
                                      </p:cBhvr>
                                      <p:to>
                                        <p:strVal val="visible"/>
                                      </p:to>
                                    </p:set>
                                    <p:anim calcmode="lin" valueType="num">
                                      <p:cBhvr additive="base">
                                        <p:cTn id="18"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5" end="5"/>
                                            </p:txEl>
                                          </p:spTgt>
                                        </p:tgtEl>
                                        <p:attrNameLst>
                                          <p:attrName>style.visibility</p:attrName>
                                        </p:attrNameLst>
                                      </p:cBhvr>
                                      <p:to>
                                        <p:strVal val="visible"/>
                                      </p:to>
                                    </p:set>
                                    <p:anim calcmode="lin" valueType="num">
                                      <p:cBhvr additive="base">
                                        <p:cTn id="24"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8195"/>
                                        </p:tgtEl>
                                        <p:attrNameLst>
                                          <p:attrName>style.visibility</p:attrName>
                                        </p:attrNameLst>
                                      </p:cBhvr>
                                      <p:to>
                                        <p:strVal val="visible"/>
                                      </p:to>
                                    </p:set>
                                    <p:animEffect transition="in" filter="circle(in)">
                                      <p:cBhvr>
                                        <p:cTn id="30" dur="2000"/>
                                        <p:tgtEl>
                                          <p:spTgt spid="819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075">
                                            <p:txEl>
                                              <p:pRg st="8" end="8"/>
                                            </p:txEl>
                                          </p:spTgt>
                                        </p:tgtEl>
                                        <p:attrNameLst>
                                          <p:attrName>style.visibility</p:attrName>
                                        </p:attrNameLst>
                                      </p:cBhvr>
                                      <p:to>
                                        <p:strVal val="visible"/>
                                      </p:to>
                                    </p:set>
                                    <p:anim calcmode="lin" valueType="num">
                                      <p:cBhvr additive="base">
                                        <p:cTn id="35"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196"/>
                                        </p:tgtEl>
                                        <p:attrNameLst>
                                          <p:attrName>style.visibility</p:attrName>
                                        </p:attrNameLst>
                                      </p:cBhvr>
                                      <p:to>
                                        <p:strVal val="visible"/>
                                      </p:to>
                                    </p:set>
                                    <p:animEffect transition="in" filter="fade">
                                      <p:cBhvr>
                                        <p:cTn id="41" dur="1000"/>
                                        <p:tgtEl>
                                          <p:spTgt spid="8196"/>
                                        </p:tgtEl>
                                      </p:cBhvr>
                                    </p:animEffect>
                                    <p:anim calcmode="lin" valueType="num">
                                      <p:cBhvr>
                                        <p:cTn id="42" dur="1000" fill="hold"/>
                                        <p:tgtEl>
                                          <p:spTgt spid="8196"/>
                                        </p:tgtEl>
                                        <p:attrNameLst>
                                          <p:attrName>ppt_x</p:attrName>
                                        </p:attrNameLst>
                                      </p:cBhvr>
                                      <p:tavLst>
                                        <p:tav tm="0">
                                          <p:val>
                                            <p:strVal val="#ppt_x"/>
                                          </p:val>
                                        </p:tav>
                                        <p:tav tm="100000">
                                          <p:val>
                                            <p:strVal val="#ppt_x"/>
                                          </p:val>
                                        </p:tav>
                                      </p:tavLst>
                                    </p:anim>
                                    <p:anim calcmode="lin" valueType="num">
                                      <p:cBhvr>
                                        <p:cTn id="43"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Why study tropical meteorology? </a:t>
            </a:r>
          </a:p>
          <a:p>
            <a:pPr marL="0" indent="0">
              <a:buNone/>
            </a:pPr>
            <a:endParaRPr lang="en-US" sz="2800" dirty="0">
              <a:effectLst/>
            </a:endParaRPr>
          </a:p>
          <a:p>
            <a:r>
              <a:rPr lang="en-US" sz="2800" dirty="0">
                <a:effectLst/>
              </a:rPr>
              <a:t>1.	Most exposure is through media and day-to-day: e.g., current controversy about hurricane numbers and global warming. But you also get exposure from other courses, though not complete (broaden experience)</a:t>
            </a:r>
          </a:p>
          <a:p>
            <a:pPr marL="0" indent="0">
              <a:buNone/>
            </a:pPr>
            <a:endParaRPr lang="en-US" sz="2800" dirty="0">
              <a:effectLst/>
            </a:endParaRPr>
          </a:p>
          <a:p>
            <a:r>
              <a:rPr lang="en-US" sz="2800" dirty="0">
                <a:effectLst/>
              </a:rPr>
              <a:t>2.  Many interesting phenomena have a tropical met base. (Interesting to discuss)</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it does not have a unique solution or path! </a:t>
            </a:r>
          </a:p>
          <a:p>
            <a:pPr marL="0" indent="0">
              <a:buNone/>
            </a:pPr>
            <a:r>
              <a:rPr lang="en-US" sz="2800" dirty="0">
                <a:effectLst/>
              </a:rPr>
              <a:t> </a:t>
            </a:r>
          </a:p>
          <a:p>
            <a:pPr marL="0" indent="0">
              <a:buNone/>
            </a:pPr>
            <a:endParaRPr lang="en-US" sz="2800" dirty="0">
              <a:effectLst/>
            </a:endParaRPr>
          </a:p>
          <a:p>
            <a:r>
              <a:rPr lang="en-US" sz="2800" dirty="0">
                <a:effectLst/>
              </a:rPr>
              <a:t>A function that is analytic is differentiable at all points in a specific domain. Thus, we can test for this using the Cauchy – </a:t>
            </a:r>
            <a:r>
              <a:rPr lang="en-US" sz="2800" dirty="0" err="1">
                <a:effectLst/>
              </a:rPr>
              <a:t>Reimann</a:t>
            </a:r>
            <a:r>
              <a:rPr lang="en-US" sz="2800" dirty="0">
                <a:effectLst/>
              </a:rPr>
              <a:t> equations. This was developed as a test for uniqueness/analyticity. </a:t>
            </a:r>
          </a:p>
          <a:p>
            <a:pPr marL="0" indent="0">
              <a:buNone/>
            </a:pPr>
            <a:endParaRPr lang="en-US" sz="2800" dirty="0">
              <a:effectLst/>
            </a:endParaRP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25922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So, the budget equation becomes:</a:t>
            </a:r>
          </a:p>
          <a:p>
            <a:pPr eaLnBrk="1" hangingPunct="1">
              <a:lnSpc>
                <a:spcPct val="80000"/>
              </a:lnSpc>
              <a:defRPr/>
            </a:pPr>
            <a:endParaRPr lang="en-US" sz="2800" dirty="0"/>
          </a:p>
          <a:p>
            <a:pPr marL="0" indent="0" eaLnBrk="1" hangingPunct="1">
              <a:lnSpc>
                <a:spcPct val="80000"/>
              </a:lnSpc>
              <a:buNone/>
              <a:defRPr/>
            </a:pPr>
            <a:r>
              <a:rPr lang="en-US" sz="2800" dirty="0"/>
              <a:t> </a:t>
            </a:r>
          </a:p>
          <a:p>
            <a:pPr eaLnBrk="1" hangingPunct="1">
              <a:lnSpc>
                <a:spcPct val="80000"/>
              </a:lnSpc>
              <a:defRPr/>
            </a:pPr>
            <a:r>
              <a:rPr lang="en-US" sz="2800" dirty="0"/>
              <a:t>If the sources and sinks are Evaporation and Precipitation, then the equation becomes:</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Now, one can take the divergence term and break it up into horizontal and vertical divergence, then decompose everything into mean motion, standing eddy, and transient eddy terms, we’ll get a 7 term equation on the LHS. </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362200"/>
            <a:ext cx="2804746" cy="838200"/>
          </a:xfrm>
          <a:prstGeom prst="rect">
            <a:avLst/>
          </a:prstGeom>
          <a:solidFill>
            <a:schemeClr val="tx1"/>
          </a:solidFill>
          <a:ln>
            <a:noFill/>
          </a:ln>
          <a:effec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199" y="3962400"/>
            <a:ext cx="3825631" cy="838200"/>
          </a:xfrm>
          <a:prstGeom prst="rect">
            <a:avLst/>
          </a:prstGeom>
          <a:solidFill>
            <a:schemeClr val="tx1"/>
          </a:solidFill>
          <a:ln>
            <a:noFill/>
          </a:ln>
          <a:effectLst/>
        </p:spPr>
      </p:pic>
    </p:spTree>
    <p:extLst>
      <p:ext uri="{BB962C8B-B14F-4D97-AF65-F5344CB8AC3E}">
        <p14:creationId xmlns:p14="http://schemas.microsoft.com/office/powerpoint/2010/main" val="356993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wipe(down)">
                                      <p:cBhvr>
                                        <p:cTn id="13" dur="500"/>
                                        <p:tgtEl>
                                          <p:spTgt spid="92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2" end="2"/>
                                            </p:txEl>
                                          </p:spTgt>
                                        </p:tgtEl>
                                        <p:attrNameLst>
                                          <p:attrName>style.visibility</p:attrName>
                                        </p:attrNameLst>
                                      </p:cBhvr>
                                      <p:to>
                                        <p:strVal val="visible"/>
                                      </p:to>
                                    </p:set>
                                    <p:anim calcmode="lin" valueType="num">
                                      <p:cBhvr additive="base">
                                        <p:cTn id="18"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3" end="3"/>
                                            </p:txEl>
                                          </p:spTgt>
                                        </p:tgtEl>
                                        <p:attrNameLst>
                                          <p:attrName>style.visibility</p:attrName>
                                        </p:attrNameLst>
                                      </p:cBhvr>
                                      <p:to>
                                        <p:strVal val="visible"/>
                                      </p:to>
                                    </p:set>
                                    <p:anim calcmode="lin" valueType="num">
                                      <p:cBhvr additive="base">
                                        <p:cTn id="24"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9219"/>
                                        </p:tgtEl>
                                        <p:attrNameLst>
                                          <p:attrName>style.visibility</p:attrName>
                                        </p:attrNameLst>
                                      </p:cBhvr>
                                      <p:to>
                                        <p:strVal val="visible"/>
                                      </p:to>
                                    </p:set>
                                    <p:animEffect transition="in" filter="circle(in)">
                                      <p:cBhvr>
                                        <p:cTn id="30" dur="2000"/>
                                        <p:tgtEl>
                                          <p:spTgt spid="921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075">
                                            <p:txEl>
                                              <p:pRg st="6" end="6"/>
                                            </p:txEl>
                                          </p:spTgt>
                                        </p:tgtEl>
                                        <p:attrNameLst>
                                          <p:attrName>style.visibility</p:attrName>
                                        </p:attrNameLst>
                                      </p:cBhvr>
                                      <p:to>
                                        <p:strVal val="visible"/>
                                      </p:to>
                                    </p:set>
                                    <p:anim calcmode="lin" valueType="num">
                                      <p:cBhvr additive="base">
                                        <p:cTn id="3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In the tropics, mean motions dominate, so we’ll leave this for General Circulation</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Climatologically, the local derivative term goes to zero, so the equation becomes…….</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Or, the Evaporation – Precipitation is roughly equal to the moisture divergence.</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390748"/>
            <a:ext cx="4177990" cy="609600"/>
          </a:xfrm>
          <a:prstGeom prst="rect">
            <a:avLst/>
          </a:prstGeom>
          <a:solidFill>
            <a:schemeClr val="tx1"/>
          </a:solidFill>
          <a:ln>
            <a:noFill/>
          </a:ln>
          <a:effectLst/>
        </p:spPr>
      </p:pic>
    </p:spTree>
    <p:extLst>
      <p:ext uri="{BB962C8B-B14F-4D97-AF65-F5344CB8AC3E}">
        <p14:creationId xmlns:p14="http://schemas.microsoft.com/office/powerpoint/2010/main" val="87341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242"/>
                                        </p:tgtEl>
                                        <p:attrNameLst>
                                          <p:attrName>style.visibility</p:attrName>
                                        </p:attrNameLst>
                                      </p:cBhvr>
                                      <p:to>
                                        <p:strVal val="visible"/>
                                      </p:to>
                                    </p:set>
                                    <p:animEffect transition="in" filter="circle(in)">
                                      <p:cBhvr>
                                        <p:cTn id="19" dur="2000"/>
                                        <p:tgtEl>
                                          <p:spTgt spid="1024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6" end="6"/>
                                            </p:txEl>
                                          </p:spTgt>
                                        </p:tgtEl>
                                        <p:attrNameLst>
                                          <p:attrName>style.visibility</p:attrName>
                                        </p:attrNameLst>
                                      </p:cBhvr>
                                      <p:to>
                                        <p:strVal val="visible"/>
                                      </p:to>
                                    </p:set>
                                    <p:anim calcmode="lin" valueType="num">
                                      <p:cBhvr additive="base">
                                        <p:cTn id="24"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Remember, that specific humidity is partially a function of temperatures and the regions where specific humidity and transport will follow temperature and temperature transports.</a:t>
            </a:r>
          </a:p>
          <a:p>
            <a:pPr marL="0" indent="0" eaLnBrk="1" hangingPunct="1">
              <a:lnSpc>
                <a:spcPct val="80000"/>
              </a:lnSpc>
              <a:buNone/>
              <a:defRPr/>
            </a:pPr>
            <a:endParaRPr lang="en-US" sz="2800" dirty="0"/>
          </a:p>
          <a:p>
            <a:pPr eaLnBrk="1" hangingPunct="1">
              <a:lnSpc>
                <a:spcPct val="80000"/>
              </a:lnSpc>
              <a:defRPr/>
            </a:pPr>
            <a:r>
              <a:rPr lang="en-US" sz="2800" dirty="0"/>
              <a:t>Draw:</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3308975"/>
            <a:ext cx="3979830" cy="3542098"/>
          </a:xfrm>
          <a:prstGeom prst="rect">
            <a:avLst/>
          </a:prstGeom>
        </p:spPr>
      </p:pic>
    </p:spTree>
    <p:extLst>
      <p:ext uri="{BB962C8B-B14F-4D97-AF65-F5344CB8AC3E}">
        <p14:creationId xmlns:p14="http://schemas.microsoft.com/office/powerpoint/2010/main" val="3855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err="1"/>
              <a:t>Evap</a:t>
            </a:r>
            <a:r>
              <a:rPr lang="en-US" sz="2800" dirty="0"/>
              <a:t> maximum is under the subtropical highs and you actually get transport toward the equator. This is the reason for the existence of the deserts.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Precipitation exceeds evaporation near the equator, in the region of the ITCZ.</a:t>
            </a:r>
          </a:p>
          <a:p>
            <a:pPr eaLnBrk="1" hangingPunct="1">
              <a:lnSpc>
                <a:spcPct val="80000"/>
              </a:lnSpc>
              <a:defRPr/>
            </a:pPr>
            <a:endParaRPr lang="en-US" sz="2800" dirty="0"/>
          </a:p>
          <a:p>
            <a:pPr eaLnBrk="1" hangingPunct="1">
              <a:lnSpc>
                <a:spcPct val="80000"/>
              </a:lnSpc>
              <a:defRPr/>
            </a:pPr>
            <a:r>
              <a:rPr lang="en-US" sz="2800" dirty="0"/>
              <a:t>In </a:t>
            </a:r>
            <a:r>
              <a:rPr lang="en-US" sz="2800" dirty="0" err="1"/>
              <a:t>midlats</a:t>
            </a:r>
            <a:r>
              <a:rPr lang="en-US" sz="2800" dirty="0"/>
              <a:t> </a:t>
            </a:r>
            <a:r>
              <a:rPr lang="en-US" sz="2800" dirty="0">
                <a:latin typeface="Symbol" pitchFamily="18" charset="2"/>
              </a:rPr>
              <a:t> </a:t>
            </a:r>
            <a:r>
              <a:rPr lang="en-US" sz="2800" dirty="0"/>
              <a:t>precipitation exceeds evap.</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57378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Q: The Southern Hemisphere is a net source of water vapor for the Northern Hemisphere, why???</a:t>
            </a:r>
          </a:p>
          <a:p>
            <a:pPr marL="0" indent="0" eaLnBrk="1" hangingPunct="1">
              <a:lnSpc>
                <a:spcPct val="80000"/>
              </a:lnSpc>
              <a:buNone/>
              <a:defRPr/>
            </a:pPr>
            <a:endParaRPr lang="en-US" sz="2800" dirty="0"/>
          </a:p>
          <a:p>
            <a:pPr eaLnBrk="1" hangingPunct="1">
              <a:lnSpc>
                <a:spcPct val="80000"/>
              </a:lnSpc>
              <a:defRPr/>
            </a:pPr>
            <a:r>
              <a:rPr lang="en-US" sz="2800" dirty="0"/>
              <a:t>A:   Land SEA distribution. </a:t>
            </a:r>
          </a:p>
          <a:p>
            <a:pPr marL="0" indent="0" eaLnBrk="1" hangingPunct="1">
              <a:lnSpc>
                <a:spcPct val="80000"/>
              </a:lnSpc>
              <a:buNone/>
              <a:defRPr/>
            </a:pPr>
            <a:endParaRPr lang="en-US" sz="2800" dirty="0"/>
          </a:p>
          <a:p>
            <a:pPr eaLnBrk="1" hangingPunct="1">
              <a:lnSpc>
                <a:spcPct val="80000"/>
              </a:lnSpc>
              <a:defRPr/>
            </a:pPr>
            <a:r>
              <a:rPr lang="en-US" sz="2800" dirty="0"/>
              <a:t>In general, atmospheric water vapor content is highest in warmest areas: on the west side of high pressure, in the summer, over the oceans, and within the ITCZ region.</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6951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Also, moisture content less in winter, over deserts, east side of highs, and over land.</a:t>
            </a:r>
          </a:p>
          <a:p>
            <a:pPr marL="0" indent="0" eaLnBrk="1" hangingPunct="1">
              <a:lnSpc>
                <a:spcPct val="80000"/>
              </a:lnSpc>
              <a:buNone/>
              <a:defRPr/>
            </a:pPr>
            <a:endParaRPr lang="en-US" sz="2800" dirty="0"/>
          </a:p>
          <a:p>
            <a:pPr eaLnBrk="1" hangingPunct="1">
              <a:lnSpc>
                <a:spcPct val="80000"/>
              </a:lnSpc>
              <a:defRPr/>
            </a:pPr>
            <a:endParaRPr lang="en-US" sz="2800" dirty="0"/>
          </a:p>
          <a:p>
            <a:pPr eaLnBrk="1" hangingPunct="1">
              <a:lnSpc>
                <a:spcPct val="80000"/>
              </a:lnSpc>
              <a:defRPr/>
            </a:pPr>
            <a:r>
              <a:rPr lang="en-US" sz="2800" dirty="0" err="1"/>
              <a:t>Precipitable</a:t>
            </a:r>
            <a:r>
              <a:rPr lang="en-US" sz="2800" dirty="0"/>
              <a:t> water (available on the NGM moisture plots): Highest in the summer season, globally max. about 10 - 15 N (in ITCZ) in August</a:t>
            </a:r>
          </a:p>
          <a:p>
            <a:pPr marL="0" indent="0" eaLnBrk="1" hangingPunct="1">
              <a:lnSpc>
                <a:spcPct val="80000"/>
              </a:lnSpc>
              <a:buNone/>
              <a:defRPr/>
            </a:pPr>
            <a:endParaRPr lang="en-US" sz="2800" dirty="0"/>
          </a:p>
          <a:p>
            <a:pPr eaLnBrk="1" hangingPunct="1">
              <a:lnSpc>
                <a:spcPct val="80000"/>
              </a:lnSpc>
              <a:defRPr/>
            </a:pPr>
            <a:r>
              <a:rPr lang="en-US" sz="2800" dirty="0"/>
              <a:t>Huge seasonal variations in this quantity between summer and winter especially over land.</a:t>
            </a:r>
          </a:p>
          <a:p>
            <a:pPr eaLnBrk="1" hangingPunct="1">
              <a:lnSpc>
                <a:spcPct val="80000"/>
              </a:lnSpc>
              <a:defRPr/>
            </a:pPr>
            <a:endParaRPr lang="en-US" sz="2800" dirty="0"/>
          </a:p>
          <a:p>
            <a:pPr eaLnBrk="1" hangingPunct="1">
              <a:lnSpc>
                <a:spcPct val="80000"/>
              </a:lnSpc>
              <a:defRPr/>
            </a:pPr>
            <a:r>
              <a:rPr lang="en-US" sz="2800" dirty="0"/>
              <a:t>H</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8590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7" end="7"/>
                                            </p:txEl>
                                          </p:spTgt>
                                        </p:tgtEl>
                                        <p:attrNameLst>
                                          <p:attrName>style.visibility</p:attrName>
                                        </p:attrNameLst>
                                      </p:cBhvr>
                                      <p:to>
                                        <p:strVal val="visible"/>
                                      </p:to>
                                    </p:set>
                                    <p:anim calcmode="lin" valueType="num">
                                      <p:cBhvr additive="base">
                                        <p:cTn id="25"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lstStyle/>
          <a:p>
            <a:r>
              <a:rPr lang="en-US" dirty="0"/>
              <a:t>A Picture: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743200" y="1319243"/>
            <a:ext cx="4581144" cy="5515666"/>
          </a:xfrm>
          <a:prstGeom prst="rect">
            <a:avLst/>
          </a:prstGeom>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098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lstStyle/>
          <a:p>
            <a:pPr marL="68580" indent="0">
              <a:buNone/>
            </a:pPr>
            <a:r>
              <a:rPr lang="en-US" dirty="0"/>
              <a:t>“PART DEUX”</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486726" y="1447800"/>
            <a:ext cx="2400300" cy="5056632"/>
          </a:xfrm>
          <a:prstGeom prst="rect">
            <a:avLst/>
          </a:prstGeom>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599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Precipitation in Pacific region, there are two maxima in the ITCZ (warm pool) and South Pacific Convergence Zone (SPCZ). The SPCZ is stronger in the summer and is stronger than the ITCZ overall.</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This is borne out by satellite measurements of OLR</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49834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400" u="sng" dirty="0"/>
              <a:t>Driving Mechanisms in the Tropics:</a:t>
            </a:r>
          </a:p>
          <a:p>
            <a:pPr eaLnBrk="1" hangingPunct="1">
              <a:lnSpc>
                <a:spcPct val="80000"/>
              </a:lnSpc>
              <a:defRPr/>
            </a:pPr>
            <a:endParaRPr lang="en-US" sz="2400" dirty="0"/>
          </a:p>
          <a:p>
            <a:pPr eaLnBrk="1" hangingPunct="1">
              <a:lnSpc>
                <a:spcPct val="80000"/>
              </a:lnSpc>
              <a:defRPr/>
            </a:pPr>
            <a:r>
              <a:rPr lang="en-US" sz="2400" dirty="0"/>
              <a:t>Atmospheric convection is a dominant mechanism, and cloudiness and precipitation is in large measure convectively driven.</a:t>
            </a:r>
          </a:p>
          <a:p>
            <a:pPr eaLnBrk="1" hangingPunct="1">
              <a:lnSpc>
                <a:spcPct val="80000"/>
              </a:lnSpc>
              <a:defRPr/>
            </a:pPr>
            <a:endParaRPr lang="en-US" sz="2400" dirty="0"/>
          </a:p>
          <a:p>
            <a:pPr eaLnBrk="1" hangingPunct="1">
              <a:lnSpc>
                <a:spcPct val="80000"/>
              </a:lnSpc>
              <a:defRPr/>
            </a:pPr>
            <a:r>
              <a:rPr lang="en-US" sz="2400" dirty="0"/>
              <a:t>Convergence / Divergence (Horizontal)  and the processes that bring it about are in large measure a driver of convection. The convergence of the NE and SE trades creates ITCZ. This rising air condenses and forms the big </a:t>
            </a:r>
            <a:r>
              <a:rPr lang="en-US" sz="2400" dirty="0" err="1"/>
              <a:t>Cb’s</a:t>
            </a:r>
            <a:r>
              <a:rPr lang="en-US" sz="2400" dirty="0"/>
              <a:t>. These are instrumental in getting heat and momentum into the upper part of the atmosphere and then helping to transport that energy </a:t>
            </a:r>
            <a:r>
              <a:rPr lang="en-US" sz="2400" dirty="0" err="1"/>
              <a:t>poleward</a:t>
            </a:r>
            <a:r>
              <a:rPr lang="en-US" sz="2400" dirty="0"/>
              <a:t>. </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855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These are: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One can easily see that (1) is stretching deformation, while (2) is the shearing deformation from our Atmospheric Science.</a:t>
            </a:r>
          </a:p>
          <a:p>
            <a:pPr eaLnBrk="1" hangingPunct="1">
              <a:lnSpc>
                <a:spcPct val="80000"/>
              </a:lnSpc>
              <a:defRPr/>
            </a:pPr>
            <a:endParaRPr lang="en-US" sz="2800" dirty="0"/>
          </a:p>
          <a:p>
            <a:pPr eaLnBrk="1" hangingPunct="1">
              <a:lnSpc>
                <a:spcPct val="80000"/>
              </a:lnSpc>
              <a:defRPr/>
            </a:pPr>
            <a:r>
              <a:rPr lang="en-US" sz="2800" dirty="0"/>
              <a:t>OK, let’s take a time-out here and we’ll return to this, let’s test for exactness:</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905000"/>
            <a:ext cx="3676650" cy="1752600"/>
          </a:xfrm>
          <a:prstGeom prst="rect">
            <a:avLst/>
          </a:prstGeom>
          <a:solidFill>
            <a:schemeClr val="tx1"/>
          </a:solidFill>
          <a:ln>
            <a:noFill/>
          </a:ln>
          <a:effectLst/>
        </p:spPr>
      </p:pic>
    </p:spTree>
    <p:extLst>
      <p:ext uri="{BB962C8B-B14F-4D97-AF65-F5344CB8AC3E}">
        <p14:creationId xmlns:p14="http://schemas.microsoft.com/office/powerpoint/2010/main" val="325150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down)">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5" end="5"/>
                                            </p:txEl>
                                          </p:spTgt>
                                        </p:tgtEl>
                                        <p:attrNameLst>
                                          <p:attrName>style.visibility</p:attrName>
                                        </p:attrNameLst>
                                      </p:cBhvr>
                                      <p:to>
                                        <p:strVal val="visible"/>
                                      </p:to>
                                    </p:set>
                                    <p:anim calcmode="lin" valueType="num">
                                      <p:cBhvr additive="base">
                                        <p:cTn id="18"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7" end="7"/>
                                            </p:txEl>
                                          </p:spTgt>
                                        </p:tgtEl>
                                        <p:attrNameLst>
                                          <p:attrName>style.visibility</p:attrName>
                                        </p:attrNameLst>
                                      </p:cBhvr>
                                      <p:to>
                                        <p:strVal val="visible"/>
                                      </p:to>
                                    </p:set>
                                    <p:anim calcmode="lin" valueType="num">
                                      <p:cBhvr additive="base">
                                        <p:cTn id="24"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400" dirty="0">
                <a:effectLst/>
              </a:rPr>
              <a:t>These very tall (200 – 80 </a:t>
            </a:r>
            <a:r>
              <a:rPr lang="en-US" sz="2400" dirty="0" err="1">
                <a:effectLst/>
              </a:rPr>
              <a:t>hPa</a:t>
            </a:r>
            <a:r>
              <a:rPr lang="en-US" sz="2400" dirty="0">
                <a:effectLst/>
              </a:rPr>
              <a:t> up) </a:t>
            </a:r>
            <a:r>
              <a:rPr lang="en-US" sz="2400" dirty="0" err="1">
                <a:effectLst/>
              </a:rPr>
              <a:t>Cb’s</a:t>
            </a:r>
            <a:r>
              <a:rPr lang="en-US" sz="2400" dirty="0">
                <a:effectLst/>
              </a:rPr>
              <a:t> are responsible for great amounts of LHR. However, these clouds only account for 1% of the area of the ITCZ region, thus, there is a lot of scale-interaction between the </a:t>
            </a:r>
            <a:r>
              <a:rPr lang="en-US" sz="2400" dirty="0" err="1">
                <a:effectLst/>
              </a:rPr>
              <a:t>Cbs</a:t>
            </a:r>
            <a:r>
              <a:rPr lang="en-US" sz="2400" dirty="0">
                <a:effectLst/>
              </a:rPr>
              <a:t> and the gen circ. They maintain each other. </a:t>
            </a:r>
          </a:p>
          <a:p>
            <a:endParaRPr lang="en-US" sz="2400" dirty="0">
              <a:effectLst/>
            </a:endParaRPr>
          </a:p>
          <a:p>
            <a:r>
              <a:rPr lang="en-US" sz="2400" dirty="0" err="1">
                <a:effectLst/>
              </a:rPr>
              <a:t>Cb’s</a:t>
            </a:r>
            <a:r>
              <a:rPr lang="en-US" sz="2400" dirty="0">
                <a:effectLst/>
              </a:rPr>
              <a:t> are cloud scale   0.01 * Area (Equatorial zone)</a:t>
            </a:r>
          </a:p>
          <a:p>
            <a:pPr marL="0" indent="0">
              <a:buNone/>
            </a:pPr>
            <a:endParaRPr lang="en-US" sz="2400" dirty="0">
              <a:effectLst/>
            </a:endParaRPr>
          </a:p>
          <a:p>
            <a:r>
              <a:rPr lang="en-US" sz="2400" dirty="0" err="1">
                <a:effectLst/>
              </a:rPr>
              <a:t>Cb</a:t>
            </a:r>
            <a:r>
              <a:rPr lang="en-US" sz="2400" dirty="0">
                <a:effectLst/>
              </a:rPr>
              <a:t> clusters are the </a:t>
            </a:r>
            <a:r>
              <a:rPr lang="en-US" sz="2400" dirty="0" err="1">
                <a:effectLst/>
              </a:rPr>
              <a:t>meso</a:t>
            </a:r>
            <a:r>
              <a:rPr lang="en-US" sz="2400" dirty="0">
                <a:effectLst/>
              </a:rPr>
              <a:t> scale  (0.1 * A) 10 – 15 degrees long (1000 – 1500 km)  </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57378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Synoptic scale </a:t>
            </a:r>
            <a:r>
              <a:rPr lang="en-US" sz="2800" dirty="0">
                <a:sym typeface="Wingdings" pitchFamily="2" charset="2"/>
              </a:rPr>
              <a:t> </a:t>
            </a:r>
            <a:r>
              <a:rPr lang="en-US" sz="2800" dirty="0"/>
              <a:t> MJO, hurricanes, tropical cyclones) (0.1*A)</a:t>
            </a:r>
          </a:p>
          <a:p>
            <a:pPr marL="0" indent="0" eaLnBrk="1" hangingPunct="1">
              <a:lnSpc>
                <a:spcPct val="80000"/>
              </a:lnSpc>
              <a:buNone/>
              <a:defRPr/>
            </a:pPr>
            <a:endParaRPr lang="en-US" sz="2800" dirty="0"/>
          </a:p>
          <a:p>
            <a:pPr eaLnBrk="1" hangingPunct="1">
              <a:lnSpc>
                <a:spcPct val="80000"/>
              </a:lnSpc>
              <a:defRPr/>
            </a:pPr>
            <a:r>
              <a:rPr lang="en-US" sz="2800" dirty="0"/>
              <a:t>Planetary scale (Hadley, Walker, and monsoons)</a:t>
            </a:r>
          </a:p>
          <a:p>
            <a:pPr eaLnBrk="1" hangingPunct="1">
              <a:lnSpc>
                <a:spcPct val="80000"/>
              </a:lnSpc>
              <a:defRPr/>
            </a:pPr>
            <a:endParaRPr lang="en-US" sz="2800" dirty="0"/>
          </a:p>
          <a:p>
            <a:pPr marL="0" indent="0" eaLnBrk="1" hangingPunct="1">
              <a:lnSpc>
                <a:spcPct val="80000"/>
              </a:lnSpc>
              <a:buNone/>
              <a:defRPr/>
            </a:pPr>
            <a:endParaRPr lang="en-US" sz="2800" dirty="0"/>
          </a:p>
          <a:p>
            <a:pPr eaLnBrk="1" hangingPunct="1">
              <a:lnSpc>
                <a:spcPct val="80000"/>
              </a:lnSpc>
              <a:defRPr/>
            </a:pPr>
            <a:r>
              <a:rPr lang="en-US" sz="2800" dirty="0"/>
              <a:t>~0.2 A is about a wave length (ridge – trough) or a wave number of about 4 – 5.</a:t>
            </a:r>
          </a:p>
          <a:p>
            <a:pPr eaLnBrk="1" hangingPunct="1">
              <a:lnSpc>
                <a:spcPct val="80000"/>
              </a:lnSpc>
              <a:defRPr/>
            </a:pPr>
            <a:endParaRPr lang="en-US" sz="2800" dirty="0"/>
          </a:p>
          <a:p>
            <a:pPr eaLnBrk="1" hangingPunct="1">
              <a:lnSpc>
                <a:spcPct val="80000"/>
              </a:lnSpc>
              <a:defRPr/>
            </a:pPr>
            <a:r>
              <a:rPr lang="en-US" sz="2800" dirty="0"/>
              <a:t>Heaviest thunderstorms and frequency’s and heaviest rain occur over land (Sens. Heat)</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6951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7" end="7"/>
                                            </p:txEl>
                                          </p:spTgt>
                                        </p:tgtEl>
                                        <p:attrNameLst>
                                          <p:attrName>style.visibility</p:attrName>
                                        </p:attrNameLst>
                                      </p:cBhvr>
                                      <p:to>
                                        <p:strVal val="visible"/>
                                      </p:to>
                                    </p:set>
                                    <p:anim calcmode="lin" valueType="num">
                                      <p:cBhvr additive="base">
                                        <p:cTn id="25"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However, most over the oceans – tropics are mostly a water area. Water areas are vast sources of vapor. Thus, SST’s will be an important factor.</a:t>
            </a:r>
          </a:p>
          <a:p>
            <a:pPr eaLnBrk="1" hangingPunct="1">
              <a:lnSpc>
                <a:spcPct val="80000"/>
              </a:lnSpc>
              <a:defRPr/>
            </a:pPr>
            <a:endParaRPr lang="en-US" sz="2800" dirty="0"/>
          </a:p>
          <a:p>
            <a:pPr eaLnBrk="1" hangingPunct="1">
              <a:lnSpc>
                <a:spcPct val="80000"/>
              </a:lnSpc>
              <a:defRPr/>
            </a:pPr>
            <a:r>
              <a:rPr lang="en-US" sz="2800" dirty="0"/>
              <a:t>Importance of SSTs (Boundary Value?):</a:t>
            </a:r>
          </a:p>
          <a:p>
            <a:pPr eaLnBrk="1" hangingPunct="1">
              <a:lnSpc>
                <a:spcPct val="80000"/>
              </a:lnSpc>
              <a:defRPr/>
            </a:pPr>
            <a:endParaRPr lang="en-US" sz="2800" dirty="0"/>
          </a:p>
          <a:p>
            <a:pPr marL="0" indent="0" eaLnBrk="1" hangingPunct="1">
              <a:lnSpc>
                <a:spcPct val="80000"/>
              </a:lnSpc>
              <a:buNone/>
              <a:defRPr/>
            </a:pPr>
            <a:endParaRPr lang="en-US" sz="2800" dirty="0"/>
          </a:p>
          <a:p>
            <a:pPr eaLnBrk="1" hangingPunct="1">
              <a:lnSpc>
                <a:spcPct val="80000"/>
              </a:lnSpc>
              <a:defRPr/>
            </a:pPr>
            <a:r>
              <a:rPr lang="en-US" sz="2800" dirty="0"/>
              <a:t>If the SSTs are warmer (colder) than air, then you will get transport of heat out of (into) the ocean. (on the large or synoptic scale)</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8590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We can see why (impact of SSTSs):</a:t>
            </a:r>
          </a:p>
          <a:p>
            <a:pPr marL="0" indent="0" eaLnBrk="1" hangingPunct="1">
              <a:lnSpc>
                <a:spcPct val="80000"/>
              </a:lnSpc>
              <a:buNone/>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Using the “bulk method”, the Sensible and latent heat fluxes are:</a:t>
            </a:r>
          </a:p>
          <a:p>
            <a:pPr eaLnBrk="1" hangingPunct="1">
              <a:lnSpc>
                <a:spcPct val="80000"/>
              </a:lnSpc>
              <a:defRPr/>
            </a:pPr>
            <a:endParaRPr lang="en-US" sz="2800" dirty="0"/>
          </a:p>
          <a:p>
            <a:pPr eaLnBrk="1" hangingPunct="1">
              <a:lnSpc>
                <a:spcPct val="80000"/>
              </a:lnSpc>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438400"/>
            <a:ext cx="1981200" cy="1058449"/>
          </a:xfrm>
          <a:prstGeom prst="rect">
            <a:avLst/>
          </a:prstGeom>
          <a:solidFill>
            <a:schemeClr val="tx1"/>
          </a:solidFill>
          <a:ln>
            <a:noFill/>
          </a:ln>
          <a:effec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0935" y="4800600"/>
            <a:ext cx="3214255" cy="1066800"/>
          </a:xfrm>
          <a:prstGeom prst="rect">
            <a:avLst/>
          </a:prstGeom>
          <a:solidFill>
            <a:schemeClr val="tx1"/>
          </a:solidFill>
          <a:ln>
            <a:noFill/>
          </a:ln>
          <a:effectLst/>
        </p:spPr>
      </p:pic>
    </p:spTree>
    <p:extLst>
      <p:ext uri="{BB962C8B-B14F-4D97-AF65-F5344CB8AC3E}">
        <p14:creationId xmlns:p14="http://schemas.microsoft.com/office/powerpoint/2010/main" val="49834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down)">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4" end="4"/>
                                            </p:txEl>
                                          </p:spTgt>
                                        </p:tgtEl>
                                        <p:attrNameLst>
                                          <p:attrName>style.visibility</p:attrName>
                                        </p:attrNameLst>
                                      </p:cBhvr>
                                      <p:to>
                                        <p:strVal val="visible"/>
                                      </p:to>
                                    </p:set>
                                    <p:anim calcmode="lin" valueType="num">
                                      <p:cBhvr additive="base">
                                        <p:cTn id="18"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123"/>
                                        </p:tgtEl>
                                        <p:attrNameLst>
                                          <p:attrName>style.visibility</p:attrName>
                                        </p:attrNameLst>
                                      </p:cBhvr>
                                      <p:to>
                                        <p:strVal val="visible"/>
                                      </p:to>
                                    </p:set>
                                    <p:animEffect transition="in" filter="circle(in)">
                                      <p:cBhvr>
                                        <p:cTn id="24"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And:</a:t>
            </a:r>
          </a:p>
          <a:p>
            <a:pPr eaLnBrk="1" hangingPunct="1">
              <a:lnSpc>
                <a:spcPct val="80000"/>
              </a:lnSpc>
              <a:defRPr/>
            </a:pPr>
            <a:endParaRPr lang="en-US" sz="2800" dirty="0"/>
          </a:p>
          <a:p>
            <a:pPr marL="0" indent="0" eaLnBrk="1" hangingPunct="1">
              <a:lnSpc>
                <a:spcPct val="80000"/>
              </a:lnSpc>
              <a:buNone/>
              <a:defRPr/>
            </a:pPr>
            <a:r>
              <a:rPr lang="en-US" sz="2800" dirty="0"/>
              <a:t> </a:t>
            </a:r>
          </a:p>
          <a:p>
            <a:pPr marL="0" indent="0" eaLnBrk="1" hangingPunct="1">
              <a:lnSpc>
                <a:spcPct val="80000"/>
              </a:lnSpc>
              <a:buNone/>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And let the math talk to you!</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743200"/>
            <a:ext cx="5907464" cy="1524000"/>
          </a:xfrm>
          <a:prstGeom prst="rect">
            <a:avLst/>
          </a:prstGeom>
          <a:solidFill>
            <a:schemeClr val="tx1"/>
          </a:solidFill>
          <a:ln>
            <a:noFill/>
          </a:ln>
          <a:effectLst/>
        </p:spPr>
      </p:pic>
    </p:spTree>
    <p:extLst>
      <p:ext uri="{BB962C8B-B14F-4D97-AF65-F5344CB8AC3E}">
        <p14:creationId xmlns:p14="http://schemas.microsoft.com/office/powerpoint/2010/main" val="356993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Effect transition="in" filter="circle(in)">
                                      <p:cBhvr>
                                        <p:cTn id="19" dur="2000"/>
                                        <p:tgtEl>
                                          <p:spTgt spid="614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7" end="7"/>
                                            </p:txEl>
                                          </p:spTgt>
                                        </p:tgtEl>
                                        <p:attrNameLst>
                                          <p:attrName>style.visibility</p:attrName>
                                        </p:attrNameLst>
                                      </p:cBhvr>
                                      <p:to>
                                        <p:strVal val="visible"/>
                                      </p:to>
                                    </p:set>
                                    <p:anim calcmode="lin" valueType="num">
                                      <p:cBhvr additive="base">
                                        <p:cTn id="24"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Maximum SSTs occur near the ITCZ, and warmest temps coincide with deep convection and most precipitation.</a:t>
            </a:r>
          </a:p>
          <a:p>
            <a:pPr marL="0" indent="0" eaLnBrk="1" hangingPunct="1">
              <a:lnSpc>
                <a:spcPct val="80000"/>
              </a:lnSpc>
              <a:buNone/>
              <a:defRPr/>
            </a:pPr>
            <a:r>
              <a:rPr lang="en-US" sz="2800" dirty="0"/>
              <a:t>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A good “working number” (both operationally and diagnostically, scan the journals) for convection enhancement are SSTs ~ 27.5 – 28 degrees C.</a:t>
            </a:r>
          </a:p>
          <a:p>
            <a:pPr eaLnBrk="1" hangingPunct="1">
              <a:lnSpc>
                <a:spcPct val="80000"/>
              </a:lnSpc>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87341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Strong wind action can stir up water and cooler water from beneath can upwell. Also, currents do this on east side </a:t>
            </a:r>
            <a:r>
              <a:rPr lang="en-US" sz="2800"/>
              <a:t>of oceans.</a:t>
            </a:r>
            <a:endParaRPr lang="en-US" sz="2800" dirty="0"/>
          </a:p>
          <a:p>
            <a:pPr marL="0" indent="0" eaLnBrk="1" hangingPunct="1">
              <a:lnSpc>
                <a:spcPct val="80000"/>
              </a:lnSpc>
              <a:buNone/>
              <a:defRPr/>
            </a:pPr>
            <a:endParaRPr lang="en-US" sz="2800" dirty="0"/>
          </a:p>
          <a:p>
            <a:pPr eaLnBrk="1" hangingPunct="1">
              <a:lnSpc>
                <a:spcPct val="80000"/>
              </a:lnSpc>
              <a:defRPr/>
            </a:pPr>
            <a:endParaRPr lang="en-US" sz="2800" dirty="0"/>
          </a:p>
          <a:p>
            <a:pPr marL="0" indent="0" eaLnBrk="1" hangingPunct="1">
              <a:lnSpc>
                <a:spcPct val="80000"/>
              </a:lnSpc>
              <a:buNone/>
              <a:defRPr/>
            </a:pPr>
            <a:endParaRPr lang="en-US" sz="2800" dirty="0"/>
          </a:p>
          <a:p>
            <a:pPr eaLnBrk="1" hangingPunct="1">
              <a:lnSpc>
                <a:spcPct val="80000"/>
              </a:lnSpc>
              <a:defRPr/>
            </a:pPr>
            <a:r>
              <a:rPr lang="en-US" sz="2800" dirty="0"/>
              <a:t>It should be no surprise that tropics are dominated by cumuliform clouds, but as you go up in the atmosphere there aren’t many of them. Thus, there are plenty of small convective elements. But it’s the </a:t>
            </a:r>
            <a:r>
              <a:rPr lang="en-US" sz="2800" dirty="0" err="1"/>
              <a:t>Cb’s</a:t>
            </a:r>
            <a:r>
              <a:rPr lang="en-US" sz="2800" dirty="0"/>
              <a:t> that do all the work.</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855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4" end="4"/>
                                            </p:txEl>
                                          </p:spTgt>
                                        </p:tgtEl>
                                        <p:attrNameLst>
                                          <p:attrName>style.visibility</p:attrName>
                                        </p:attrNameLst>
                                      </p:cBhvr>
                                      <p:to>
                                        <p:strVal val="visible"/>
                                      </p:to>
                                    </p:set>
                                    <p:anim calcmode="lin" valueType="num">
                                      <p:cBhvr additive="base">
                                        <p:cTn id="13"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Factors leading to Cumulus growth in the Tropics:</a:t>
            </a:r>
          </a:p>
          <a:p>
            <a:pPr eaLnBrk="1" hangingPunct="1">
              <a:lnSpc>
                <a:spcPct val="80000"/>
              </a:lnSpc>
              <a:defRPr/>
            </a:pPr>
            <a:endParaRPr lang="en-US" sz="2800" dirty="0"/>
          </a:p>
          <a:p>
            <a:pPr eaLnBrk="1" hangingPunct="1">
              <a:lnSpc>
                <a:spcPct val="80000"/>
              </a:lnSpc>
              <a:defRPr/>
            </a:pPr>
            <a:r>
              <a:rPr lang="en-US" sz="2800" dirty="0"/>
              <a:t>1.	Large-scale low-level convergence</a:t>
            </a:r>
          </a:p>
          <a:p>
            <a:pPr eaLnBrk="1" hangingPunct="1">
              <a:lnSpc>
                <a:spcPct val="80000"/>
              </a:lnSpc>
              <a:defRPr/>
            </a:pPr>
            <a:r>
              <a:rPr lang="en-US" sz="2800" dirty="0"/>
              <a:t>2.	stability</a:t>
            </a:r>
          </a:p>
          <a:p>
            <a:pPr eaLnBrk="1" hangingPunct="1">
              <a:lnSpc>
                <a:spcPct val="80000"/>
              </a:lnSpc>
              <a:defRPr/>
            </a:pPr>
            <a:r>
              <a:rPr lang="en-US" sz="2800" dirty="0"/>
              <a:t>3.	depth of moisture</a:t>
            </a:r>
          </a:p>
          <a:p>
            <a:pPr eaLnBrk="1" hangingPunct="1">
              <a:lnSpc>
                <a:spcPct val="80000"/>
              </a:lnSpc>
              <a:defRPr/>
            </a:pPr>
            <a:r>
              <a:rPr lang="en-US" sz="2800" dirty="0"/>
              <a:t>4.	Orography.</a:t>
            </a:r>
          </a:p>
          <a:p>
            <a:pPr marL="0" indent="0" eaLnBrk="1" hangingPunct="1">
              <a:lnSpc>
                <a:spcPct val="80000"/>
              </a:lnSpc>
              <a:buNone/>
              <a:defRPr/>
            </a:pPr>
            <a:endParaRPr lang="en-US" sz="2800" dirty="0"/>
          </a:p>
          <a:p>
            <a:pPr eaLnBrk="1" hangingPunct="1">
              <a:lnSpc>
                <a:spcPct val="80000"/>
              </a:lnSpc>
              <a:defRPr/>
            </a:pPr>
            <a:r>
              <a:rPr lang="en-US" sz="2800" dirty="0"/>
              <a:t>I’d switch importance of #1 and #2 in </a:t>
            </a:r>
            <a:r>
              <a:rPr lang="en-US" sz="2800" dirty="0" err="1"/>
              <a:t>extratropics</a:t>
            </a: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57378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 calcmode="lin" valueType="num">
                                      <p:cBhvr additive="base">
                                        <p:cTn id="2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5" end="5"/>
                                            </p:txEl>
                                          </p:spTgt>
                                        </p:tgtEl>
                                        <p:attrNameLst>
                                          <p:attrName>style.visibility</p:attrName>
                                        </p:attrNameLst>
                                      </p:cBhvr>
                                      <p:to>
                                        <p:strVal val="visible"/>
                                      </p:to>
                                    </p:set>
                                    <p:anim calcmode="lin" valueType="num">
                                      <p:cBhvr additive="base">
                                        <p:cTn id="31"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7" end="7"/>
                                            </p:txEl>
                                          </p:spTgt>
                                        </p:tgtEl>
                                        <p:attrNameLst>
                                          <p:attrName>style.visibility</p:attrName>
                                        </p:attrNameLst>
                                      </p:cBhvr>
                                      <p:to>
                                        <p:strVal val="visible"/>
                                      </p:to>
                                    </p:set>
                                    <p:anim calcmode="lin" valueType="num">
                                      <p:cBhvr additive="base">
                                        <p:cTn id="37"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400" dirty="0"/>
              <a:t>Tropical convection, like </a:t>
            </a:r>
            <a:r>
              <a:rPr lang="en-US" sz="2400" dirty="0" err="1"/>
              <a:t>extratropical</a:t>
            </a:r>
            <a:r>
              <a:rPr lang="en-US" sz="2400" dirty="0"/>
              <a:t>, will go through their life cycle in 30 – 60 minutes.</a:t>
            </a:r>
          </a:p>
          <a:p>
            <a:pPr eaLnBrk="1" hangingPunct="1">
              <a:lnSpc>
                <a:spcPct val="80000"/>
              </a:lnSpc>
              <a:defRPr/>
            </a:pPr>
            <a:endParaRPr lang="en-US" sz="2400" dirty="0"/>
          </a:p>
          <a:p>
            <a:pPr eaLnBrk="1" hangingPunct="1">
              <a:lnSpc>
                <a:spcPct val="80000"/>
              </a:lnSpc>
              <a:defRPr/>
            </a:pPr>
            <a:r>
              <a:rPr lang="en-US" sz="2400" dirty="0"/>
              <a:t>Classes of Cumulus (over tropical oceans)</a:t>
            </a:r>
          </a:p>
          <a:p>
            <a:pPr eaLnBrk="1" hangingPunct="1">
              <a:lnSpc>
                <a:spcPct val="80000"/>
              </a:lnSpc>
              <a:defRPr/>
            </a:pPr>
            <a:endParaRPr lang="en-US" sz="2400" dirty="0"/>
          </a:p>
          <a:p>
            <a:pPr eaLnBrk="1" hangingPunct="1">
              <a:lnSpc>
                <a:spcPct val="80000"/>
              </a:lnSpc>
              <a:defRPr/>
            </a:pPr>
            <a:r>
              <a:rPr lang="en-US" sz="2400" dirty="0"/>
              <a:t>1. Cumulus </a:t>
            </a:r>
            <a:r>
              <a:rPr lang="en-US" sz="2400" dirty="0" err="1"/>
              <a:t>humilis</a:t>
            </a:r>
            <a:r>
              <a:rPr lang="en-US" sz="2400" dirty="0"/>
              <a:t> </a:t>
            </a:r>
            <a:r>
              <a:rPr lang="en-US" sz="2400" dirty="0">
                <a:sym typeface="Wingdings" pitchFamily="2" charset="2"/>
              </a:rPr>
              <a:t> </a:t>
            </a:r>
            <a:r>
              <a:rPr lang="en-US" sz="2400" dirty="0"/>
              <a:t> 300 – 1000 m thick   plentiful / smallest lifetime.</a:t>
            </a:r>
          </a:p>
          <a:p>
            <a:pPr eaLnBrk="1" hangingPunct="1">
              <a:lnSpc>
                <a:spcPct val="80000"/>
              </a:lnSpc>
              <a:defRPr/>
            </a:pPr>
            <a:r>
              <a:rPr lang="en-US" sz="2400" dirty="0"/>
              <a:t>2. Trade wind Cumulus    most frequent in the tropics  </a:t>
            </a:r>
            <a:r>
              <a:rPr lang="en-US" sz="2400" dirty="0">
                <a:sym typeface="Wingdings" pitchFamily="2" charset="2"/>
              </a:rPr>
              <a:t> </a:t>
            </a:r>
            <a:r>
              <a:rPr lang="en-US" sz="2400" dirty="0"/>
              <a:t>don’t penetrate the </a:t>
            </a:r>
            <a:r>
              <a:rPr lang="en-US" sz="2400" dirty="0" err="1"/>
              <a:t>tradewind</a:t>
            </a:r>
            <a:r>
              <a:rPr lang="en-US" sz="2400" dirty="0"/>
              <a:t> inversion.</a:t>
            </a:r>
          </a:p>
          <a:p>
            <a:pPr eaLnBrk="1" hangingPunct="1">
              <a:lnSpc>
                <a:spcPct val="80000"/>
              </a:lnSpc>
              <a:defRPr/>
            </a:pPr>
            <a:r>
              <a:rPr lang="en-US" sz="2400" dirty="0"/>
              <a:t>3.	Chimney cloud</a:t>
            </a:r>
          </a:p>
          <a:p>
            <a:pPr eaLnBrk="1" hangingPunct="1">
              <a:lnSpc>
                <a:spcPct val="80000"/>
              </a:lnSpc>
              <a:defRPr/>
            </a:pPr>
            <a:r>
              <a:rPr lang="en-US" sz="2400" dirty="0"/>
              <a:t>4.   Cumulus </a:t>
            </a:r>
            <a:r>
              <a:rPr lang="en-US" sz="2400" dirty="0" err="1"/>
              <a:t>congestus</a:t>
            </a:r>
            <a:r>
              <a:rPr lang="en-US" sz="2400" dirty="0"/>
              <a:t> </a:t>
            </a:r>
          </a:p>
          <a:p>
            <a:pPr eaLnBrk="1" hangingPunct="1">
              <a:lnSpc>
                <a:spcPct val="80000"/>
              </a:lnSpc>
              <a:defRPr/>
            </a:pPr>
            <a:r>
              <a:rPr lang="en-US" sz="2400" dirty="0"/>
              <a:t>5.    </a:t>
            </a:r>
            <a:r>
              <a:rPr lang="en-US" sz="2400" dirty="0" err="1"/>
              <a:t>Cbs</a:t>
            </a:r>
            <a:r>
              <a:rPr lang="en-US" sz="2400" dirty="0"/>
              <a:t>.</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6951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5" end="5"/>
                                            </p:txEl>
                                          </p:spTgt>
                                        </p:tgtEl>
                                        <p:attrNameLst>
                                          <p:attrName>style.visibility</p:attrName>
                                        </p:attrNameLst>
                                      </p:cBhvr>
                                      <p:to>
                                        <p:strVal val="visible"/>
                                      </p:to>
                                    </p:set>
                                    <p:anim calcmode="lin" valueType="num">
                                      <p:cBhvr additive="base">
                                        <p:cTn id="25"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6" end="6"/>
                                            </p:txEl>
                                          </p:spTgt>
                                        </p:tgtEl>
                                        <p:attrNameLst>
                                          <p:attrName>style.visibility</p:attrName>
                                        </p:attrNameLst>
                                      </p:cBhvr>
                                      <p:to>
                                        <p:strVal val="visible"/>
                                      </p:to>
                                    </p:set>
                                    <p:anim calcmode="lin" valueType="num">
                                      <p:cBhvr additive="base">
                                        <p:cTn id="31"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7" end="7"/>
                                            </p:txEl>
                                          </p:spTgt>
                                        </p:tgtEl>
                                        <p:attrNameLst>
                                          <p:attrName>style.visibility</p:attrName>
                                        </p:attrNameLst>
                                      </p:cBhvr>
                                      <p:to>
                                        <p:strVal val="visible"/>
                                      </p:to>
                                    </p:set>
                                    <p:anim calcmode="lin" valueType="num">
                                      <p:cBhvr additive="base">
                                        <p:cTn id="37"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75">
                                            <p:txEl>
                                              <p:pRg st="8" end="8"/>
                                            </p:txEl>
                                          </p:spTgt>
                                        </p:tgtEl>
                                        <p:attrNameLst>
                                          <p:attrName>style.visibility</p:attrName>
                                        </p:attrNameLst>
                                      </p:cBhvr>
                                      <p:to>
                                        <p:strVal val="visible"/>
                                      </p:to>
                                    </p:set>
                                    <p:anim calcmode="lin" valueType="num">
                                      <p:cBhvr additive="base">
                                        <p:cTn id="43"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Cumulus in the tropics have a base of 500 – 600 m (1500 – 2000 </a:t>
            </a:r>
            <a:r>
              <a:rPr lang="en-US" sz="2800" dirty="0" err="1"/>
              <a:t>ft</a:t>
            </a:r>
            <a:r>
              <a:rPr lang="en-US" sz="2800" dirty="0"/>
              <a:t>) or 950 – 900 </a:t>
            </a:r>
            <a:r>
              <a:rPr lang="en-US" sz="2800" dirty="0" err="1"/>
              <a:t>hPa</a:t>
            </a:r>
            <a:r>
              <a:rPr lang="en-US" sz="2800" dirty="0"/>
              <a:t>. This is where the LCL (CCL) is.</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971800"/>
            <a:ext cx="5855488"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09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barn(inVertical)">
                                      <p:cBhvr>
                                        <p:cTn id="1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Equation for streamlines in Cartesian system:</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r>
              <a:rPr lang="en-US" sz="2800" dirty="0"/>
              <a:t>This can only be true if, by above, we can show exactness: </a:t>
            </a:r>
            <a:r>
              <a:rPr lang="en-US" sz="2800" dirty="0">
                <a:effectLst/>
              </a:rPr>
              <a:t>(If we can define some </a:t>
            </a:r>
            <a:r>
              <a:rPr lang="en-US" sz="2800" dirty="0" err="1">
                <a:effectLst/>
              </a:rPr>
              <a:t>streamfunction</a:t>
            </a:r>
            <a:r>
              <a:rPr lang="en-US" sz="2800" dirty="0">
                <a:effectLst/>
              </a:rPr>
              <a:t>  </a:t>
            </a:r>
            <a:r>
              <a:rPr lang="el-GR" sz="2800" dirty="0">
                <a:effectLst/>
              </a:rPr>
              <a:t>ψ</a:t>
            </a:r>
            <a:r>
              <a:rPr lang="en-US" sz="2800" dirty="0">
                <a:effectLst/>
              </a:rPr>
              <a:t>=</a:t>
            </a:r>
            <a:r>
              <a:rPr lang="el-GR" sz="2800" dirty="0">
                <a:effectLst/>
              </a:rPr>
              <a:t>ψ</a:t>
            </a:r>
            <a:r>
              <a:rPr lang="en-US" sz="2800" dirty="0">
                <a:effectLst/>
              </a:rPr>
              <a:t>(</a:t>
            </a:r>
            <a:r>
              <a:rPr lang="en-US" sz="2800" dirty="0" err="1">
                <a:effectLst/>
              </a:rPr>
              <a:t>x,y</a:t>
            </a:r>
            <a:r>
              <a:rPr lang="en-US" sz="2800" dirty="0">
                <a:effectLst/>
              </a:rPr>
              <a:t>) = constant)</a:t>
            </a:r>
          </a:p>
          <a:p>
            <a:r>
              <a:rPr lang="en-US" sz="2800" dirty="0">
                <a:effectLst/>
              </a:rPr>
              <a:t>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(this exactness test shows the function is </a:t>
            </a:r>
            <a:r>
              <a:rPr lang="en-US" sz="2800" dirty="0" err="1"/>
              <a:t>integrable</a:t>
            </a:r>
            <a:r>
              <a:rPr lang="en-US" sz="2800" dirty="0"/>
              <a:t>) </a:t>
            </a:r>
          </a:p>
          <a:p>
            <a:pPr eaLnBrk="1" hangingPunct="1">
              <a:lnSpc>
                <a:spcPct val="80000"/>
              </a:lnSpc>
              <a:defRPr/>
            </a:pPr>
            <a:endParaRPr lang="en-US" sz="2800" dirty="0"/>
          </a:p>
          <a:p>
            <a:pPr marL="0" indent="0" eaLnBrk="1" hangingPunct="1">
              <a:lnSpc>
                <a:spcPct val="80000"/>
              </a:lnSpc>
              <a:buNone/>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620962"/>
            <a:ext cx="4667250" cy="809625"/>
          </a:xfrm>
          <a:prstGeom prst="rect">
            <a:avLst/>
          </a:prstGeom>
          <a:solidFill>
            <a:schemeClr val="tx1"/>
          </a:solidFill>
          <a:ln>
            <a:noFill/>
          </a:ln>
          <a:effec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5334000"/>
            <a:ext cx="3933825" cy="800100"/>
          </a:xfrm>
          <a:prstGeom prst="rect">
            <a:avLst/>
          </a:prstGeom>
          <a:solidFill>
            <a:schemeClr val="tx1"/>
          </a:solidFill>
          <a:ln>
            <a:noFill/>
          </a:ln>
          <a:effectLst/>
        </p:spPr>
      </p:pic>
    </p:spTree>
    <p:extLst>
      <p:ext uri="{BB962C8B-B14F-4D97-AF65-F5344CB8AC3E}">
        <p14:creationId xmlns:p14="http://schemas.microsoft.com/office/powerpoint/2010/main" val="138808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circle(in)">
                                      <p:cBhvr>
                                        <p:cTn id="13" dur="20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5" end="5"/>
                                            </p:txEl>
                                          </p:spTgt>
                                        </p:tgtEl>
                                        <p:attrNameLst>
                                          <p:attrName>style.visibility</p:attrName>
                                        </p:attrNameLst>
                                      </p:cBhvr>
                                      <p:to>
                                        <p:strVal val="visible"/>
                                      </p:to>
                                    </p:set>
                                    <p:anim calcmode="lin" valueType="num">
                                      <p:cBhvr additive="base">
                                        <p:cTn id="18"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4" end="4"/>
                                            </p:txEl>
                                          </p:spTgt>
                                        </p:tgtEl>
                                        <p:attrNameLst>
                                          <p:attrName>style.visibility</p:attrName>
                                        </p:attrNameLst>
                                      </p:cBhvr>
                                      <p:to>
                                        <p:strVal val="visible"/>
                                      </p:to>
                                    </p:set>
                                    <p:anim calcmode="lin" valueType="num">
                                      <p:cBhvr additive="base">
                                        <p:cTn id="24"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6147"/>
                                        </p:tgtEl>
                                        <p:attrNameLst>
                                          <p:attrName>style.visibility</p:attrName>
                                        </p:attrNameLst>
                                      </p:cBhvr>
                                      <p:to>
                                        <p:strVal val="visible"/>
                                      </p:to>
                                    </p:set>
                                    <p:animEffect transition="in" filter="circle(in)">
                                      <p:cBhvr>
                                        <p:cTn id="30" dur="2000"/>
                                        <p:tgtEl>
                                          <p:spTgt spid="614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075">
                                            <p:txEl>
                                              <p:pRg st="8" end="8"/>
                                            </p:txEl>
                                          </p:spTgt>
                                        </p:tgtEl>
                                        <p:attrNameLst>
                                          <p:attrName>style.visibility</p:attrName>
                                        </p:attrNameLst>
                                      </p:cBhvr>
                                      <p:to>
                                        <p:strVal val="visible"/>
                                      </p:to>
                                    </p:set>
                                    <p:anim calcmode="lin" valueType="num">
                                      <p:cBhvr additive="base">
                                        <p:cTn id="35"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1400" dirty="0"/>
              <a:t>Cu							</a:t>
            </a:r>
            <a:r>
              <a:rPr lang="en-US" sz="1400" dirty="0" err="1"/>
              <a:t>Cb</a:t>
            </a:r>
            <a:endParaRPr lang="en-US" sz="1400" dirty="0"/>
          </a:p>
          <a:p>
            <a:pPr eaLnBrk="1" hangingPunct="1">
              <a:lnSpc>
                <a:spcPct val="80000"/>
              </a:lnSpc>
              <a:defRPr/>
            </a:pPr>
            <a:endParaRPr lang="en-US" sz="1400" dirty="0"/>
          </a:p>
          <a:p>
            <a:pPr eaLnBrk="1" hangingPunct="1">
              <a:lnSpc>
                <a:spcPct val="80000"/>
              </a:lnSpc>
              <a:defRPr/>
            </a:pPr>
            <a:r>
              <a:rPr lang="en-US" sz="1400" dirty="0"/>
              <a:t>1.  usually located under trade wind		usually located over land in ITCZ</a:t>
            </a:r>
          </a:p>
          <a:p>
            <a:pPr eaLnBrk="1" hangingPunct="1">
              <a:lnSpc>
                <a:spcPct val="80000"/>
              </a:lnSpc>
              <a:defRPr/>
            </a:pPr>
            <a:r>
              <a:rPr lang="en-US" sz="1400" dirty="0"/>
              <a:t>    Inversion over water, most prominent		or tropical disturbances (hurricanes,</a:t>
            </a:r>
          </a:p>
          <a:p>
            <a:pPr eaLnBrk="1" hangingPunct="1">
              <a:lnSpc>
                <a:spcPct val="80000"/>
              </a:lnSpc>
              <a:defRPr/>
            </a:pPr>
            <a:r>
              <a:rPr lang="en-US" sz="1400" dirty="0"/>
              <a:t>    From 10 – 30 degrees latitude		MJO). Sometimes spawn tornadoes </a:t>
            </a:r>
          </a:p>
          <a:p>
            <a:pPr eaLnBrk="1" hangingPunct="1">
              <a:lnSpc>
                <a:spcPct val="80000"/>
              </a:lnSpc>
              <a:defRPr/>
            </a:pPr>
            <a:r>
              <a:rPr lang="en-US" sz="1400" dirty="0"/>
              <a:t>					and waterspouts</a:t>
            </a:r>
          </a:p>
          <a:p>
            <a:pPr eaLnBrk="1" hangingPunct="1">
              <a:lnSpc>
                <a:spcPct val="80000"/>
              </a:lnSpc>
              <a:defRPr/>
            </a:pPr>
            <a:endParaRPr lang="en-US" sz="1400" dirty="0"/>
          </a:p>
          <a:p>
            <a:pPr eaLnBrk="1" hangingPunct="1">
              <a:lnSpc>
                <a:spcPct val="80000"/>
              </a:lnSpc>
              <a:defRPr/>
            </a:pPr>
            <a:r>
              <a:rPr lang="en-US" sz="1400" dirty="0"/>
              <a:t>2.  life cycle of ~30 minutes (10 for		life cycle of ~90 minutes (30 for</a:t>
            </a:r>
          </a:p>
          <a:p>
            <a:pPr eaLnBrk="1" hangingPunct="1">
              <a:lnSpc>
                <a:spcPct val="80000"/>
              </a:lnSpc>
              <a:defRPr/>
            </a:pPr>
            <a:r>
              <a:rPr lang="en-US" sz="1400" dirty="0"/>
              <a:t>     Growth)                                           		growth).</a:t>
            </a:r>
          </a:p>
          <a:p>
            <a:pPr eaLnBrk="1" hangingPunct="1">
              <a:lnSpc>
                <a:spcPct val="80000"/>
              </a:lnSpc>
              <a:defRPr/>
            </a:pPr>
            <a:endParaRPr lang="en-US" sz="1400" dirty="0"/>
          </a:p>
          <a:p>
            <a:pPr eaLnBrk="1" hangingPunct="1">
              <a:lnSpc>
                <a:spcPct val="80000"/>
              </a:lnSpc>
              <a:defRPr/>
            </a:pPr>
            <a:r>
              <a:rPr lang="en-US" sz="1400" dirty="0"/>
              <a:t>.   bases of 500 – 600 m			bases of 500 – 600 m over water, and                                                 </a:t>
            </a:r>
          </a:p>
          <a:p>
            <a:pPr eaLnBrk="1" hangingPunct="1">
              <a:lnSpc>
                <a:spcPct val="80000"/>
              </a:lnSpc>
              <a:defRPr/>
            </a:pPr>
            <a:r>
              <a:rPr lang="en-US" sz="1400" dirty="0"/>
              <a:t>                                                            	Closer to 1200 m over land.</a:t>
            </a:r>
          </a:p>
          <a:p>
            <a:pPr eaLnBrk="1" hangingPunct="1">
              <a:lnSpc>
                <a:spcPct val="80000"/>
              </a:lnSpc>
              <a:defRPr/>
            </a:pPr>
            <a:endParaRPr lang="en-US" sz="1400" dirty="0"/>
          </a:p>
          <a:p>
            <a:pPr eaLnBrk="1" hangingPunct="1">
              <a:lnSpc>
                <a:spcPct val="80000"/>
              </a:lnSpc>
              <a:defRPr/>
            </a:pPr>
            <a:endParaRPr lang="en-US" sz="1400" dirty="0"/>
          </a:p>
          <a:p>
            <a:pPr eaLnBrk="1" hangingPunct="1">
              <a:lnSpc>
                <a:spcPct val="80000"/>
              </a:lnSpc>
              <a:defRPr/>
            </a:pPr>
            <a:r>
              <a:rPr lang="en-US" sz="1400" dirty="0"/>
              <a:t>4.   tops : depends of stability			tops: higher over land </a:t>
            </a:r>
          </a:p>
          <a:p>
            <a:pPr eaLnBrk="1" hangingPunct="1">
              <a:lnSpc>
                <a:spcPct val="80000"/>
              </a:lnSpc>
              <a:defRPr/>
            </a:pPr>
            <a:endParaRPr lang="en-US" sz="1400" dirty="0"/>
          </a:p>
          <a:p>
            <a:pPr eaLnBrk="1" hangingPunct="1">
              <a:lnSpc>
                <a:spcPct val="80000"/>
              </a:lnSpc>
              <a:defRPr/>
            </a:pPr>
            <a:endParaRPr lang="en-US" sz="1400" dirty="0"/>
          </a:p>
          <a:p>
            <a:pPr marL="0" indent="0" eaLnBrk="1" hangingPunct="1">
              <a:lnSpc>
                <a:spcPct val="80000"/>
              </a:lnSpc>
              <a:buNone/>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16404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 calcmode="lin" valueType="num">
                                      <p:cBhvr additive="base">
                                        <p:cTn id="2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5" end="5"/>
                                            </p:txEl>
                                          </p:spTgt>
                                        </p:tgtEl>
                                        <p:attrNameLst>
                                          <p:attrName>style.visibility</p:attrName>
                                        </p:attrNameLst>
                                      </p:cBhvr>
                                      <p:to>
                                        <p:strVal val="visible"/>
                                      </p:to>
                                    </p:set>
                                    <p:anim calcmode="lin" valueType="num">
                                      <p:cBhvr additive="base">
                                        <p:cTn id="31"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7" end="7"/>
                                            </p:txEl>
                                          </p:spTgt>
                                        </p:tgtEl>
                                        <p:attrNameLst>
                                          <p:attrName>style.visibility</p:attrName>
                                        </p:attrNameLst>
                                      </p:cBhvr>
                                      <p:to>
                                        <p:strVal val="visible"/>
                                      </p:to>
                                    </p:set>
                                    <p:anim calcmode="lin" valueType="num">
                                      <p:cBhvr additive="base">
                                        <p:cTn id="37"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75">
                                            <p:txEl>
                                              <p:pRg st="8" end="8"/>
                                            </p:txEl>
                                          </p:spTgt>
                                        </p:tgtEl>
                                        <p:attrNameLst>
                                          <p:attrName>style.visibility</p:attrName>
                                        </p:attrNameLst>
                                      </p:cBhvr>
                                      <p:to>
                                        <p:strVal val="visible"/>
                                      </p:to>
                                    </p:set>
                                    <p:anim calcmode="lin" valueType="num">
                                      <p:cBhvr additive="base">
                                        <p:cTn id="43"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075">
                                            <p:txEl>
                                              <p:pRg st="10" end="10"/>
                                            </p:txEl>
                                          </p:spTgt>
                                        </p:tgtEl>
                                        <p:attrNameLst>
                                          <p:attrName>style.visibility</p:attrName>
                                        </p:attrNameLst>
                                      </p:cBhvr>
                                      <p:to>
                                        <p:strVal val="visible"/>
                                      </p:to>
                                    </p:set>
                                    <p:anim calcmode="lin" valueType="num">
                                      <p:cBhvr additive="base">
                                        <p:cTn id="49" dur="500" fill="hold"/>
                                        <p:tgtEl>
                                          <p:spTgt spid="3075">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07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075">
                                            <p:txEl>
                                              <p:pRg st="11" end="11"/>
                                            </p:txEl>
                                          </p:spTgt>
                                        </p:tgtEl>
                                        <p:attrNameLst>
                                          <p:attrName>style.visibility</p:attrName>
                                        </p:attrNameLst>
                                      </p:cBhvr>
                                      <p:to>
                                        <p:strVal val="visible"/>
                                      </p:to>
                                    </p:set>
                                    <p:anim calcmode="lin" valueType="num">
                                      <p:cBhvr additive="base">
                                        <p:cTn id="55" dur="500" fill="hold"/>
                                        <p:tgtEl>
                                          <p:spTgt spid="3075">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07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075">
                                            <p:txEl>
                                              <p:pRg st="14" end="14"/>
                                            </p:txEl>
                                          </p:spTgt>
                                        </p:tgtEl>
                                        <p:attrNameLst>
                                          <p:attrName>style.visibility</p:attrName>
                                        </p:attrNameLst>
                                      </p:cBhvr>
                                      <p:to>
                                        <p:strVal val="visible"/>
                                      </p:to>
                                    </p:set>
                                    <p:anim calcmode="lin" valueType="num">
                                      <p:cBhvr additive="base">
                                        <p:cTn id="61" dur="500" fill="hold"/>
                                        <p:tgtEl>
                                          <p:spTgt spid="3075">
                                            <p:txEl>
                                              <p:pRg st="14" end="1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075">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1400" dirty="0"/>
              <a:t>Cu							</a:t>
            </a:r>
            <a:r>
              <a:rPr lang="en-US" sz="1400" dirty="0" err="1"/>
              <a:t>Cb</a:t>
            </a:r>
            <a:endParaRPr lang="en-US" sz="1400" dirty="0"/>
          </a:p>
          <a:p>
            <a:pPr marL="0" indent="0" eaLnBrk="1" hangingPunct="1">
              <a:lnSpc>
                <a:spcPct val="80000"/>
              </a:lnSpc>
              <a:buNone/>
              <a:defRPr/>
            </a:pPr>
            <a:endParaRPr lang="en-US" sz="1400" dirty="0"/>
          </a:p>
          <a:p>
            <a:r>
              <a:rPr lang="en-US" sz="1400" dirty="0">
                <a:effectLst/>
              </a:rPr>
              <a:t>4.   tops : depends of stability			tops: higher over land </a:t>
            </a:r>
          </a:p>
          <a:p>
            <a:r>
              <a:rPr lang="en-US" sz="1400" dirty="0">
                <a:effectLst/>
              </a:rPr>
              <a:t> </a:t>
            </a:r>
          </a:p>
          <a:p>
            <a:r>
              <a:rPr lang="en-US" sz="1400" dirty="0">
                <a:effectLst/>
              </a:rPr>
              <a:t>	1600 – 2400 m over east oceans		</a:t>
            </a:r>
            <a:r>
              <a:rPr lang="en-US" sz="1400" dirty="0" err="1">
                <a:effectLst/>
              </a:rPr>
              <a:t>Avg</a:t>
            </a:r>
            <a:r>
              <a:rPr lang="en-US" sz="1400" dirty="0">
                <a:effectLst/>
              </a:rPr>
              <a:t>: 7000 – 9000 m </a:t>
            </a:r>
          </a:p>
          <a:p>
            <a:r>
              <a:rPr lang="en-US" sz="1400" dirty="0">
                <a:effectLst/>
              </a:rPr>
              <a:t>         (subtropical high CAA side / strong	</a:t>
            </a:r>
          </a:p>
          <a:p>
            <a:r>
              <a:rPr lang="en-US" sz="1400" dirty="0">
                <a:effectLst/>
              </a:rPr>
              <a:t>	Subsidence)			giant: 12000 – 18000 m</a:t>
            </a:r>
          </a:p>
          <a:p>
            <a:r>
              <a:rPr lang="en-US" sz="1400" dirty="0">
                <a:effectLst/>
              </a:rPr>
              <a:t> </a:t>
            </a:r>
          </a:p>
          <a:p>
            <a:r>
              <a:rPr lang="en-US" sz="1400" dirty="0">
                <a:effectLst/>
              </a:rPr>
              <a:t>	2500 – 3000 m over western oceans</a:t>
            </a:r>
          </a:p>
          <a:p>
            <a:r>
              <a:rPr lang="en-US" sz="1400" dirty="0">
                <a:effectLst/>
              </a:rPr>
              <a:t>	(WAA side / weak subsidence)</a:t>
            </a:r>
          </a:p>
          <a:p>
            <a:r>
              <a:rPr lang="en-US" sz="1400" dirty="0">
                <a:effectLst/>
              </a:rPr>
              <a:t>  </a:t>
            </a:r>
          </a:p>
          <a:p>
            <a:r>
              <a:rPr lang="en-US" sz="1400" dirty="0">
                <a:effectLst/>
              </a:rPr>
              <a:t>5. Occasional rain producers			frequent rain producers with thunder.</a:t>
            </a:r>
          </a:p>
          <a:p>
            <a:r>
              <a:rPr lang="en-US" sz="1400" dirty="0">
                <a:effectLst/>
              </a:rPr>
              <a:t>  </a:t>
            </a:r>
          </a:p>
          <a:p>
            <a:r>
              <a:rPr lang="en-US" sz="1400" dirty="0">
                <a:effectLst/>
              </a:rPr>
              <a:t>6.   Distribution: 8% of all clouds		less than 1% of all clouds (across the</a:t>
            </a:r>
          </a:p>
          <a:p>
            <a:r>
              <a:rPr lang="en-US" sz="1400" dirty="0">
                <a:effectLst/>
              </a:rPr>
              <a:t>							Planet) </a:t>
            </a:r>
          </a:p>
          <a:p>
            <a:pPr marL="0" indent="0" eaLnBrk="1" hangingPunct="1">
              <a:lnSpc>
                <a:spcPct val="80000"/>
              </a:lnSpc>
              <a:buNone/>
              <a:defRPr/>
            </a:pPr>
            <a:endParaRPr lang="en-US" sz="14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11019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 calcmode="lin" valueType="num">
                                      <p:cBhvr additive="base">
                                        <p:cTn id="2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5" end="5"/>
                                            </p:txEl>
                                          </p:spTgt>
                                        </p:tgtEl>
                                        <p:attrNameLst>
                                          <p:attrName>style.visibility</p:attrName>
                                        </p:attrNameLst>
                                      </p:cBhvr>
                                      <p:to>
                                        <p:strVal val="visible"/>
                                      </p:to>
                                    </p:set>
                                    <p:anim calcmode="lin" valueType="num">
                                      <p:cBhvr additive="base">
                                        <p:cTn id="31"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6" end="6"/>
                                            </p:txEl>
                                          </p:spTgt>
                                        </p:tgtEl>
                                        <p:attrNameLst>
                                          <p:attrName>style.visibility</p:attrName>
                                        </p:attrNameLst>
                                      </p:cBhvr>
                                      <p:to>
                                        <p:strVal val="visible"/>
                                      </p:to>
                                    </p:set>
                                    <p:anim calcmode="lin" valueType="num">
                                      <p:cBhvr additive="base">
                                        <p:cTn id="37"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75">
                                            <p:txEl>
                                              <p:pRg st="7" end="7"/>
                                            </p:txEl>
                                          </p:spTgt>
                                        </p:tgtEl>
                                        <p:attrNameLst>
                                          <p:attrName>style.visibility</p:attrName>
                                        </p:attrNameLst>
                                      </p:cBhvr>
                                      <p:to>
                                        <p:strVal val="visible"/>
                                      </p:to>
                                    </p:set>
                                    <p:anim calcmode="lin" valueType="num">
                                      <p:cBhvr additive="base">
                                        <p:cTn id="43"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075">
                                            <p:txEl>
                                              <p:pRg st="8" end="8"/>
                                            </p:txEl>
                                          </p:spTgt>
                                        </p:tgtEl>
                                        <p:attrNameLst>
                                          <p:attrName>style.visibility</p:attrName>
                                        </p:attrNameLst>
                                      </p:cBhvr>
                                      <p:to>
                                        <p:strVal val="visible"/>
                                      </p:to>
                                    </p:set>
                                    <p:anim calcmode="lin" valueType="num">
                                      <p:cBhvr additive="base">
                                        <p:cTn id="49"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075">
                                            <p:txEl>
                                              <p:pRg st="9" end="9"/>
                                            </p:txEl>
                                          </p:spTgt>
                                        </p:tgtEl>
                                        <p:attrNameLst>
                                          <p:attrName>style.visibility</p:attrName>
                                        </p:attrNameLst>
                                      </p:cBhvr>
                                      <p:to>
                                        <p:strVal val="visible"/>
                                      </p:to>
                                    </p:set>
                                    <p:anim calcmode="lin" valueType="num">
                                      <p:cBhvr additive="base">
                                        <p:cTn id="55" dur="500" fill="hold"/>
                                        <p:tgtEl>
                                          <p:spTgt spid="3075">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07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075">
                                            <p:txEl>
                                              <p:pRg st="10" end="10"/>
                                            </p:txEl>
                                          </p:spTgt>
                                        </p:tgtEl>
                                        <p:attrNameLst>
                                          <p:attrName>style.visibility</p:attrName>
                                        </p:attrNameLst>
                                      </p:cBhvr>
                                      <p:to>
                                        <p:strVal val="visible"/>
                                      </p:to>
                                    </p:set>
                                    <p:anim calcmode="lin" valueType="num">
                                      <p:cBhvr additive="base">
                                        <p:cTn id="61" dur="500" fill="hold"/>
                                        <p:tgtEl>
                                          <p:spTgt spid="3075">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07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075">
                                            <p:txEl>
                                              <p:pRg st="11" end="11"/>
                                            </p:txEl>
                                          </p:spTgt>
                                        </p:tgtEl>
                                        <p:attrNameLst>
                                          <p:attrName>style.visibility</p:attrName>
                                        </p:attrNameLst>
                                      </p:cBhvr>
                                      <p:to>
                                        <p:strVal val="visible"/>
                                      </p:to>
                                    </p:set>
                                    <p:anim calcmode="lin" valueType="num">
                                      <p:cBhvr additive="base">
                                        <p:cTn id="67" dur="500" fill="hold"/>
                                        <p:tgtEl>
                                          <p:spTgt spid="3075">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07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075">
                                            <p:txEl>
                                              <p:pRg st="12" end="12"/>
                                            </p:txEl>
                                          </p:spTgt>
                                        </p:tgtEl>
                                        <p:attrNameLst>
                                          <p:attrName>style.visibility</p:attrName>
                                        </p:attrNameLst>
                                      </p:cBhvr>
                                      <p:to>
                                        <p:strVal val="visible"/>
                                      </p:to>
                                    </p:set>
                                    <p:anim calcmode="lin" valueType="num">
                                      <p:cBhvr additive="base">
                                        <p:cTn id="73" dur="500" fill="hold"/>
                                        <p:tgtEl>
                                          <p:spTgt spid="3075">
                                            <p:txEl>
                                              <p:pRg st="12" end="1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075">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075">
                                            <p:txEl>
                                              <p:pRg st="13" end="13"/>
                                            </p:txEl>
                                          </p:spTgt>
                                        </p:tgtEl>
                                        <p:attrNameLst>
                                          <p:attrName>style.visibility</p:attrName>
                                        </p:attrNameLst>
                                      </p:cBhvr>
                                      <p:to>
                                        <p:strVal val="visible"/>
                                      </p:to>
                                    </p:set>
                                    <p:anim calcmode="lin" valueType="num">
                                      <p:cBhvr additive="base">
                                        <p:cTn id="79" dur="500" fill="hold"/>
                                        <p:tgtEl>
                                          <p:spTgt spid="3075">
                                            <p:txEl>
                                              <p:pRg st="13" end="1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075">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075">
                                            <p:txEl>
                                              <p:pRg st="14" end="14"/>
                                            </p:txEl>
                                          </p:spTgt>
                                        </p:tgtEl>
                                        <p:attrNameLst>
                                          <p:attrName>style.visibility</p:attrName>
                                        </p:attrNameLst>
                                      </p:cBhvr>
                                      <p:to>
                                        <p:strVal val="visible"/>
                                      </p:to>
                                    </p:set>
                                    <p:anim calcmode="lin" valueType="num">
                                      <p:cBhvr additive="base">
                                        <p:cTn id="85" dur="500" fill="hold"/>
                                        <p:tgtEl>
                                          <p:spTgt spid="3075">
                                            <p:txEl>
                                              <p:pRg st="14" end="14"/>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075">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400" b="1" u="sng" dirty="0">
                <a:effectLst/>
              </a:rPr>
              <a:t>Land – Sea contrast</a:t>
            </a:r>
            <a:endParaRPr lang="en-US" sz="2400" dirty="0">
              <a:effectLst/>
            </a:endParaRPr>
          </a:p>
          <a:p>
            <a:r>
              <a:rPr lang="en-US" sz="2400" dirty="0">
                <a:effectLst/>
              </a:rPr>
              <a:t> </a:t>
            </a:r>
          </a:p>
          <a:p>
            <a:r>
              <a:rPr lang="en-US" sz="2400" dirty="0">
                <a:effectLst/>
              </a:rPr>
              <a:t>Total cloud cover over the tropical Islands and land </a:t>
            </a:r>
            <a:r>
              <a:rPr lang="en-US" sz="2400" dirty="0">
                <a:effectLst/>
                <a:sym typeface="Wingdings"/>
              </a:rPr>
              <a:t></a:t>
            </a:r>
            <a:r>
              <a:rPr lang="en-US" sz="2400" dirty="0">
                <a:effectLst/>
              </a:rPr>
              <a:t> 52% in tropics (35% convection, 17% </a:t>
            </a:r>
            <a:r>
              <a:rPr lang="en-US" sz="2400" dirty="0" err="1">
                <a:effectLst/>
              </a:rPr>
              <a:t>stratiform</a:t>
            </a:r>
            <a:r>
              <a:rPr lang="en-US" sz="2400" dirty="0">
                <a:effectLst/>
              </a:rPr>
              <a:t>)</a:t>
            </a:r>
          </a:p>
          <a:p>
            <a:r>
              <a:rPr lang="en-US" sz="2400" dirty="0">
                <a:effectLst/>
              </a:rPr>
              <a:t>  </a:t>
            </a:r>
          </a:p>
          <a:p>
            <a:r>
              <a:rPr lang="en-US" sz="2400" dirty="0">
                <a:effectLst/>
              </a:rPr>
              <a:t>Total cloud cover over the tropical oceans </a:t>
            </a:r>
            <a:r>
              <a:rPr lang="en-US" sz="2400" dirty="0">
                <a:effectLst/>
                <a:sym typeface="Wingdings"/>
              </a:rPr>
              <a:t></a:t>
            </a:r>
            <a:r>
              <a:rPr lang="en-US" sz="2400" dirty="0">
                <a:effectLst/>
              </a:rPr>
              <a:t> 35%  (13% Cu, </a:t>
            </a:r>
            <a:r>
              <a:rPr lang="en-US" sz="2400" dirty="0" err="1">
                <a:effectLst/>
              </a:rPr>
              <a:t>Cb</a:t>
            </a:r>
            <a:r>
              <a:rPr lang="en-US" sz="2400" dirty="0">
                <a:effectLst/>
              </a:rPr>
              <a:t>, and 21% </a:t>
            </a:r>
            <a:r>
              <a:rPr lang="en-US" sz="2400" dirty="0" err="1">
                <a:effectLst/>
              </a:rPr>
              <a:t>stratiform</a:t>
            </a:r>
            <a:r>
              <a:rPr lang="en-US" sz="2400" dirty="0">
                <a:effectLst/>
              </a:rPr>
              <a:t>).</a:t>
            </a:r>
          </a:p>
          <a:p>
            <a:r>
              <a:rPr lang="en-US" sz="2400" dirty="0">
                <a:effectLst/>
              </a:rPr>
              <a:t>  </a:t>
            </a:r>
          </a:p>
          <a:p>
            <a:r>
              <a:rPr lang="en-US" sz="2400" dirty="0">
                <a:effectLst/>
              </a:rPr>
              <a:t>The cumuliform clouds tend to have a double max (diurnal max) once after sunrise due to heating and instability and again before sunset (daytime heating).</a:t>
            </a:r>
          </a:p>
          <a:p>
            <a:pPr marL="0" indent="0">
              <a:buNone/>
            </a:pPr>
            <a:endParaRPr lang="en-US" sz="24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34904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3" end="3"/>
                                            </p:txEl>
                                          </p:spTgt>
                                        </p:tgtEl>
                                        <p:attrNameLst>
                                          <p:attrName>style.visibility</p:attrName>
                                        </p:attrNameLst>
                                      </p:cBhvr>
                                      <p:to>
                                        <p:strVal val="visible"/>
                                      </p:to>
                                    </p:set>
                                    <p:anim calcmode="lin" valueType="num">
                                      <p:cBhvr additive="base">
                                        <p:cTn id="25"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4" end="4"/>
                                            </p:txEl>
                                          </p:spTgt>
                                        </p:tgtEl>
                                        <p:attrNameLst>
                                          <p:attrName>style.visibility</p:attrName>
                                        </p:attrNameLst>
                                      </p:cBhvr>
                                      <p:to>
                                        <p:strVal val="visible"/>
                                      </p:to>
                                    </p:set>
                                    <p:anim calcmode="lin" valueType="num">
                                      <p:cBhvr additive="base">
                                        <p:cTn id="31"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5" end="5"/>
                                            </p:txEl>
                                          </p:spTgt>
                                        </p:tgtEl>
                                        <p:attrNameLst>
                                          <p:attrName>style.visibility</p:attrName>
                                        </p:attrNameLst>
                                      </p:cBhvr>
                                      <p:to>
                                        <p:strVal val="visible"/>
                                      </p:to>
                                    </p:set>
                                    <p:anim calcmode="lin" valueType="num">
                                      <p:cBhvr additive="base">
                                        <p:cTn id="37"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75">
                                            <p:txEl>
                                              <p:pRg st="6" end="6"/>
                                            </p:txEl>
                                          </p:spTgt>
                                        </p:tgtEl>
                                        <p:attrNameLst>
                                          <p:attrName>style.visibility</p:attrName>
                                        </p:attrNameLst>
                                      </p:cBhvr>
                                      <p:to>
                                        <p:strVal val="visible"/>
                                      </p:to>
                                    </p:set>
                                    <p:anim calcmode="lin" valueType="num">
                                      <p:cBhvr additive="base">
                                        <p:cTn id="43"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In the tropics </a:t>
            </a:r>
            <a:r>
              <a:rPr lang="en-US" sz="2800" dirty="0">
                <a:effectLst/>
                <a:sym typeface="Wingdings"/>
              </a:rPr>
              <a:t></a:t>
            </a:r>
            <a:r>
              <a:rPr lang="en-US" sz="2800" dirty="0">
                <a:effectLst/>
              </a:rPr>
              <a:t> sensible and latent heat important, and can create clouds locally when energy is transferred from seas to air. (convection) </a:t>
            </a:r>
          </a:p>
          <a:p>
            <a:r>
              <a:rPr lang="en-US" sz="2800" dirty="0">
                <a:effectLst/>
              </a:rPr>
              <a:t> </a:t>
            </a:r>
          </a:p>
          <a:p>
            <a:r>
              <a:rPr lang="en-US" sz="2800" dirty="0">
                <a:effectLst/>
              </a:rPr>
              <a:t>	But, large-scale stability has an impact on the amount of generalized cloudiness (no air mass contrasts)</a:t>
            </a:r>
          </a:p>
          <a:p>
            <a:pPr marL="0" indent="0">
              <a:buNone/>
            </a:pPr>
            <a:endParaRPr lang="en-US" sz="2800" dirty="0">
              <a:effectLst/>
            </a:endParaRP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7672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Convection:</a:t>
            </a:r>
          </a:p>
          <a:p>
            <a:r>
              <a:rPr lang="en-US" sz="2800" dirty="0">
                <a:effectLst/>
              </a:rPr>
              <a:t> </a:t>
            </a:r>
          </a:p>
          <a:p>
            <a:r>
              <a:rPr lang="en-US" sz="2800" dirty="0">
                <a:effectLst/>
              </a:rPr>
              <a:t>Dry </a:t>
            </a:r>
            <a:r>
              <a:rPr lang="en-US" sz="2800" dirty="0">
                <a:effectLst/>
                <a:sym typeface="Wingdings"/>
              </a:rPr>
              <a:t></a:t>
            </a:r>
            <a:r>
              <a:rPr lang="en-US" sz="2800" dirty="0">
                <a:effectLst/>
              </a:rPr>
              <a:t> occurs with less moisture than saturation, and dry convection obviously can not be seen. </a:t>
            </a:r>
          </a:p>
          <a:p>
            <a:endParaRPr lang="en-US" sz="2800" dirty="0">
              <a:effectLst/>
            </a:endParaRPr>
          </a:p>
          <a:p>
            <a:r>
              <a:rPr lang="en-US" sz="2800" dirty="0">
                <a:effectLst/>
              </a:rPr>
              <a:t> </a:t>
            </a:r>
          </a:p>
          <a:p>
            <a:r>
              <a:rPr lang="en-US" sz="2800" dirty="0">
                <a:effectLst/>
              </a:rPr>
              <a:t>Moist </a:t>
            </a:r>
            <a:r>
              <a:rPr lang="en-US" sz="2800" dirty="0">
                <a:effectLst/>
                <a:sym typeface="Wingdings"/>
              </a:rPr>
              <a:t></a:t>
            </a:r>
            <a:r>
              <a:rPr lang="en-US" sz="2800" dirty="0">
                <a:effectLst/>
              </a:rPr>
              <a:t> “illuminated” by condensing moisture (base is LCL and EL is top)</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79032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 calcmode="lin" valueType="num">
                                      <p:cBhvr additive="base">
                                        <p:cTn id="2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5" end="5"/>
                                            </p:txEl>
                                          </p:spTgt>
                                        </p:tgtEl>
                                        <p:attrNameLst>
                                          <p:attrName>style.visibility</p:attrName>
                                        </p:attrNameLst>
                                      </p:cBhvr>
                                      <p:to>
                                        <p:strVal val="visible"/>
                                      </p:to>
                                    </p:set>
                                    <p:anim calcmode="lin" valueType="num">
                                      <p:cBhvr additive="base">
                                        <p:cTn id="31"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effectLst/>
              </a:rPr>
              <a:t>Free convection </a:t>
            </a:r>
            <a:r>
              <a:rPr lang="en-US" sz="2800" dirty="0">
                <a:effectLst/>
                <a:sym typeface="Wingdings"/>
              </a:rPr>
              <a:t></a:t>
            </a:r>
            <a:r>
              <a:rPr lang="en-US" sz="2800" dirty="0">
                <a:effectLst/>
              </a:rPr>
              <a:t> happens due to buoyant principles (r’ – </a:t>
            </a:r>
            <a:r>
              <a:rPr lang="en-US" sz="2800" dirty="0" err="1">
                <a:effectLst/>
              </a:rPr>
              <a:t>rmean</a:t>
            </a:r>
            <a:r>
              <a:rPr lang="en-US" sz="2800" dirty="0">
                <a:effectLst/>
              </a:rPr>
              <a:t>) or (T’ – </a:t>
            </a:r>
            <a:r>
              <a:rPr lang="en-US" sz="2800" dirty="0" err="1">
                <a:effectLst/>
              </a:rPr>
              <a:t>Tmean</a:t>
            </a:r>
            <a:r>
              <a:rPr lang="en-US" sz="2800" dirty="0">
                <a:effectLst/>
              </a:rPr>
              <a:t>). (thermodynamics)  (Solar heating – big in tropics)</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429000"/>
            <a:ext cx="360997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227" y="3352800"/>
            <a:ext cx="237172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7073" y="3552825"/>
            <a:ext cx="285750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824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147"/>
                                        </p:tgtEl>
                                        <p:attrNameLst>
                                          <p:attrName>style.visibility</p:attrName>
                                        </p:attrNameLst>
                                      </p:cBhvr>
                                      <p:to>
                                        <p:strVal val="visible"/>
                                      </p:to>
                                    </p:set>
                                    <p:animEffect transition="in" filter="fade">
                                      <p:cBhvr>
                                        <p:cTn id="13" dur="1000"/>
                                        <p:tgtEl>
                                          <p:spTgt spid="6147"/>
                                        </p:tgtEl>
                                      </p:cBhvr>
                                    </p:animEffect>
                                    <p:anim calcmode="lin" valueType="num">
                                      <p:cBhvr>
                                        <p:cTn id="14" dur="1000" fill="hold"/>
                                        <p:tgtEl>
                                          <p:spTgt spid="6147"/>
                                        </p:tgtEl>
                                        <p:attrNameLst>
                                          <p:attrName>ppt_x</p:attrName>
                                        </p:attrNameLst>
                                      </p:cBhvr>
                                      <p:tavLst>
                                        <p:tav tm="0">
                                          <p:val>
                                            <p:strVal val="#ppt_x"/>
                                          </p:val>
                                        </p:tav>
                                        <p:tav tm="100000">
                                          <p:val>
                                            <p:strVal val="#ppt_x"/>
                                          </p:val>
                                        </p:tav>
                                      </p:tavLst>
                                    </p:anim>
                                    <p:anim calcmode="lin" valueType="num">
                                      <p:cBhvr>
                                        <p:cTn id="15"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148"/>
                                        </p:tgtEl>
                                        <p:attrNameLst>
                                          <p:attrName>style.visibility</p:attrName>
                                        </p:attrNameLst>
                                      </p:cBhvr>
                                      <p:to>
                                        <p:strVal val="visible"/>
                                      </p:to>
                                    </p:set>
                                    <p:animEffect transition="in" filter="wipe(down)">
                                      <p:cBhvr>
                                        <p:cTn id="20" dur="500"/>
                                        <p:tgtEl>
                                          <p:spTgt spid="614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149"/>
                                        </p:tgtEl>
                                        <p:attrNameLst>
                                          <p:attrName>style.visibility</p:attrName>
                                        </p:attrNameLst>
                                      </p:cBhvr>
                                      <p:to>
                                        <p:strVal val="visible"/>
                                      </p:to>
                                    </p:set>
                                    <p:animEffect transition="in" filter="circle(in)">
                                      <p:cBhvr>
                                        <p:cTn id="25" dur="2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effectLst/>
              </a:rPr>
              <a:t>Forced convection </a:t>
            </a:r>
            <a:r>
              <a:rPr lang="en-US" sz="2800" dirty="0">
                <a:effectLst/>
                <a:sym typeface="Wingdings"/>
              </a:rPr>
              <a:t></a:t>
            </a:r>
            <a:r>
              <a:rPr lang="en-US" sz="2800" dirty="0">
                <a:effectLst/>
              </a:rPr>
              <a:t> happens due to “dynamic” principles (convergence, </a:t>
            </a:r>
            <a:r>
              <a:rPr lang="en-US" sz="2800" dirty="0" err="1">
                <a:effectLst/>
              </a:rPr>
              <a:t>vorrticity</a:t>
            </a:r>
            <a:r>
              <a:rPr lang="en-US" sz="2800" dirty="0">
                <a:effectLst/>
              </a:rPr>
              <a:t> or thermal advection), or topography. (bigger in mid-</a:t>
            </a:r>
            <a:r>
              <a:rPr lang="en-US" sz="2800" dirty="0" err="1">
                <a:effectLst/>
              </a:rPr>
              <a:t>lats</a:t>
            </a:r>
            <a:r>
              <a:rPr lang="en-US" sz="2800" dirty="0">
                <a:effectLst/>
              </a:rPr>
              <a:t>)</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352800"/>
            <a:ext cx="3077592"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408218"/>
            <a:ext cx="460375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209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animEffect transition="in" filter="barn(inVertical)">
                                      <p:cBhvr>
                                        <p:cTn id="13" dur="500"/>
                                        <p:tgtEl>
                                          <p:spTgt spid="717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circle(in)">
                                      <p:cBhvr>
                                        <p:cTn id="18" dur="2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Atmospheric Stability (how different from </a:t>
            </a:r>
            <a:r>
              <a:rPr lang="en-US" sz="2800" dirty="0" err="1"/>
              <a:t>extratropics</a:t>
            </a:r>
            <a:r>
              <a:rPr lang="en-US" sz="2800" dirty="0"/>
              <a:t>?)</a:t>
            </a:r>
          </a:p>
          <a:p>
            <a:pPr eaLnBrk="1" hangingPunct="1">
              <a:lnSpc>
                <a:spcPct val="80000"/>
              </a:lnSpc>
              <a:defRPr/>
            </a:pPr>
            <a:endParaRPr lang="en-US" sz="2800" dirty="0"/>
          </a:p>
          <a:p>
            <a:pPr eaLnBrk="1" hangingPunct="1">
              <a:lnSpc>
                <a:spcPct val="80000"/>
              </a:lnSpc>
              <a:defRPr/>
            </a:pPr>
            <a:r>
              <a:rPr lang="en-US" sz="2800" dirty="0"/>
              <a:t> Simply the atmosphere’s resistivity to overturning! Bryan and Fritch (2000) BAMS</a:t>
            </a:r>
          </a:p>
          <a:p>
            <a:pPr eaLnBrk="1" hangingPunct="1">
              <a:lnSpc>
                <a:spcPct val="80000"/>
              </a:lnSpc>
              <a:defRPr/>
            </a:pPr>
            <a:endParaRPr lang="en-US" sz="2800" dirty="0"/>
          </a:p>
          <a:p>
            <a:pPr eaLnBrk="1" hangingPunct="1">
              <a:lnSpc>
                <a:spcPct val="80000"/>
              </a:lnSpc>
              <a:defRPr/>
            </a:pPr>
            <a:r>
              <a:rPr lang="en-US" sz="2800" dirty="0"/>
              <a:t>Use parcel method</a:t>
            </a:r>
          </a:p>
          <a:p>
            <a:pPr marL="0" indent="0" eaLnBrk="1" hangingPunct="1">
              <a:lnSpc>
                <a:spcPct val="80000"/>
              </a:lnSpc>
              <a:buNone/>
              <a:defRPr/>
            </a:pPr>
            <a:endParaRPr lang="en-US" sz="2800" dirty="0"/>
          </a:p>
          <a:p>
            <a:pPr eaLnBrk="1" hangingPunct="1">
              <a:lnSpc>
                <a:spcPct val="80000"/>
              </a:lnSpc>
              <a:defRPr/>
            </a:pPr>
            <a:r>
              <a:rPr lang="en-US" sz="2800" dirty="0"/>
              <a:t>Simply the difference between </a:t>
            </a:r>
            <a:r>
              <a:rPr lang="en-US" sz="2800" dirty="0" err="1"/>
              <a:t>Atms</a:t>
            </a:r>
            <a:r>
              <a:rPr lang="en-US" sz="2800" dirty="0"/>
              <a:t>. Lapse rate and three lapse rates derived from the 1st Law (Hydrostatic or static stability):  or One lapse rate based on potential temp.</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59552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Lapse Rates – Stability</a:t>
            </a:r>
          </a:p>
          <a:p>
            <a:pPr eaLnBrk="1" hangingPunct="1">
              <a:lnSpc>
                <a:spcPct val="80000"/>
              </a:lnSpc>
              <a:defRPr/>
            </a:pPr>
            <a:endParaRPr lang="en-US" sz="2800" dirty="0"/>
          </a:p>
          <a:p>
            <a:pPr eaLnBrk="1" hangingPunct="1">
              <a:lnSpc>
                <a:spcPct val="80000"/>
              </a:lnSpc>
              <a:defRPr/>
            </a:pPr>
            <a:r>
              <a:rPr lang="en-US" sz="2800" dirty="0"/>
              <a:t>1.	</a:t>
            </a:r>
            <a:r>
              <a:rPr lang="en-US" sz="2000" dirty="0"/>
              <a:t>Dry adiabatic  (g/</a:t>
            </a:r>
            <a:r>
              <a:rPr lang="en-US" sz="2000" dirty="0" err="1"/>
              <a:t>Cp</a:t>
            </a:r>
            <a:r>
              <a:rPr lang="en-US" sz="2000" dirty="0"/>
              <a:t>) – this is valid for ANY planet</a:t>
            </a:r>
          </a:p>
          <a:p>
            <a:pPr marL="0" indent="0" eaLnBrk="1" hangingPunct="1">
              <a:lnSpc>
                <a:spcPct val="80000"/>
              </a:lnSpc>
              <a:buNone/>
              <a:defRPr/>
            </a:pPr>
            <a:endParaRPr lang="en-US" sz="2000" dirty="0"/>
          </a:p>
          <a:p>
            <a:pPr eaLnBrk="1" hangingPunct="1">
              <a:lnSpc>
                <a:spcPct val="80000"/>
              </a:lnSpc>
              <a:defRPr/>
            </a:pPr>
            <a:endParaRPr lang="en-US" sz="2000" dirty="0"/>
          </a:p>
          <a:p>
            <a:pPr eaLnBrk="1" hangingPunct="1">
              <a:lnSpc>
                <a:spcPct val="80000"/>
              </a:lnSpc>
              <a:defRPr/>
            </a:pPr>
            <a:r>
              <a:rPr lang="en-US" sz="2000" dirty="0"/>
              <a:t>2. moist adiabatic (modified by ratio of Latent Heat  L*</a:t>
            </a:r>
            <a:r>
              <a:rPr lang="en-US" sz="2000" dirty="0" err="1"/>
              <a:t>dm</a:t>
            </a:r>
            <a:r>
              <a:rPr lang="en-US" sz="2000" dirty="0"/>
              <a:t>   and Internal Energy   </a:t>
            </a:r>
            <a:r>
              <a:rPr lang="en-US" sz="2000" dirty="0" err="1"/>
              <a:t>Cp</a:t>
            </a:r>
            <a:r>
              <a:rPr lang="en-US" sz="2000" dirty="0"/>
              <a:t>*DT.</a:t>
            </a:r>
          </a:p>
          <a:p>
            <a:pPr eaLnBrk="1" hangingPunct="1">
              <a:lnSpc>
                <a:spcPct val="80000"/>
              </a:lnSpc>
              <a:defRPr/>
            </a:pPr>
            <a:endParaRPr lang="en-US" sz="2000" dirty="0"/>
          </a:p>
          <a:p>
            <a:pPr eaLnBrk="1" hangingPunct="1">
              <a:lnSpc>
                <a:spcPct val="80000"/>
              </a:lnSpc>
              <a:defRPr/>
            </a:pPr>
            <a:r>
              <a:rPr lang="en-US" sz="2000" dirty="0"/>
              <a:t>Earth = 9.8 / 1004.63 = 9.76 C / km  </a:t>
            </a:r>
          </a:p>
          <a:p>
            <a:pPr eaLnBrk="1" hangingPunct="1">
              <a:lnSpc>
                <a:spcPct val="80000"/>
              </a:lnSpc>
              <a:defRPr/>
            </a:pPr>
            <a:r>
              <a:rPr lang="en-US" sz="2000" dirty="0"/>
              <a:t>Mars = 3.72 / 844 = 4.4 C / km</a:t>
            </a:r>
          </a:p>
          <a:p>
            <a:pPr eaLnBrk="1" hangingPunct="1">
              <a:lnSpc>
                <a:spcPct val="80000"/>
              </a:lnSpc>
              <a:defRPr/>
            </a:pPr>
            <a:r>
              <a:rPr lang="en-US" sz="2000" dirty="0"/>
              <a:t>Venus = 9.92 / 844 = 10.6 C / km</a:t>
            </a:r>
          </a:p>
          <a:p>
            <a:pPr eaLnBrk="1" hangingPunct="1">
              <a:lnSpc>
                <a:spcPct val="80000"/>
              </a:lnSpc>
              <a:defRPr/>
            </a:pPr>
            <a:endParaRPr lang="en-US" sz="2000" dirty="0"/>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415827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7" end="7"/>
                                            </p:txEl>
                                          </p:spTgt>
                                        </p:tgtEl>
                                        <p:attrNameLst>
                                          <p:attrName>style.visibility</p:attrName>
                                        </p:attrNameLst>
                                      </p:cBhvr>
                                      <p:to>
                                        <p:strVal val="visible"/>
                                      </p:to>
                                    </p:set>
                                    <p:anim calcmode="lin" valueType="num">
                                      <p:cBhvr additive="base">
                                        <p:cTn id="25"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8" end="8"/>
                                            </p:txEl>
                                          </p:spTgt>
                                        </p:tgtEl>
                                        <p:attrNameLst>
                                          <p:attrName>style.visibility</p:attrName>
                                        </p:attrNameLst>
                                      </p:cBhvr>
                                      <p:to>
                                        <p:strVal val="visible"/>
                                      </p:to>
                                    </p:set>
                                    <p:anim calcmode="lin" valueType="num">
                                      <p:cBhvr additive="base">
                                        <p:cTn id="31"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9" end="9"/>
                                            </p:txEl>
                                          </p:spTgt>
                                        </p:tgtEl>
                                        <p:attrNameLst>
                                          <p:attrName>style.visibility</p:attrName>
                                        </p:attrNameLst>
                                      </p:cBhvr>
                                      <p:to>
                                        <p:strVal val="visible"/>
                                      </p:to>
                                    </p:set>
                                    <p:anim calcmode="lin" valueType="num">
                                      <p:cBhvr additive="base">
                                        <p:cTn id="37" dur="500" fill="hold"/>
                                        <p:tgtEl>
                                          <p:spTgt spid="3075">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3.  The Auto Convective Lapse rate:  derive by assuming constant density and hydrostatic (g/Rd)  Again, good for any planet:   Earth 34.2 Celsius / km. Convection happens spontaneously, one does not need any forcing.</a:t>
            </a:r>
          </a:p>
          <a:p>
            <a:pPr marL="0" indent="0" eaLnBrk="1" hangingPunct="1">
              <a:lnSpc>
                <a:spcPct val="80000"/>
              </a:lnSpc>
              <a:buNone/>
              <a:defRPr/>
            </a:pPr>
            <a:endParaRPr lang="en-US" sz="2800" dirty="0"/>
          </a:p>
          <a:p>
            <a:pPr eaLnBrk="1" hangingPunct="1">
              <a:lnSpc>
                <a:spcPct val="80000"/>
              </a:lnSpc>
              <a:defRPr/>
            </a:pPr>
            <a:r>
              <a:rPr lang="en-US" sz="2800" dirty="0"/>
              <a:t>Mars:  3.72 / 190 = 19.5 C /km </a:t>
            </a:r>
          </a:p>
          <a:p>
            <a:pPr eaLnBrk="1" hangingPunct="1">
              <a:lnSpc>
                <a:spcPct val="80000"/>
              </a:lnSpc>
              <a:defRPr/>
            </a:pPr>
            <a:r>
              <a:rPr lang="en-US" sz="2800" dirty="0"/>
              <a:t>Venus  8.92 / 190 = 46.8 C / Km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All of these represent “bifurcation points”, or point beyond which the </a:t>
            </a:r>
            <a:r>
              <a:rPr lang="en-US" sz="2800" dirty="0" err="1"/>
              <a:t>Atms</a:t>
            </a:r>
            <a:r>
              <a:rPr lang="en-US" sz="2800" dirty="0"/>
              <a:t>. system behaves differently!   Especially #3</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55221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effectLst/>
              </a:rPr>
              <a:t>Then streamlines and stream function are the same, and the flow is non-divergent:</a:t>
            </a:r>
          </a:p>
          <a:p>
            <a:pPr eaLnBrk="1" hangingPunct="1">
              <a:lnSpc>
                <a:spcPct val="80000"/>
              </a:lnSpc>
              <a:defRPr/>
            </a:pPr>
            <a:endParaRPr lang="en-US" sz="2800" dirty="0">
              <a:effectLst/>
            </a:endParaRPr>
          </a:p>
          <a:p>
            <a:pPr eaLnBrk="1" hangingPunct="1">
              <a:lnSpc>
                <a:spcPct val="80000"/>
              </a:lnSpc>
              <a:defRPr/>
            </a:pPr>
            <a:endParaRPr lang="en-US" sz="2800" dirty="0">
              <a:effectLst/>
            </a:endParaRPr>
          </a:p>
          <a:p>
            <a:pPr eaLnBrk="1" hangingPunct="1">
              <a:lnSpc>
                <a:spcPct val="80000"/>
              </a:lnSpc>
              <a:defRPr/>
            </a:pPr>
            <a:endParaRPr lang="en-US" sz="2800" dirty="0">
              <a:effectLst/>
            </a:endParaRPr>
          </a:p>
          <a:p>
            <a:pPr eaLnBrk="1" hangingPunct="1">
              <a:lnSpc>
                <a:spcPct val="80000"/>
              </a:lnSpc>
              <a:defRPr/>
            </a:pPr>
            <a:endParaRPr lang="en-US" sz="2800" dirty="0">
              <a:effectLst/>
            </a:endParaRPr>
          </a:p>
          <a:p>
            <a:pPr eaLnBrk="1" hangingPunct="1">
              <a:lnSpc>
                <a:spcPct val="80000"/>
              </a:lnSpc>
              <a:defRPr/>
            </a:pPr>
            <a:endParaRPr lang="en-US" sz="2800" dirty="0">
              <a:effectLst/>
            </a:endParaRPr>
          </a:p>
          <a:p>
            <a:pPr eaLnBrk="1" hangingPunct="1">
              <a:lnSpc>
                <a:spcPct val="80000"/>
              </a:lnSpc>
              <a:defRPr/>
            </a:pPr>
            <a:endParaRPr lang="en-US" sz="2800" dirty="0">
              <a:effectLst/>
            </a:endParaRPr>
          </a:p>
          <a:p>
            <a:pPr eaLnBrk="1" hangingPunct="1">
              <a:lnSpc>
                <a:spcPct val="80000"/>
              </a:lnSpc>
              <a:defRPr/>
            </a:pPr>
            <a:r>
              <a:rPr lang="en-US" sz="2800" dirty="0">
                <a:effectLst/>
              </a:rPr>
              <a:t>Then if Divergence is not zero, then Stream lines and stream function not the same!</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200400"/>
            <a:ext cx="2438400" cy="1946534"/>
          </a:xfrm>
          <a:prstGeom prst="rect">
            <a:avLst/>
          </a:prstGeom>
          <a:solidFill>
            <a:schemeClr val="tx1"/>
          </a:solidFill>
          <a:ln>
            <a:noFill/>
          </a:ln>
          <a:effectLst/>
        </p:spPr>
      </p:pic>
    </p:spTree>
    <p:extLst>
      <p:ext uri="{BB962C8B-B14F-4D97-AF65-F5344CB8AC3E}">
        <p14:creationId xmlns:p14="http://schemas.microsoft.com/office/powerpoint/2010/main" val="137086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barn(inVertical)">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7" end="7"/>
                                            </p:txEl>
                                          </p:spTgt>
                                        </p:tgtEl>
                                        <p:attrNameLst>
                                          <p:attrName>style.visibility</p:attrName>
                                        </p:attrNameLst>
                                      </p:cBhvr>
                                      <p:to>
                                        <p:strVal val="visible"/>
                                      </p:to>
                                    </p:set>
                                    <p:anim calcmode="lin" valueType="num">
                                      <p:cBhvr additive="base">
                                        <p:cTn id="18"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Dry adiabatic </a:t>
            </a:r>
            <a:r>
              <a:rPr lang="en-US" sz="2800" dirty="0">
                <a:sym typeface="Wingdings" pitchFamily="2" charset="2"/>
              </a:rPr>
              <a:t> if the </a:t>
            </a:r>
            <a:r>
              <a:rPr lang="en-US" sz="2800" dirty="0" err="1">
                <a:sym typeface="Wingdings" pitchFamily="2" charset="2"/>
              </a:rPr>
              <a:t>env</a:t>
            </a:r>
            <a:r>
              <a:rPr lang="en-US" sz="2800" dirty="0">
                <a:sym typeface="Wingdings" pitchFamily="2" charset="2"/>
              </a:rPr>
              <a:t> is </a:t>
            </a:r>
            <a:r>
              <a:rPr lang="en-US" sz="2800" dirty="0"/>
              <a:t>less than dry </a:t>
            </a:r>
            <a:r>
              <a:rPr lang="en-US" sz="2800" dirty="0" err="1"/>
              <a:t>adia</a:t>
            </a:r>
            <a:r>
              <a:rPr lang="en-US" sz="2800" dirty="0"/>
              <a:t>, need lot’s of forcing, if more than, need small forcing.</a:t>
            </a:r>
          </a:p>
          <a:p>
            <a:pPr eaLnBrk="1" hangingPunct="1">
              <a:lnSpc>
                <a:spcPct val="80000"/>
              </a:lnSpc>
              <a:defRPr/>
            </a:pPr>
            <a:endParaRPr lang="en-US" sz="2800" dirty="0"/>
          </a:p>
          <a:p>
            <a:pPr eaLnBrk="1" hangingPunct="1">
              <a:lnSpc>
                <a:spcPct val="80000"/>
              </a:lnSpc>
              <a:defRPr/>
            </a:pPr>
            <a:r>
              <a:rPr lang="en-US" sz="2800" dirty="0"/>
              <a:t>Stability, determine qualitatively using thermodynamic diagrams.  (KBIS) sounding next page.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Draw:  Absolute stability, neutral, conditional, neutral, absolute unstable.</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9468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KBIS</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28600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636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barn(inVertical)">
                                      <p:cBhvr>
                                        <p:cTn id="13"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400" dirty="0">
                <a:effectLst/>
              </a:rPr>
              <a:t>Moist </a:t>
            </a:r>
            <a:r>
              <a:rPr lang="en-US" sz="2400" dirty="0" err="1">
                <a:effectLst/>
              </a:rPr>
              <a:t>atms</a:t>
            </a:r>
            <a:r>
              <a:rPr lang="en-US" sz="2400" dirty="0">
                <a:effectLst/>
              </a:rPr>
              <a:t> </a:t>
            </a:r>
            <a:r>
              <a:rPr lang="en-US" sz="2400" dirty="0">
                <a:effectLst/>
                <a:sym typeface="Wingdings"/>
              </a:rPr>
              <a:t></a:t>
            </a:r>
            <a:r>
              <a:rPr lang="en-US" sz="2400" dirty="0">
                <a:effectLst/>
              </a:rPr>
              <a:t> In theory only 100% humidity!  On a large-scale can practically assume at 80 – 85% humidity.</a:t>
            </a:r>
          </a:p>
          <a:p>
            <a:endParaRPr lang="en-US" sz="2400" dirty="0">
              <a:effectLst/>
            </a:endParaRPr>
          </a:p>
          <a:p>
            <a:r>
              <a:rPr lang="en-US" sz="2400" dirty="0">
                <a:effectLst/>
              </a:rPr>
              <a:t>Dry </a:t>
            </a:r>
            <a:r>
              <a:rPr lang="en-US" sz="2400" dirty="0">
                <a:effectLst/>
                <a:sym typeface="Wingdings"/>
              </a:rPr>
              <a:t></a:t>
            </a:r>
            <a:r>
              <a:rPr lang="en-US" sz="2400" dirty="0">
                <a:effectLst/>
              </a:rPr>
              <a:t> In theory, only 0% humidity, but on a large-scale behaves that way from 0 – 70% humidity. </a:t>
            </a:r>
          </a:p>
          <a:p>
            <a:pPr marL="0" indent="0">
              <a:buNone/>
            </a:pPr>
            <a:r>
              <a:rPr lang="en-US" sz="2400" dirty="0">
                <a:effectLst/>
              </a:rPr>
              <a:t> </a:t>
            </a:r>
          </a:p>
          <a:p>
            <a:r>
              <a:rPr lang="en-US" sz="2400" dirty="0">
                <a:effectLst/>
              </a:rPr>
              <a:t> Layer that is potentially unstable </a:t>
            </a:r>
            <a:r>
              <a:rPr lang="en-US" sz="2400" dirty="0">
                <a:effectLst/>
                <a:sym typeface="Wingdings"/>
              </a:rPr>
              <a:t></a:t>
            </a:r>
            <a:r>
              <a:rPr lang="en-US" sz="2400" dirty="0">
                <a:effectLst/>
              </a:rPr>
              <a:t> wet bulb potential temperature (</a:t>
            </a:r>
            <a:r>
              <a:rPr lang="en-US" sz="2400" dirty="0" err="1">
                <a:effectLst/>
              </a:rPr>
              <a:t>qe</a:t>
            </a:r>
            <a:r>
              <a:rPr lang="en-US" sz="2400" dirty="0">
                <a:effectLst/>
              </a:rPr>
              <a:t>/</a:t>
            </a:r>
            <a:r>
              <a:rPr lang="en-US" sz="2400" dirty="0" err="1">
                <a:effectLst/>
              </a:rPr>
              <a:t>dz</a:t>
            </a:r>
            <a:r>
              <a:rPr lang="en-US" sz="2400" dirty="0">
                <a:effectLst/>
              </a:rPr>
              <a:t> &lt; 0),  Convective instability.</a:t>
            </a:r>
          </a:p>
          <a:p>
            <a:pPr marL="0" indent="0">
              <a:buNone/>
            </a:pPr>
            <a:r>
              <a:rPr lang="en-US" sz="2400" dirty="0">
                <a:effectLst/>
              </a:rPr>
              <a:t> </a:t>
            </a:r>
          </a:p>
          <a:p>
            <a:r>
              <a:rPr lang="en-US" sz="2400" dirty="0">
                <a:effectLst/>
              </a:rPr>
              <a:t>This kind of layer will automatically become unstable upon saturation:</a:t>
            </a:r>
          </a:p>
          <a:p>
            <a:pPr marL="0" indent="0" eaLnBrk="1" hangingPunct="1">
              <a:lnSpc>
                <a:spcPct val="80000"/>
              </a:lnSpc>
              <a:buNone/>
              <a:defRPr/>
            </a:pPr>
            <a:endParaRPr lang="en-US" sz="24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88642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 calcmode="lin" valueType="num">
                                      <p:cBhvr additive="base">
                                        <p:cTn id="2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5" end="5"/>
                                            </p:txEl>
                                          </p:spTgt>
                                        </p:tgtEl>
                                        <p:attrNameLst>
                                          <p:attrName>style.visibility</p:attrName>
                                        </p:attrNameLst>
                                      </p:cBhvr>
                                      <p:to>
                                        <p:strVal val="visible"/>
                                      </p:to>
                                    </p:set>
                                    <p:anim calcmode="lin" valueType="num">
                                      <p:cBhvr additive="base">
                                        <p:cTn id="31"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6" end="6"/>
                                            </p:txEl>
                                          </p:spTgt>
                                        </p:tgtEl>
                                        <p:attrNameLst>
                                          <p:attrName>style.visibility</p:attrName>
                                        </p:attrNameLst>
                                      </p:cBhvr>
                                      <p:to>
                                        <p:strVal val="visible"/>
                                      </p:to>
                                    </p:set>
                                    <p:anim calcmode="lin" valueType="num">
                                      <p:cBhvr additive="base">
                                        <p:cTn id="37"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Look at Static Stability:</a:t>
            </a:r>
          </a:p>
          <a:p>
            <a:pPr eaLnBrk="1" hangingPunct="1">
              <a:lnSpc>
                <a:spcPct val="80000"/>
              </a:lnSpc>
              <a:defRPr/>
            </a:pPr>
            <a:endParaRPr lang="en-US" sz="2800" dirty="0"/>
          </a:p>
          <a:p>
            <a:pPr eaLnBrk="1" hangingPunct="1">
              <a:lnSpc>
                <a:spcPct val="80000"/>
              </a:lnSpc>
              <a:defRPr/>
            </a:pPr>
            <a:endParaRPr lang="en-US" sz="2800" dirty="0"/>
          </a:p>
          <a:p>
            <a:pPr marL="0" indent="0" eaLnBrk="1" hangingPunct="1">
              <a:lnSpc>
                <a:spcPct val="80000"/>
              </a:lnSpc>
              <a:buNone/>
              <a:defRPr/>
            </a:pPr>
            <a:r>
              <a:rPr lang="en-US" sz="2800" dirty="0"/>
              <a:t>	 </a:t>
            </a:r>
          </a:p>
          <a:p>
            <a:pPr marL="0" indent="0" eaLnBrk="1" hangingPunct="1">
              <a:lnSpc>
                <a:spcPct val="80000"/>
              </a:lnSpc>
              <a:buNone/>
              <a:defRPr/>
            </a:pPr>
            <a:endParaRPr lang="en-US" sz="2800" dirty="0"/>
          </a:p>
          <a:p>
            <a:pPr marL="0" indent="0" eaLnBrk="1" hangingPunct="1">
              <a:lnSpc>
                <a:spcPct val="80000"/>
              </a:lnSpc>
              <a:buNone/>
              <a:defRPr/>
            </a:pPr>
            <a:r>
              <a:rPr lang="en-US" sz="2800" dirty="0"/>
              <a:t>	</a:t>
            </a:r>
          </a:p>
          <a:p>
            <a:pPr eaLnBrk="1" hangingPunct="1">
              <a:lnSpc>
                <a:spcPct val="80000"/>
              </a:lnSpc>
              <a:defRPr/>
            </a:pPr>
            <a:endParaRPr lang="en-US" sz="2800" dirty="0"/>
          </a:p>
          <a:p>
            <a:pPr eaLnBrk="1" hangingPunct="1">
              <a:lnSpc>
                <a:spcPct val="80000"/>
              </a:lnSpc>
              <a:defRPr/>
            </a:pPr>
            <a:r>
              <a:rPr lang="en-US" sz="2800" dirty="0"/>
              <a:t>And in terms of dry static energy (Montgomery </a:t>
            </a:r>
            <a:r>
              <a:rPr lang="en-US" sz="2800" dirty="0" err="1"/>
              <a:t>streamfunction</a:t>
            </a:r>
            <a:r>
              <a:rPr lang="en-US" sz="2800" dirty="0"/>
              <a:t>) and potential temperature 		</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844800"/>
            <a:ext cx="3342888" cy="965200"/>
          </a:xfrm>
          <a:prstGeom prst="rect">
            <a:avLst/>
          </a:prstGeom>
          <a:solidFill>
            <a:schemeClr val="tx1"/>
          </a:solidFill>
          <a:ln>
            <a:noFill/>
          </a:ln>
          <a:effectLst/>
        </p:spPr>
      </p:pic>
    </p:spTree>
    <p:extLst>
      <p:ext uri="{BB962C8B-B14F-4D97-AF65-F5344CB8AC3E}">
        <p14:creationId xmlns:p14="http://schemas.microsoft.com/office/powerpoint/2010/main" val="383300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170"/>
                                        </p:tgtEl>
                                        <p:attrNameLst>
                                          <p:attrName>style.visibility</p:attrName>
                                        </p:attrNameLst>
                                      </p:cBhvr>
                                      <p:to>
                                        <p:strVal val="visible"/>
                                      </p:to>
                                    </p:set>
                                    <p:animEffect transition="in" filter="wipe(down)">
                                      <p:cBhvr>
                                        <p:cTn id="25" dur="500"/>
                                        <p:tgtEl>
                                          <p:spTgt spid="717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075">
                                            <p:txEl>
                                              <p:pRg st="7" end="7"/>
                                            </p:txEl>
                                          </p:spTgt>
                                        </p:tgtEl>
                                        <p:attrNameLst>
                                          <p:attrName>style.visibility</p:attrName>
                                        </p:attrNameLst>
                                      </p:cBhvr>
                                      <p:to>
                                        <p:strVal val="visible"/>
                                      </p:to>
                                    </p:set>
                                    <p:anim calcmode="lin" valueType="num">
                                      <p:cBhvr additive="base">
                                        <p:cTn id="30"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Dry and Moist! </a:t>
            </a:r>
          </a:p>
          <a:p>
            <a:pPr marL="0" indent="0" eaLnBrk="1" hangingPunct="1">
              <a:lnSpc>
                <a:spcPct val="80000"/>
              </a:lnSpc>
              <a:buNone/>
              <a:defRPr/>
            </a:pPr>
            <a:endParaRPr lang="en-US" sz="2800" dirty="0"/>
          </a:p>
          <a:p>
            <a:pPr eaLnBrk="1" hangingPunct="1">
              <a:lnSpc>
                <a:spcPct val="80000"/>
              </a:lnSpc>
              <a:defRPr/>
            </a:pPr>
            <a:r>
              <a:rPr lang="en-US" sz="2800" dirty="0"/>
              <a:t>Dry:</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	Moist:</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Can you derive these? </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667000"/>
            <a:ext cx="2933700" cy="838200"/>
          </a:xfrm>
          <a:prstGeom prst="rect">
            <a:avLst/>
          </a:prstGeom>
          <a:solidFill>
            <a:schemeClr val="tx1"/>
          </a:solidFill>
          <a:ln>
            <a:noFill/>
          </a:ln>
          <a:effec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962400"/>
            <a:ext cx="3481754" cy="914400"/>
          </a:xfrm>
          <a:prstGeom prst="rect">
            <a:avLst/>
          </a:prstGeom>
          <a:solidFill>
            <a:schemeClr val="tx1"/>
          </a:solidFill>
          <a:ln w="9525">
            <a:solidFill>
              <a:schemeClr val="tx1"/>
            </a:solidFill>
            <a:miter lim="800000"/>
            <a:headEnd/>
            <a:tailEnd/>
          </a:ln>
          <a:effectLst/>
        </p:spPr>
      </p:pic>
    </p:spTree>
    <p:extLst>
      <p:ext uri="{BB962C8B-B14F-4D97-AF65-F5344CB8AC3E}">
        <p14:creationId xmlns:p14="http://schemas.microsoft.com/office/powerpoint/2010/main" val="256820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wipe(down)">
                                      <p:cBhvr>
                                        <p:cTn id="19" dur="500"/>
                                        <p:tgtEl>
                                          <p:spTgt spid="819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5" end="5"/>
                                            </p:txEl>
                                          </p:spTgt>
                                        </p:tgtEl>
                                        <p:attrNameLst>
                                          <p:attrName>style.visibility</p:attrName>
                                        </p:attrNameLst>
                                      </p:cBhvr>
                                      <p:to>
                                        <p:strVal val="visible"/>
                                      </p:to>
                                    </p:set>
                                    <p:anim calcmode="lin" valueType="num">
                                      <p:cBhvr additive="base">
                                        <p:cTn id="24"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8195"/>
                                        </p:tgtEl>
                                        <p:attrNameLst>
                                          <p:attrName>style.visibility</p:attrName>
                                        </p:attrNameLst>
                                      </p:cBhvr>
                                      <p:to>
                                        <p:strVal val="visible"/>
                                      </p:to>
                                    </p:set>
                                    <p:animEffect transition="in" filter="circle(in)">
                                      <p:cBhvr>
                                        <p:cTn id="30" dur="2000"/>
                                        <p:tgtEl>
                                          <p:spTgt spid="819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075">
                                            <p:txEl>
                                              <p:pRg st="8" end="8"/>
                                            </p:txEl>
                                          </p:spTgt>
                                        </p:tgtEl>
                                        <p:attrNameLst>
                                          <p:attrName>style.visibility</p:attrName>
                                        </p:attrNameLst>
                                      </p:cBhvr>
                                      <p:to>
                                        <p:strVal val="visible"/>
                                      </p:to>
                                    </p:set>
                                    <p:anim calcmode="lin" valueType="num">
                                      <p:cBhvr additive="base">
                                        <p:cTn id="35"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Tropical troposphere, like mid-</a:t>
            </a:r>
            <a:r>
              <a:rPr lang="en-US" sz="2800" dirty="0" err="1"/>
              <a:t>lats</a:t>
            </a:r>
            <a:r>
              <a:rPr lang="en-US" sz="2800" dirty="0"/>
              <a:t> is mostly conditional. Also, hydrostatically stable </a:t>
            </a:r>
          </a:p>
          <a:p>
            <a:pPr marL="0" indent="0" eaLnBrk="1" hangingPunct="1">
              <a:lnSpc>
                <a:spcPct val="80000"/>
              </a:lnSpc>
              <a:buNone/>
              <a:defRPr/>
            </a:pPr>
            <a:endParaRPr lang="en-US" sz="2800" dirty="0"/>
          </a:p>
          <a:p>
            <a:pPr eaLnBrk="1" hangingPunct="1">
              <a:lnSpc>
                <a:spcPct val="80000"/>
              </a:lnSpc>
              <a:defRPr/>
            </a:pPr>
            <a:endParaRPr lang="en-US" sz="2800" dirty="0"/>
          </a:p>
          <a:p>
            <a:pPr eaLnBrk="1" hangingPunct="1">
              <a:lnSpc>
                <a:spcPct val="80000"/>
              </a:lnSpc>
              <a:defRPr/>
            </a:pPr>
            <a:r>
              <a:rPr lang="en-US" sz="2800" dirty="0"/>
              <a:t>Two questions of tropical meteorology:</a:t>
            </a:r>
          </a:p>
          <a:p>
            <a:pPr eaLnBrk="1" hangingPunct="1">
              <a:lnSpc>
                <a:spcPct val="80000"/>
              </a:lnSpc>
              <a:defRPr/>
            </a:pPr>
            <a:endParaRPr lang="en-US" sz="2800" dirty="0"/>
          </a:p>
          <a:p>
            <a:pPr eaLnBrk="1" hangingPunct="1">
              <a:lnSpc>
                <a:spcPct val="80000"/>
              </a:lnSpc>
              <a:defRPr/>
            </a:pPr>
            <a:r>
              <a:rPr lang="en-US" sz="2800" dirty="0"/>
              <a:t>1)	How is conditional instability maintained?</a:t>
            </a:r>
          </a:p>
          <a:p>
            <a:pPr eaLnBrk="1" hangingPunct="1">
              <a:lnSpc>
                <a:spcPct val="80000"/>
              </a:lnSpc>
              <a:defRPr/>
            </a:pPr>
            <a:r>
              <a:rPr lang="en-US" sz="2800" dirty="0"/>
              <a:t>2)	How can we model CU and convection in the tropics?</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418506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Question 1:</a:t>
            </a:r>
          </a:p>
          <a:p>
            <a:pPr marL="0" indent="0" eaLnBrk="1" hangingPunct="1">
              <a:lnSpc>
                <a:spcPct val="80000"/>
              </a:lnSpc>
              <a:buNone/>
              <a:defRPr/>
            </a:pPr>
            <a:endParaRPr lang="en-US" sz="2800" dirty="0"/>
          </a:p>
          <a:p>
            <a:pPr eaLnBrk="1" hangingPunct="1">
              <a:lnSpc>
                <a:spcPct val="80000"/>
              </a:lnSpc>
              <a:defRPr/>
            </a:pPr>
            <a:r>
              <a:rPr lang="en-US" sz="2800" dirty="0"/>
              <a:t>Air-sea interaction, helps to maintain </a:t>
            </a:r>
            <a:r>
              <a:rPr lang="en-US" sz="2800" dirty="0" err="1"/>
              <a:t>conditionsal</a:t>
            </a:r>
            <a:r>
              <a:rPr lang="en-US" sz="2800" dirty="0"/>
              <a:t> instability in the tropics as SSTS tend to be warmer than the </a:t>
            </a:r>
            <a:r>
              <a:rPr lang="en-US" sz="2800" dirty="0" err="1"/>
              <a:t>atms</a:t>
            </a:r>
            <a:r>
              <a:rPr lang="en-US" sz="2800" dirty="0"/>
              <a:t>.</a:t>
            </a:r>
          </a:p>
          <a:p>
            <a:pPr eaLnBrk="1" hangingPunct="1">
              <a:lnSpc>
                <a:spcPct val="80000"/>
              </a:lnSpc>
              <a:defRPr/>
            </a:pPr>
            <a:endParaRPr lang="en-US" sz="2800" dirty="0"/>
          </a:p>
          <a:p>
            <a:pPr eaLnBrk="1" hangingPunct="1">
              <a:lnSpc>
                <a:spcPct val="80000"/>
              </a:lnSpc>
              <a:defRPr/>
            </a:pPr>
            <a:r>
              <a:rPr lang="en-US" sz="2000" dirty="0"/>
              <a:t>Advection of moisture and heat.</a:t>
            </a:r>
          </a:p>
          <a:p>
            <a:pPr marL="0" indent="0" eaLnBrk="1" hangingPunct="1">
              <a:lnSpc>
                <a:spcPct val="80000"/>
              </a:lnSpc>
              <a:buNone/>
              <a:defRPr/>
            </a:pPr>
            <a:endParaRPr lang="en-US" sz="2000" dirty="0"/>
          </a:p>
          <a:p>
            <a:pPr eaLnBrk="1" hangingPunct="1">
              <a:lnSpc>
                <a:spcPct val="80000"/>
              </a:lnSpc>
              <a:defRPr/>
            </a:pPr>
            <a:r>
              <a:rPr lang="en-US" sz="2000" dirty="0"/>
              <a:t>Strong turbulent mixing and diffusion in the cloud layers.</a:t>
            </a:r>
          </a:p>
          <a:p>
            <a:pPr marL="0" indent="0" eaLnBrk="1" hangingPunct="1">
              <a:lnSpc>
                <a:spcPct val="80000"/>
              </a:lnSpc>
              <a:buNone/>
              <a:defRPr/>
            </a:pPr>
            <a:endParaRPr lang="en-US" sz="2000" dirty="0"/>
          </a:p>
          <a:p>
            <a:pPr eaLnBrk="1" hangingPunct="1">
              <a:lnSpc>
                <a:spcPct val="80000"/>
              </a:lnSpc>
              <a:defRPr/>
            </a:pPr>
            <a:r>
              <a:rPr lang="en-US" sz="2000" dirty="0"/>
              <a:t>Long wave cooling of the troposphere  - increases the lapse rates</a:t>
            </a:r>
            <a:r>
              <a:rPr lang="en-US" sz="2800" dirty="0"/>
              <a:t>.</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22909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8" end="8"/>
                                            </p:txEl>
                                          </p:spTgt>
                                        </p:tgtEl>
                                        <p:attrNameLst>
                                          <p:attrName>style.visibility</p:attrName>
                                        </p:attrNameLst>
                                      </p:cBhvr>
                                      <p:to>
                                        <p:strVal val="visible"/>
                                      </p:to>
                                    </p:set>
                                    <p:anim calcmode="lin" valueType="num">
                                      <p:cBhvr additive="base">
                                        <p:cTn id="31"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Question 2:</a:t>
            </a:r>
          </a:p>
          <a:p>
            <a:pPr eaLnBrk="1" hangingPunct="1">
              <a:lnSpc>
                <a:spcPct val="80000"/>
              </a:lnSpc>
              <a:defRPr/>
            </a:pPr>
            <a:endParaRPr lang="en-US" sz="2800" dirty="0"/>
          </a:p>
          <a:p>
            <a:pPr eaLnBrk="1" hangingPunct="1">
              <a:lnSpc>
                <a:spcPct val="80000"/>
              </a:lnSpc>
              <a:defRPr/>
            </a:pPr>
            <a:r>
              <a:rPr lang="en-US" sz="2800" dirty="0"/>
              <a:t>Models parameterize clouds and LHR (general outlines - </a:t>
            </a:r>
            <a:r>
              <a:rPr lang="en-US" sz="2800" dirty="0" err="1"/>
              <a:t>Algoreithms</a:t>
            </a:r>
            <a:r>
              <a:rPr lang="en-US" sz="2800" dirty="0"/>
              <a:t>):</a:t>
            </a:r>
          </a:p>
          <a:p>
            <a:pPr eaLnBrk="1" hangingPunct="1">
              <a:lnSpc>
                <a:spcPct val="80000"/>
              </a:lnSpc>
              <a:defRPr/>
            </a:pPr>
            <a:endParaRPr lang="en-US" sz="2800" dirty="0"/>
          </a:p>
          <a:p>
            <a:pPr eaLnBrk="1" hangingPunct="1">
              <a:lnSpc>
                <a:spcPct val="80000"/>
              </a:lnSpc>
              <a:defRPr/>
            </a:pPr>
            <a:r>
              <a:rPr lang="en-US" sz="2800" dirty="0"/>
              <a:t>Stable cloudiness and precipitation </a:t>
            </a:r>
          </a:p>
          <a:p>
            <a:pPr marL="0" indent="0" eaLnBrk="1" hangingPunct="1">
              <a:lnSpc>
                <a:spcPct val="80000"/>
              </a:lnSpc>
              <a:buNone/>
              <a:defRPr/>
            </a:pPr>
            <a:endParaRPr lang="en-US" sz="2800" dirty="0"/>
          </a:p>
          <a:p>
            <a:pPr eaLnBrk="1" hangingPunct="1">
              <a:lnSpc>
                <a:spcPct val="80000"/>
              </a:lnSpc>
              <a:defRPr/>
            </a:pPr>
            <a:r>
              <a:rPr lang="en-US" sz="2800" dirty="0"/>
              <a:t>Stable: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5136" y="4648200"/>
            <a:ext cx="1790700" cy="800100"/>
          </a:xfrm>
          <a:prstGeom prst="rect">
            <a:avLst/>
          </a:prstGeom>
          <a:solidFill>
            <a:schemeClr val="tx1"/>
          </a:solidFill>
          <a:ln>
            <a:noFill/>
          </a:ln>
          <a:effectLst/>
        </p:spPr>
      </p:pic>
    </p:spTree>
    <p:extLst>
      <p:ext uri="{BB962C8B-B14F-4D97-AF65-F5344CB8AC3E}">
        <p14:creationId xmlns:p14="http://schemas.microsoft.com/office/powerpoint/2010/main" val="63127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122"/>
                                        </p:tgtEl>
                                        <p:attrNameLst>
                                          <p:attrName>style.visibility</p:attrName>
                                        </p:attrNameLst>
                                      </p:cBhvr>
                                      <p:to>
                                        <p:strVal val="visible"/>
                                      </p:to>
                                    </p:set>
                                    <p:animEffect transition="in" filter="wipe(down)">
                                      <p:cBhvr>
                                        <p:cTn id="31"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 3-legged stool” Vertical motion and vertical moisture convergence.  (with CCN).</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Need vertical motion &lt; 0   and moisture convergence &gt; 0. Can do this with an “if” or “condition” statements.</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03350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Controversial tropical topic (CISK)  Convective instability of the second kind – (frictional convergence) or WISHE (wind-induced surface heat exchange – Heating does the job of getting going). These are the same except for the beginning (</a:t>
            </a:r>
            <a:r>
              <a:rPr lang="en-US" sz="2800" dirty="0" err="1"/>
              <a:t>Graig</a:t>
            </a:r>
            <a:r>
              <a:rPr lang="en-US" sz="2800" dirty="0"/>
              <a:t> and S.L. Gray) (See also </a:t>
            </a:r>
            <a:r>
              <a:rPr lang="en-US" sz="2800" dirty="0" err="1"/>
              <a:t>Houze</a:t>
            </a:r>
            <a:r>
              <a:rPr lang="en-US" sz="2800" dirty="0"/>
              <a:t> 2010, MWR)</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CISK - Convection supported by large-scale moisture convergence (moist environment) – and frictionally induced. (in PBL)</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425431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Now for some levity</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5602" name="Picture 2" descr="C:\Users\lupoa\AppData\Local\Microsoft\Windows\Temporary Internet Files\Content.Outlook\Y1ZO96QV\pho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499064"/>
            <a:ext cx="6710363" cy="4249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51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5602"/>
                                        </p:tgtEl>
                                        <p:attrNameLst>
                                          <p:attrName>style.visibility</p:attrName>
                                        </p:attrNameLst>
                                      </p:cBhvr>
                                      <p:to>
                                        <p:strVal val="visible"/>
                                      </p:to>
                                    </p:set>
                                    <p:animEffect transition="in" filter="circle(in)">
                                      <p:cBhvr>
                                        <p:cTn id="13" dur="2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Then Upward motion and LHR in mid-troposphere,</a:t>
            </a:r>
          </a:p>
          <a:p>
            <a:pPr eaLnBrk="1" hangingPunct="1">
              <a:lnSpc>
                <a:spcPct val="80000"/>
              </a:lnSpc>
              <a:defRPr/>
            </a:pPr>
            <a:endParaRPr lang="en-US" sz="2800" dirty="0"/>
          </a:p>
          <a:p>
            <a:pPr eaLnBrk="1" hangingPunct="1">
              <a:lnSpc>
                <a:spcPct val="80000"/>
              </a:lnSpc>
              <a:defRPr/>
            </a:pPr>
            <a:r>
              <a:rPr lang="en-US" sz="2800" dirty="0"/>
              <a:t>This enhances vertical motions and sets up a thermally direct “self-sustaining” “pump”.   Large-scale supports, small scale accomplishes and energy transferred upscale. </a:t>
            </a:r>
          </a:p>
          <a:p>
            <a:pPr eaLnBrk="1" hangingPunct="1">
              <a:lnSpc>
                <a:spcPct val="80000"/>
              </a:lnSpc>
              <a:defRPr/>
            </a:pPr>
            <a:endParaRPr lang="en-US" sz="2800" dirty="0"/>
          </a:p>
          <a:p>
            <a:pPr eaLnBrk="1" hangingPunct="1">
              <a:lnSpc>
                <a:spcPct val="80000"/>
              </a:lnSpc>
              <a:defRPr/>
            </a:pPr>
            <a:r>
              <a:rPr lang="en-US" sz="2800" dirty="0"/>
              <a:t>WISHE – strong heat flux induces stronger circulation, which in turn strengthens heat flux (thus, both are positive feedbacks) </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55531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CISK has come “in and out” of fashion.</a:t>
            </a:r>
          </a:p>
          <a:p>
            <a:pPr eaLnBrk="1" hangingPunct="1">
              <a:lnSpc>
                <a:spcPct val="80000"/>
              </a:lnSpc>
              <a:defRPr/>
            </a:pPr>
            <a:endParaRPr lang="en-US" sz="2800" dirty="0"/>
          </a:p>
          <a:p>
            <a:pPr marL="0" indent="0" eaLnBrk="1" hangingPunct="1">
              <a:lnSpc>
                <a:spcPct val="80000"/>
              </a:lnSpc>
              <a:buNone/>
              <a:defRPr/>
            </a:pPr>
            <a:r>
              <a:rPr lang="en-US" sz="2800" dirty="0"/>
              <a:t>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2287438"/>
            <a:ext cx="5181600" cy="4570562"/>
          </a:xfrm>
          <a:prstGeom prst="rect">
            <a:avLst/>
          </a:prstGeom>
        </p:spPr>
      </p:pic>
    </p:spTree>
    <p:extLst>
      <p:ext uri="{BB962C8B-B14F-4D97-AF65-F5344CB8AC3E}">
        <p14:creationId xmlns:p14="http://schemas.microsoft.com/office/powerpoint/2010/main" val="84866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CISK – WISHE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327" y="2362200"/>
            <a:ext cx="4751294" cy="4191000"/>
          </a:xfrm>
          <a:prstGeom prst="rect">
            <a:avLst/>
          </a:prstGeom>
        </p:spPr>
      </p:pic>
    </p:spTree>
    <p:extLst>
      <p:ext uri="{BB962C8B-B14F-4D97-AF65-F5344CB8AC3E}">
        <p14:creationId xmlns:p14="http://schemas.microsoft.com/office/powerpoint/2010/main" val="249351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CISK – as a mechanism introduced in 1964 – </a:t>
            </a:r>
            <a:r>
              <a:rPr lang="en-US" sz="2800" dirty="0" err="1"/>
              <a:t>Charney</a:t>
            </a:r>
            <a:r>
              <a:rPr lang="en-US" sz="2800" dirty="0"/>
              <a:t> and </a:t>
            </a:r>
            <a:r>
              <a:rPr lang="en-US" sz="2800" dirty="0" err="1"/>
              <a:t>Elisassen</a:t>
            </a:r>
            <a:r>
              <a:rPr lang="en-US" sz="2800" dirty="0"/>
              <a:t>. This described a positive feedback for development of tropical cyclones and other systems.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The LHR can generate a feedback which intensifies a vortex or wave, which can be self-sustaining. Lindzen (1974</a:t>
            </a:r>
            <a:r>
              <a:rPr lang="en-US" sz="2800"/>
              <a:t>) calls “wave – CISK”.</a:t>
            </a: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73668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u="sng" dirty="0"/>
              <a:t>Convective Parameterization Schemes:</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1)	Convective adjustment</a:t>
            </a:r>
          </a:p>
          <a:p>
            <a:pPr eaLnBrk="1" hangingPunct="1">
              <a:lnSpc>
                <a:spcPct val="80000"/>
              </a:lnSpc>
              <a:defRPr/>
            </a:pPr>
            <a:r>
              <a:rPr lang="en-US" sz="2800" dirty="0"/>
              <a:t>2)	Moisture convergence</a:t>
            </a:r>
          </a:p>
          <a:p>
            <a:pPr eaLnBrk="1" hangingPunct="1">
              <a:lnSpc>
                <a:spcPct val="80000"/>
              </a:lnSpc>
              <a:defRPr/>
            </a:pPr>
            <a:r>
              <a:rPr lang="en-US" sz="2800" dirty="0"/>
              <a:t>3)	Cu-scale / mass flux scheme</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Recent models use combinations of these. (1 and 2  or 1 and 3)</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H</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91685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5" end="5"/>
                                            </p:txEl>
                                          </p:spTgt>
                                        </p:tgtEl>
                                        <p:attrNameLst>
                                          <p:attrName>style.visibility</p:attrName>
                                        </p:attrNameLst>
                                      </p:cBhvr>
                                      <p:to>
                                        <p:strVal val="visible"/>
                                      </p:to>
                                    </p:set>
                                    <p:anim calcmode="lin" valueType="num">
                                      <p:cBhvr additive="base">
                                        <p:cTn id="25"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8" end="8"/>
                                            </p:txEl>
                                          </p:spTgt>
                                        </p:tgtEl>
                                        <p:attrNameLst>
                                          <p:attrName>style.visibility</p:attrName>
                                        </p:attrNameLst>
                                      </p:cBhvr>
                                      <p:to>
                                        <p:strVal val="visible"/>
                                      </p:to>
                                    </p:set>
                                    <p:anim calcmode="lin" valueType="num">
                                      <p:cBhvr additive="base">
                                        <p:cTn id="31"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11" end="11"/>
                                            </p:txEl>
                                          </p:spTgt>
                                        </p:tgtEl>
                                        <p:attrNameLst>
                                          <p:attrName>style.visibility</p:attrName>
                                        </p:attrNameLst>
                                      </p:cBhvr>
                                      <p:to>
                                        <p:strVal val="visible"/>
                                      </p:to>
                                    </p:set>
                                    <p:anim calcmode="lin" valueType="num">
                                      <p:cBhvr additive="base">
                                        <p:cTn id="37" dur="500" fill="hold"/>
                                        <p:tgtEl>
                                          <p:spTgt spid="3075">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400" dirty="0"/>
              <a:t>Convective “adjustment”: </a:t>
            </a:r>
          </a:p>
          <a:p>
            <a:pPr marL="0" indent="0" eaLnBrk="1" hangingPunct="1">
              <a:lnSpc>
                <a:spcPct val="80000"/>
              </a:lnSpc>
              <a:buNone/>
              <a:defRPr/>
            </a:pPr>
            <a:endParaRPr lang="en-US" sz="2400" dirty="0"/>
          </a:p>
          <a:p>
            <a:pPr eaLnBrk="1" hangingPunct="1">
              <a:lnSpc>
                <a:spcPct val="80000"/>
              </a:lnSpc>
              <a:defRPr/>
            </a:pPr>
            <a:r>
              <a:rPr lang="en-US" sz="2400" dirty="0"/>
              <a:t>Requires three things:</a:t>
            </a:r>
          </a:p>
          <a:p>
            <a:pPr marL="0" indent="0" eaLnBrk="1" hangingPunct="1">
              <a:lnSpc>
                <a:spcPct val="80000"/>
              </a:lnSpc>
              <a:buNone/>
              <a:defRPr/>
            </a:pPr>
            <a:endParaRPr lang="en-US" sz="2400" dirty="0"/>
          </a:p>
          <a:p>
            <a:pPr eaLnBrk="1" hangingPunct="1">
              <a:lnSpc>
                <a:spcPct val="80000"/>
              </a:lnSpc>
              <a:defRPr/>
            </a:pPr>
            <a:r>
              <a:rPr lang="en-US" sz="2400" dirty="0"/>
              <a:t>Recall cloud formation requires sufficient a) CCN, b) Moisture, and c) upward motion.</a:t>
            </a:r>
          </a:p>
          <a:p>
            <a:pPr marL="0" indent="0" eaLnBrk="1" hangingPunct="1">
              <a:lnSpc>
                <a:spcPct val="80000"/>
              </a:lnSpc>
              <a:buNone/>
              <a:defRPr/>
            </a:pPr>
            <a:endParaRPr lang="en-US" sz="2400" dirty="0"/>
          </a:p>
          <a:p>
            <a:pPr eaLnBrk="1" hangingPunct="1">
              <a:lnSpc>
                <a:spcPct val="80000"/>
              </a:lnSpc>
              <a:defRPr/>
            </a:pPr>
            <a:r>
              <a:rPr lang="en-US" sz="2400" dirty="0"/>
              <a:t>a)	large-scale conditional instability</a:t>
            </a:r>
          </a:p>
          <a:p>
            <a:pPr marL="0" indent="0" eaLnBrk="1" hangingPunct="1">
              <a:lnSpc>
                <a:spcPct val="80000"/>
              </a:lnSpc>
              <a:buNone/>
              <a:defRPr/>
            </a:pPr>
            <a:endParaRPr lang="en-US" sz="2400" dirty="0"/>
          </a:p>
          <a:p>
            <a:pPr eaLnBrk="1" hangingPunct="1">
              <a:lnSpc>
                <a:spcPct val="80000"/>
              </a:lnSpc>
              <a:defRPr/>
            </a:pPr>
            <a:r>
              <a:rPr lang="en-US" sz="2400" dirty="0"/>
              <a:t>b)	RH &gt; X   (say, 100% in a numerical model) at X level.</a:t>
            </a:r>
          </a:p>
          <a:p>
            <a:pPr marL="0" indent="0" eaLnBrk="1" hangingPunct="1">
              <a:lnSpc>
                <a:spcPct val="80000"/>
              </a:lnSpc>
              <a:buNone/>
              <a:defRPr/>
            </a:pPr>
            <a:endParaRPr lang="en-US" sz="2400" dirty="0"/>
          </a:p>
          <a:p>
            <a:pPr eaLnBrk="1" hangingPunct="1">
              <a:lnSpc>
                <a:spcPct val="80000"/>
              </a:lnSpc>
              <a:defRPr/>
            </a:pPr>
            <a:r>
              <a:rPr lang="en-US" sz="2400" dirty="0"/>
              <a:t>c)	Upward vertical motion.</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55932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8" end="8"/>
                                            </p:txEl>
                                          </p:spTgt>
                                        </p:tgtEl>
                                        <p:attrNameLst>
                                          <p:attrName>style.visibility</p:attrName>
                                        </p:attrNameLst>
                                      </p:cBhvr>
                                      <p:to>
                                        <p:strVal val="visible"/>
                                      </p:to>
                                    </p:set>
                                    <p:anim calcmode="lin" valueType="num">
                                      <p:cBhvr additive="base">
                                        <p:cTn id="31"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10" end="10"/>
                                            </p:txEl>
                                          </p:spTgt>
                                        </p:tgtEl>
                                        <p:attrNameLst>
                                          <p:attrName>style.visibility</p:attrName>
                                        </p:attrNameLst>
                                      </p:cBhvr>
                                      <p:to>
                                        <p:strVal val="visible"/>
                                      </p:to>
                                    </p:set>
                                    <p:anim calcmode="lin" valueType="num">
                                      <p:cBhvr additive="base">
                                        <p:cTn id="37" dur="500" fill="hold"/>
                                        <p:tgtEl>
                                          <p:spTgt spid="3075">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Called “adjustment” because after the release of CAPE (cloud formation and precipitation), the temperature and moisture profile will be “adjusted”.</a:t>
            </a:r>
          </a:p>
          <a:p>
            <a:pPr eaLnBrk="1" hangingPunct="1">
              <a:lnSpc>
                <a:spcPct val="80000"/>
              </a:lnSpc>
              <a:defRPr/>
            </a:pPr>
            <a:endParaRPr lang="en-US" sz="2800" dirty="0"/>
          </a:p>
          <a:p>
            <a:pPr eaLnBrk="1" hangingPunct="1">
              <a:lnSpc>
                <a:spcPct val="80000"/>
              </a:lnSpc>
              <a:defRPr/>
            </a:pPr>
            <a:r>
              <a:rPr lang="en-US" sz="2800" dirty="0"/>
              <a:t>Moisture convergence (e.g. </a:t>
            </a:r>
            <a:r>
              <a:rPr lang="en-US" sz="2800" dirty="0" err="1"/>
              <a:t>Kuo</a:t>
            </a:r>
            <a:r>
              <a:rPr lang="en-US" sz="2800" dirty="0"/>
              <a:t> scheme – the first convective scheme – and a ‘template” for more modern ones.)</a:t>
            </a:r>
          </a:p>
          <a:p>
            <a:pPr eaLnBrk="1" hangingPunct="1">
              <a:lnSpc>
                <a:spcPct val="80000"/>
              </a:lnSpc>
              <a:defRPr/>
            </a:pPr>
            <a:endParaRPr lang="en-US" sz="2800" dirty="0"/>
          </a:p>
          <a:p>
            <a:pPr eaLnBrk="1" hangingPunct="1">
              <a:lnSpc>
                <a:spcPct val="80000"/>
              </a:lnSpc>
              <a:defRPr/>
            </a:pPr>
            <a:r>
              <a:rPr lang="en-US" sz="2800" dirty="0"/>
              <a:t>Fundamentally </a:t>
            </a:r>
            <a:r>
              <a:rPr lang="en-US" sz="2800" dirty="0">
                <a:sym typeface="Wingdings" pitchFamily="2" charset="2"/>
              </a:rPr>
              <a:t> </a:t>
            </a:r>
            <a:r>
              <a:rPr lang="en-US" sz="2800" dirty="0"/>
              <a:t> the convective LHR is proportional to the moisture convergence in the column. </a:t>
            </a:r>
          </a:p>
          <a:p>
            <a:pPr eaLnBrk="1" hangingPunct="1">
              <a:lnSpc>
                <a:spcPct val="80000"/>
              </a:lnSpc>
              <a:defRPr/>
            </a:pPr>
            <a:endParaRPr lang="en-US" sz="2800" dirty="0"/>
          </a:p>
          <a:p>
            <a:pPr eaLnBrk="1" hangingPunct="1">
              <a:lnSpc>
                <a:spcPct val="80000"/>
              </a:lnSpc>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59549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 scheme needs or uses:   </a:t>
            </a:r>
          </a:p>
          <a:p>
            <a:pPr eaLnBrk="1" hangingPunct="1">
              <a:lnSpc>
                <a:spcPct val="80000"/>
              </a:lnSpc>
              <a:defRPr/>
            </a:pPr>
            <a:endParaRPr lang="en-US" sz="2800" dirty="0"/>
          </a:p>
          <a:p>
            <a:pPr eaLnBrk="1" hangingPunct="1">
              <a:lnSpc>
                <a:spcPct val="80000"/>
              </a:lnSpc>
              <a:defRPr/>
            </a:pPr>
            <a:r>
              <a:rPr lang="en-US" sz="2800" dirty="0"/>
              <a:t>Moisture flux convergence and deep layer of Condition instability</a:t>
            </a:r>
          </a:p>
          <a:p>
            <a:pPr eaLnBrk="1" hangingPunct="1">
              <a:lnSpc>
                <a:spcPct val="80000"/>
              </a:lnSpc>
              <a:defRPr/>
            </a:pPr>
            <a:endParaRPr lang="en-US" sz="2800" dirty="0"/>
          </a:p>
          <a:p>
            <a:pPr eaLnBrk="1" hangingPunct="1">
              <a:lnSpc>
                <a:spcPct val="80000"/>
              </a:lnSpc>
              <a:defRPr/>
            </a:pPr>
            <a:r>
              <a:rPr lang="en-US" sz="2800" dirty="0"/>
              <a:t>Advantage:  </a:t>
            </a:r>
          </a:p>
          <a:p>
            <a:pPr eaLnBrk="1" hangingPunct="1">
              <a:lnSpc>
                <a:spcPct val="80000"/>
              </a:lnSpc>
              <a:defRPr/>
            </a:pPr>
            <a:endParaRPr lang="en-US" sz="2800" dirty="0"/>
          </a:p>
          <a:p>
            <a:pPr eaLnBrk="1" hangingPunct="1">
              <a:lnSpc>
                <a:spcPct val="80000"/>
              </a:lnSpc>
              <a:defRPr/>
            </a:pPr>
            <a:r>
              <a:rPr lang="en-US" sz="2800" dirty="0"/>
              <a:t>Relatively easy to use / program.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98237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Results:</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	These bring surface air up into the atmosphere and then assume that in the cloud that the lapse rate is moist adiabatic.</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	The cloud is always from the LCL to EL.</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71805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anim calcmode="lin" valueType="num">
                                      <p:cBhvr additive="base">
                                        <p:cTn id="19"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Results II:</a:t>
            </a:r>
          </a:p>
          <a:p>
            <a:pPr eaLnBrk="1" hangingPunct="1">
              <a:lnSpc>
                <a:spcPct val="80000"/>
              </a:lnSpc>
              <a:defRPr/>
            </a:pPr>
            <a:endParaRPr lang="en-US" sz="2800" dirty="0"/>
          </a:p>
          <a:p>
            <a:pPr eaLnBrk="1" hangingPunct="1">
              <a:lnSpc>
                <a:spcPct val="80000"/>
              </a:lnSpc>
              <a:defRPr/>
            </a:pPr>
            <a:r>
              <a:rPr lang="en-US" sz="2800" dirty="0"/>
              <a:t>	In early schemes (</a:t>
            </a:r>
            <a:r>
              <a:rPr lang="en-US" sz="2800" dirty="0" err="1"/>
              <a:t>Kuo</a:t>
            </a:r>
            <a:r>
              <a:rPr lang="en-US" sz="2800" dirty="0"/>
              <a:t>), cloud exists “momentarily” in the model and then dissolves by mixing with surrounding air (but no explicit entrainment).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	All the water vapor condenses and then falls out as precipitation, with no re-evaporation. </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62065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We can also define the </a:t>
            </a:r>
            <a:r>
              <a:rPr lang="en-US" sz="2800" dirty="0" err="1"/>
              <a:t>irrotational</a:t>
            </a:r>
            <a:r>
              <a:rPr lang="en-US" sz="2800" dirty="0"/>
              <a:t> component (component normal to streamline)</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And if </a:t>
            </a:r>
            <a:r>
              <a:rPr lang="en-US" sz="2800" dirty="0" err="1"/>
              <a:t>irrotational</a:t>
            </a:r>
            <a:r>
              <a:rPr lang="en-US" sz="2800" dirty="0"/>
              <a:t>, then:</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effectLst/>
              </a:rPr>
              <a:t>If </a:t>
            </a:r>
            <a:r>
              <a:rPr lang="en-US" sz="2800" dirty="0" err="1">
                <a:effectLst/>
              </a:rPr>
              <a:t>Vorticity</a:t>
            </a:r>
            <a:r>
              <a:rPr lang="en-US" sz="2800" dirty="0">
                <a:effectLst/>
              </a:rPr>
              <a:t> is not zero, then streamlines and velocity potential (normal component to streamlines) not normal.</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0" y="2743200"/>
            <a:ext cx="3619500" cy="800100"/>
          </a:xfrm>
          <a:prstGeom prst="rect">
            <a:avLst/>
          </a:prstGeom>
          <a:solidFill>
            <a:schemeClr val="tx1"/>
          </a:solidFill>
          <a:ln>
            <a:noFill/>
          </a:ln>
          <a:effec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810000"/>
            <a:ext cx="1752600" cy="1733550"/>
          </a:xfrm>
          <a:prstGeom prst="rect">
            <a:avLst/>
          </a:prstGeom>
          <a:solidFill>
            <a:schemeClr val="tx1"/>
          </a:solidFill>
          <a:ln>
            <a:noFill/>
          </a:ln>
          <a:effectLst/>
        </p:spPr>
      </p:pic>
    </p:spTree>
    <p:extLst>
      <p:ext uri="{BB962C8B-B14F-4D97-AF65-F5344CB8AC3E}">
        <p14:creationId xmlns:p14="http://schemas.microsoft.com/office/powerpoint/2010/main" val="60113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barn(inVertical)">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4" end="4"/>
                                            </p:txEl>
                                          </p:spTgt>
                                        </p:tgtEl>
                                        <p:attrNameLst>
                                          <p:attrName>style.visibility</p:attrName>
                                        </p:attrNameLst>
                                      </p:cBhvr>
                                      <p:to>
                                        <p:strVal val="visible"/>
                                      </p:to>
                                    </p:set>
                                    <p:anim calcmode="lin" valueType="num">
                                      <p:cBhvr additive="base">
                                        <p:cTn id="18"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9"/>
                                        </p:tgtEl>
                                        <p:attrNameLst>
                                          <p:attrName>style.visibility</p:attrName>
                                        </p:attrNameLst>
                                      </p:cBhvr>
                                      <p:to>
                                        <p:strVal val="visible"/>
                                      </p:to>
                                    </p:set>
                                    <p:animEffect transition="in" filter="wipe(down)">
                                      <p:cBhvr>
                                        <p:cTn id="24" dur="500"/>
                                        <p:tgtEl>
                                          <p:spTgt spid="409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075">
                                            <p:txEl>
                                              <p:pRg st="8" end="8"/>
                                            </p:txEl>
                                          </p:spTgt>
                                        </p:tgtEl>
                                        <p:attrNameLst>
                                          <p:attrName>style.visibility</p:attrName>
                                        </p:attrNameLst>
                                      </p:cBhvr>
                                      <p:to>
                                        <p:strVal val="visible"/>
                                      </p:to>
                                    </p:set>
                                    <p:anim calcmode="lin" valueType="num">
                                      <p:cBhvr additive="base">
                                        <p:cTn id="29"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Equations are in </a:t>
            </a:r>
            <a:r>
              <a:rPr lang="en-US" sz="2800" dirty="0" err="1"/>
              <a:t>Kuo</a:t>
            </a:r>
            <a:r>
              <a:rPr lang="en-US" sz="2800" dirty="0"/>
              <a:t> (1965,1974):</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438400"/>
            <a:ext cx="4572000" cy="3661172"/>
          </a:xfrm>
          <a:prstGeom prst="rect">
            <a:avLst/>
          </a:prstGeom>
          <a:solidFill>
            <a:schemeClr val="tx1"/>
          </a:solidFill>
          <a:ln>
            <a:noFill/>
          </a:ln>
          <a:effectLst/>
        </p:spPr>
      </p:pic>
    </p:spTree>
    <p:extLst>
      <p:ext uri="{BB962C8B-B14F-4D97-AF65-F5344CB8AC3E}">
        <p14:creationId xmlns:p14="http://schemas.microsoft.com/office/powerpoint/2010/main" val="256820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circle(in)">
                                      <p:cBhvr>
                                        <p:cTn id="13"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Further assumes: </a:t>
            </a:r>
          </a:p>
          <a:p>
            <a:pPr marL="0" indent="0" eaLnBrk="1" hangingPunct="1">
              <a:lnSpc>
                <a:spcPct val="80000"/>
              </a:lnSpc>
              <a:buNone/>
              <a:defRPr/>
            </a:pPr>
            <a:endParaRPr lang="en-US" sz="2800" dirty="0"/>
          </a:p>
          <a:p>
            <a:pPr eaLnBrk="1" hangingPunct="1">
              <a:lnSpc>
                <a:spcPct val="80000"/>
              </a:lnSpc>
              <a:defRPr/>
            </a:pPr>
            <a:r>
              <a:rPr lang="en-US" sz="2800" dirty="0"/>
              <a:t>Moist static energy in the cloud and environment are the same.</a:t>
            </a:r>
          </a:p>
          <a:p>
            <a:pPr marL="0" indent="0" eaLnBrk="1" hangingPunct="1">
              <a:lnSpc>
                <a:spcPct val="80000"/>
              </a:lnSpc>
              <a:buNone/>
              <a:defRPr/>
            </a:pPr>
            <a:endParaRPr lang="en-US" sz="2800" dirty="0"/>
          </a:p>
          <a:p>
            <a:pPr eaLnBrk="1" hangingPunct="1">
              <a:lnSpc>
                <a:spcPct val="80000"/>
              </a:lnSpc>
              <a:defRPr/>
            </a:pPr>
            <a:endParaRPr lang="en-US" sz="2800" dirty="0"/>
          </a:p>
          <a:p>
            <a:pPr eaLnBrk="1" hangingPunct="1">
              <a:lnSpc>
                <a:spcPct val="80000"/>
              </a:lnSpc>
              <a:defRPr/>
            </a:pPr>
            <a:r>
              <a:rPr lang="en-US" sz="2800" dirty="0"/>
              <a:t>Subscript ‘s’ = value at cloud base in moist static energy and hydrostatic balance.</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418506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err="1"/>
              <a:t>Algoreithm</a:t>
            </a:r>
            <a:r>
              <a:rPr lang="en-US" sz="2800" dirty="0"/>
              <a:t> </a:t>
            </a:r>
          </a:p>
          <a:p>
            <a:pPr eaLnBrk="1" hangingPunct="1">
              <a:lnSpc>
                <a:spcPct val="80000"/>
              </a:lnSpc>
              <a:defRPr/>
            </a:pPr>
            <a:r>
              <a:rPr lang="en-US" sz="2800" dirty="0"/>
              <a:t>(of </a:t>
            </a:r>
            <a:r>
              <a:rPr lang="en-US" sz="2800" dirty="0" err="1"/>
              <a:t>Kuo</a:t>
            </a:r>
            <a:r>
              <a:rPr lang="en-US" sz="2800" dirty="0"/>
              <a:t> </a:t>
            </a:r>
          </a:p>
          <a:p>
            <a:pPr eaLnBrk="1" hangingPunct="1">
              <a:lnSpc>
                <a:spcPct val="80000"/>
              </a:lnSpc>
              <a:defRPr/>
            </a:pPr>
            <a:r>
              <a:rPr lang="en-US" sz="2800" dirty="0"/>
              <a:t>Scheme):</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76400"/>
            <a:ext cx="4800600" cy="5150964"/>
          </a:xfrm>
          <a:prstGeom prst="rect">
            <a:avLst/>
          </a:prstGeom>
        </p:spPr>
      </p:pic>
    </p:spTree>
    <p:extLst>
      <p:ext uri="{BB962C8B-B14F-4D97-AF65-F5344CB8AC3E}">
        <p14:creationId xmlns:p14="http://schemas.microsoft.com/office/powerpoint/2010/main" val="122909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400" dirty="0" err="1">
                <a:effectLst/>
              </a:rPr>
              <a:t>Stratiform</a:t>
            </a:r>
            <a:r>
              <a:rPr lang="en-US" sz="2400" dirty="0">
                <a:effectLst/>
              </a:rPr>
              <a:t> clouds included when thickness is less than 100 </a:t>
            </a:r>
            <a:r>
              <a:rPr lang="en-US" sz="2400" dirty="0" err="1">
                <a:effectLst/>
              </a:rPr>
              <a:t>hPa</a:t>
            </a:r>
            <a:endParaRPr lang="en-US" sz="2400" dirty="0">
              <a:effectLst/>
            </a:endParaRPr>
          </a:p>
          <a:p>
            <a:endParaRPr lang="en-US" sz="2400" dirty="0">
              <a:effectLst/>
            </a:endParaRPr>
          </a:p>
          <a:p>
            <a:r>
              <a:rPr lang="en-US" sz="2400" dirty="0" err="1">
                <a:effectLst/>
              </a:rPr>
              <a:t>Kuo’s</a:t>
            </a:r>
            <a:r>
              <a:rPr lang="en-US" sz="2400" dirty="0">
                <a:effectLst/>
              </a:rPr>
              <a:t> equation for moisture convergence, and </a:t>
            </a:r>
          </a:p>
          <a:p>
            <a:pPr marL="0" indent="0">
              <a:buNone/>
            </a:pPr>
            <a:r>
              <a:rPr lang="en-US" sz="2400" dirty="0">
                <a:effectLst/>
              </a:rPr>
              <a:t> </a:t>
            </a:r>
          </a:p>
          <a:p>
            <a:pPr marL="0" indent="0">
              <a:buNone/>
            </a:pPr>
            <a:r>
              <a:rPr lang="en-US" sz="2400" dirty="0">
                <a:effectLst/>
              </a:rPr>
              <a:t> </a:t>
            </a:r>
          </a:p>
          <a:p>
            <a:r>
              <a:rPr lang="en-US" sz="2400" dirty="0">
                <a:effectLst/>
              </a:rPr>
              <a:t>Moist convergence: </a:t>
            </a:r>
          </a:p>
          <a:p>
            <a:pPr marL="0" indent="0">
              <a:buNone/>
            </a:pPr>
            <a:endParaRPr lang="en-US" sz="2400" dirty="0">
              <a:effectLst/>
            </a:endParaRPr>
          </a:p>
          <a:p>
            <a:pPr marL="0" indent="0">
              <a:buNone/>
            </a:pPr>
            <a:r>
              <a:rPr lang="en-US" sz="2400" dirty="0">
                <a:effectLst/>
              </a:rPr>
              <a:t>  </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495800"/>
            <a:ext cx="2647950" cy="914400"/>
          </a:xfrm>
          <a:prstGeom prst="rect">
            <a:avLst/>
          </a:prstGeom>
          <a:solidFill>
            <a:schemeClr val="tx1"/>
          </a:solidFill>
          <a:ln>
            <a:noFill/>
          </a:ln>
          <a:effectLst/>
        </p:spPr>
      </p:pic>
    </p:spTree>
    <p:extLst>
      <p:ext uri="{BB962C8B-B14F-4D97-AF65-F5344CB8AC3E}">
        <p14:creationId xmlns:p14="http://schemas.microsoft.com/office/powerpoint/2010/main" val="63127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 calcmode="lin" valueType="num">
                                      <p:cBhvr additive="base">
                                        <p:cTn id="2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5" end="5"/>
                                            </p:txEl>
                                          </p:spTgt>
                                        </p:tgtEl>
                                        <p:attrNameLst>
                                          <p:attrName>style.visibility</p:attrName>
                                        </p:attrNameLst>
                                      </p:cBhvr>
                                      <p:to>
                                        <p:strVal val="visible"/>
                                      </p:to>
                                    </p:set>
                                    <p:anim calcmode="lin" valueType="num">
                                      <p:cBhvr additive="base">
                                        <p:cTn id="31"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7" end="7"/>
                                            </p:txEl>
                                          </p:spTgt>
                                        </p:tgtEl>
                                        <p:attrNameLst>
                                          <p:attrName>style.visibility</p:attrName>
                                        </p:attrNameLst>
                                      </p:cBhvr>
                                      <p:to>
                                        <p:strVal val="visible"/>
                                      </p:to>
                                    </p:set>
                                    <p:anim calcmode="lin" valueType="num">
                                      <p:cBhvr additive="base">
                                        <p:cTn id="37"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6146"/>
                                        </p:tgtEl>
                                        <p:attrNameLst>
                                          <p:attrName>style.visibility</p:attrName>
                                        </p:attrNameLst>
                                      </p:cBhvr>
                                      <p:to>
                                        <p:strVal val="visible"/>
                                      </p:to>
                                    </p:set>
                                    <p:animEffect transition="in" filter="circle(in)">
                                      <p:cBhvr>
                                        <p:cTn id="43"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81000" y="228600"/>
            <a:ext cx="8229600" cy="1384300"/>
          </a:xfrm>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CLHR:</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 b =  the moisture storage and </a:t>
            </a:r>
            <a:r>
              <a:rPr lang="en-US" sz="2800" dirty="0">
                <a:latin typeface="Symbol" pitchFamily="18" charset="2"/>
              </a:rPr>
              <a:t> </a:t>
            </a:r>
            <a:r>
              <a:rPr lang="en-US" sz="2800" dirty="0"/>
              <a:t>is the </a:t>
            </a:r>
            <a:r>
              <a:rPr lang="en-US" sz="2800" dirty="0" err="1"/>
              <a:t>Exner</a:t>
            </a:r>
            <a:r>
              <a:rPr lang="en-US" sz="2800" dirty="0"/>
              <a:t> function.</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648460"/>
            <a:ext cx="6070539" cy="4079875"/>
          </a:xfrm>
          <a:prstGeom prst="rect">
            <a:avLst/>
          </a:prstGeom>
          <a:solidFill>
            <a:schemeClr val="tx1"/>
          </a:solidFill>
          <a:ln>
            <a:noFill/>
          </a:ln>
          <a:effectLst/>
        </p:spPr>
      </p:pic>
    </p:spTree>
    <p:extLst>
      <p:ext uri="{BB962C8B-B14F-4D97-AF65-F5344CB8AC3E}">
        <p14:creationId xmlns:p14="http://schemas.microsoft.com/office/powerpoint/2010/main" val="303350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circle(in)">
                                      <p:cBhvr>
                                        <p:cTn id="13" dur="20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9" end="9"/>
                                            </p:txEl>
                                          </p:spTgt>
                                        </p:tgtEl>
                                        <p:attrNameLst>
                                          <p:attrName>style.visibility</p:attrName>
                                        </p:attrNameLst>
                                      </p:cBhvr>
                                      <p:to>
                                        <p:strVal val="visible"/>
                                      </p:to>
                                    </p:set>
                                    <p:anim calcmode="lin" valueType="num">
                                      <p:cBhvr additive="base">
                                        <p:cTn id="18" dur="500" fill="hold"/>
                                        <p:tgtEl>
                                          <p:spTgt spid="3075">
                                            <p:txEl>
                                              <p:pRg st="9" end="9"/>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Shortcomings of these type of schemes:</a:t>
            </a:r>
          </a:p>
          <a:p>
            <a:pPr eaLnBrk="1" hangingPunct="1">
              <a:lnSpc>
                <a:spcPct val="80000"/>
              </a:lnSpc>
              <a:defRPr/>
            </a:pPr>
            <a:endParaRPr lang="en-US" sz="2800" dirty="0"/>
          </a:p>
          <a:p>
            <a:pPr eaLnBrk="1" hangingPunct="1">
              <a:lnSpc>
                <a:spcPct val="80000"/>
              </a:lnSpc>
              <a:defRPr/>
            </a:pPr>
            <a:r>
              <a:rPr lang="en-US" sz="2400" dirty="0"/>
              <a:t>1)	no cloud physics, just “poof” in unstable areas with moisture.</a:t>
            </a:r>
          </a:p>
          <a:p>
            <a:pPr eaLnBrk="1" hangingPunct="1">
              <a:lnSpc>
                <a:spcPct val="80000"/>
              </a:lnSpc>
              <a:defRPr/>
            </a:pPr>
            <a:endParaRPr lang="en-US" sz="2400" dirty="0"/>
          </a:p>
          <a:p>
            <a:pPr eaLnBrk="1" hangingPunct="1">
              <a:lnSpc>
                <a:spcPct val="80000"/>
              </a:lnSpc>
              <a:defRPr/>
            </a:pPr>
            <a:r>
              <a:rPr lang="en-US" sz="2400" dirty="0"/>
              <a:t>2)	No liquid water permitted (no cloud)</a:t>
            </a:r>
          </a:p>
          <a:p>
            <a:pPr eaLnBrk="1" hangingPunct="1">
              <a:lnSpc>
                <a:spcPct val="80000"/>
              </a:lnSpc>
              <a:defRPr/>
            </a:pPr>
            <a:endParaRPr lang="en-US" sz="2400" dirty="0"/>
          </a:p>
          <a:p>
            <a:pPr eaLnBrk="1" hangingPunct="1">
              <a:lnSpc>
                <a:spcPct val="80000"/>
              </a:lnSpc>
              <a:defRPr/>
            </a:pPr>
            <a:r>
              <a:rPr lang="en-US" sz="2400" dirty="0"/>
              <a:t>3)	This saturates the synoptic scale!</a:t>
            </a:r>
          </a:p>
          <a:p>
            <a:pPr eaLnBrk="1" hangingPunct="1">
              <a:lnSpc>
                <a:spcPct val="80000"/>
              </a:lnSpc>
              <a:defRPr/>
            </a:pPr>
            <a:endParaRPr lang="en-US" sz="2400" dirty="0"/>
          </a:p>
          <a:p>
            <a:pPr eaLnBrk="1" hangingPunct="1">
              <a:lnSpc>
                <a:spcPct val="80000"/>
              </a:lnSpc>
              <a:defRPr/>
            </a:pPr>
            <a:r>
              <a:rPr lang="en-US" sz="2400" dirty="0"/>
              <a:t>4)	Entrainment not accounted for directly, but implicitly through adjustment.</a:t>
            </a:r>
          </a:p>
          <a:p>
            <a:pPr eaLnBrk="1" hangingPunct="1">
              <a:lnSpc>
                <a:spcPct val="80000"/>
              </a:lnSpc>
              <a:defRPr/>
            </a:pPr>
            <a:endParaRPr lang="en-US" sz="2400" dirty="0"/>
          </a:p>
          <a:p>
            <a:pPr eaLnBrk="1" hangingPunct="1">
              <a:lnSpc>
                <a:spcPct val="80000"/>
              </a:lnSpc>
              <a:defRPr/>
            </a:pPr>
            <a:r>
              <a:rPr lang="en-US" sz="2400" dirty="0"/>
              <a:t>5)	LHR is “poof” released</a:t>
            </a:r>
            <a:r>
              <a:rPr lang="en-US" sz="2800" dirty="0"/>
              <a:t>.</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425431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8" end="8"/>
                                            </p:txEl>
                                          </p:spTgt>
                                        </p:tgtEl>
                                        <p:attrNameLst>
                                          <p:attrName>style.visibility</p:attrName>
                                        </p:attrNameLst>
                                      </p:cBhvr>
                                      <p:to>
                                        <p:strVal val="visible"/>
                                      </p:to>
                                    </p:set>
                                    <p:anim calcmode="lin" valueType="num">
                                      <p:cBhvr additive="base">
                                        <p:cTn id="31"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10" end="10"/>
                                            </p:txEl>
                                          </p:spTgt>
                                        </p:tgtEl>
                                        <p:attrNameLst>
                                          <p:attrName>style.visibility</p:attrName>
                                        </p:attrNameLst>
                                      </p:cBhvr>
                                      <p:to>
                                        <p:strVal val="visible"/>
                                      </p:to>
                                    </p:set>
                                    <p:anim calcmode="lin" valueType="num">
                                      <p:cBhvr additive="base">
                                        <p:cTn id="37" dur="500" fill="hold"/>
                                        <p:tgtEl>
                                          <p:spTgt spid="3075">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Mass flux convergence (Arakawa Schubert, </a:t>
            </a:r>
            <a:r>
              <a:rPr lang="en-US" sz="2800" dirty="0" err="1"/>
              <a:t>Grell</a:t>
            </a:r>
            <a:r>
              <a:rPr lang="en-US" sz="2800" dirty="0"/>
              <a:t>, etc…)</a:t>
            </a:r>
          </a:p>
          <a:p>
            <a:pPr eaLnBrk="1" hangingPunct="1">
              <a:lnSpc>
                <a:spcPct val="80000"/>
              </a:lnSpc>
              <a:defRPr/>
            </a:pPr>
            <a:endParaRPr lang="en-US" sz="2800" dirty="0"/>
          </a:p>
          <a:p>
            <a:pPr eaLnBrk="1" hangingPunct="1">
              <a:lnSpc>
                <a:spcPct val="80000"/>
              </a:lnSpc>
              <a:defRPr/>
            </a:pPr>
            <a:r>
              <a:rPr lang="en-US" sz="2800" dirty="0"/>
              <a:t>These allow for simultaneous (close proximity) ascent and descent, and allows entrainment. </a:t>
            </a:r>
          </a:p>
          <a:p>
            <a:pPr eaLnBrk="1" hangingPunct="1">
              <a:lnSpc>
                <a:spcPct val="80000"/>
              </a:lnSpc>
              <a:defRPr/>
            </a:pPr>
            <a:endParaRPr lang="en-US" sz="2800" dirty="0"/>
          </a:p>
          <a:p>
            <a:pPr eaLnBrk="1" hangingPunct="1">
              <a:lnSpc>
                <a:spcPct val="80000"/>
              </a:lnSpc>
              <a:defRPr/>
            </a:pPr>
            <a:r>
              <a:rPr lang="en-US" sz="2800" dirty="0"/>
              <a:t>Takes a grid square and looks at a ratio of:</a:t>
            </a:r>
          </a:p>
          <a:p>
            <a:pPr marL="0" indent="0" eaLnBrk="1" hangingPunct="1">
              <a:lnSpc>
                <a:spcPct val="80000"/>
              </a:lnSpc>
              <a:buNone/>
              <a:defRPr/>
            </a:pPr>
            <a:endParaRPr lang="en-US" sz="2800" dirty="0"/>
          </a:p>
          <a:p>
            <a:pPr eaLnBrk="1" hangingPunct="1">
              <a:lnSpc>
                <a:spcPct val="80000"/>
              </a:lnSpc>
              <a:defRPr/>
            </a:pPr>
            <a:r>
              <a:rPr lang="en-US" sz="2800" dirty="0"/>
              <a:t>	Descent / Ascent = (</a:t>
            </a:r>
            <a:r>
              <a:rPr lang="en-US" sz="2800" dirty="0">
                <a:latin typeface="Symbol" pitchFamily="18" charset="2"/>
              </a:rPr>
              <a:t></a:t>
            </a:r>
            <a:r>
              <a:rPr lang="en-US" sz="2800" dirty="0">
                <a:latin typeface="+mj-lt"/>
              </a:rPr>
              <a:t>d</a:t>
            </a:r>
            <a:r>
              <a:rPr lang="en-US" sz="2800" dirty="0"/>
              <a:t> – </a:t>
            </a:r>
            <a:r>
              <a:rPr lang="en-US" sz="2800" dirty="0">
                <a:latin typeface="Symbol" pitchFamily="18" charset="2"/>
              </a:rPr>
              <a:t>)</a:t>
            </a:r>
            <a:r>
              <a:rPr lang="en-US" sz="2800" dirty="0"/>
              <a:t> / (</a:t>
            </a:r>
            <a:r>
              <a:rPr lang="en-US" sz="2800" dirty="0">
                <a:latin typeface="Symbol" pitchFamily="18" charset="2"/>
              </a:rPr>
              <a:t> </a:t>
            </a:r>
            <a:r>
              <a:rPr lang="en-US" sz="2800" dirty="0"/>
              <a:t>– </a:t>
            </a:r>
            <a:r>
              <a:rPr lang="en-US" sz="2800" dirty="0">
                <a:latin typeface="Symbol" pitchFamily="18" charset="2"/>
              </a:rPr>
              <a:t></a:t>
            </a:r>
            <a:r>
              <a:rPr lang="en-US" sz="2800" dirty="0">
                <a:latin typeface="+mj-lt"/>
              </a:rPr>
              <a:t>s</a:t>
            </a:r>
            <a:r>
              <a:rPr lang="en-US" sz="2800" dirty="0"/>
              <a:t>) </a:t>
            </a:r>
          </a:p>
          <a:p>
            <a:pPr eaLnBrk="1" hangingPunct="1">
              <a:lnSpc>
                <a:spcPct val="80000"/>
              </a:lnSpc>
              <a:defRPr/>
            </a:pPr>
            <a:endParaRPr lang="en-US" sz="2800" dirty="0"/>
          </a:p>
          <a:p>
            <a:pPr eaLnBrk="1" hangingPunct="1">
              <a:lnSpc>
                <a:spcPct val="80000"/>
              </a:lnSpc>
              <a:defRPr/>
            </a:pPr>
            <a:r>
              <a:rPr lang="en-US" sz="2800" dirty="0"/>
              <a:t>Typical in the tropics:   10 – 8 / 8 -7  approximately 2.</a:t>
            </a:r>
          </a:p>
          <a:p>
            <a:pPr eaLnBrk="1" hangingPunct="1">
              <a:lnSpc>
                <a:spcPct val="80000"/>
              </a:lnSpc>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55531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8" end="8"/>
                                            </p:txEl>
                                          </p:spTgt>
                                        </p:tgtEl>
                                        <p:attrNameLst>
                                          <p:attrName>style.visibility</p:attrName>
                                        </p:attrNameLst>
                                      </p:cBhvr>
                                      <p:to>
                                        <p:strVal val="visible"/>
                                      </p:to>
                                    </p:set>
                                    <p:anim calcmode="lin" valueType="num">
                                      <p:cBhvr additive="base">
                                        <p:cTn id="31"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Draw (Schematic) Arakawa – Schubert – Stole from COMET</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667000"/>
            <a:ext cx="4762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866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wipe(down)">
                                      <p:cBhvr>
                                        <p:cTn id="13"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b="1" dirty="0"/>
              <a:t>Arakawa-Schubert</a:t>
            </a:r>
            <a:r>
              <a:rPr lang="en-US" sz="2800" dirty="0"/>
              <a:t>:</a:t>
            </a:r>
            <a:r>
              <a:rPr lang="en-US" sz="2800" baseline="30000" dirty="0">
                <a:hlinkClick r:id="rId2" action="ppaction://hlinkfile"/>
              </a:rPr>
              <a:t>84</a:t>
            </a:r>
            <a:r>
              <a:rPr lang="en-US" sz="2800" dirty="0"/>
              <a:t> Requires that convective stabilization be in balance with large-scale destabilization rate, accounts for moisture detrainment from clouds, and warming from subsidence. Convection is triggered by some CAPE in the boundary layer, minimum cloud depth and maximum CIN are specified.  (stolen from COMET)</a:t>
            </a:r>
          </a:p>
          <a:p>
            <a:endParaRPr lang="en-US" sz="2800" dirty="0"/>
          </a:p>
        </p:txBody>
      </p:sp>
      <p:pic>
        <p:nvPicPr>
          <p:cNvPr id="4100" name="Picture 5" descr="Hurricane History">
            <a:hlinkClick r:id="rId3"/>
          </p:cNvPr>
          <p:cNvPicPr>
            <a:picLocks noChangeAspect="1" noChangeArrowheads="1"/>
          </p:cNvPicPr>
          <p:nvPr/>
        </p:nvPicPr>
        <p:blipFill>
          <a:blip r:embed="rId4"/>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49351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Betts-Miller-Janjic:88 Adjusts the model sounding toward a pre-determined, post-convective reference profile derived from climatology. Convection is triggered by a moist sounding with some CAPE and cloud depth exceeding a threshold.  (Stolen from COMET)</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91685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effectLst/>
              </a:rPr>
              <a:t>Which gives us Helmholtz’s Theorem:</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effectLst/>
              </a:rPr>
              <a:t>Now back to Cauchy – Riemann:</a:t>
            </a:r>
          </a:p>
          <a:p>
            <a:pPr marL="0" indent="0" eaLnBrk="1" hangingPunct="1">
              <a:lnSpc>
                <a:spcPct val="80000"/>
              </a:lnSpc>
              <a:buNone/>
              <a:defRPr/>
            </a:pPr>
            <a:endParaRPr lang="en-US" sz="2800" dirty="0">
              <a:effectLst/>
            </a:endParaRPr>
          </a:p>
          <a:p>
            <a:r>
              <a:rPr lang="en-US" sz="2800" dirty="0">
                <a:effectLst/>
              </a:rPr>
              <a:t>If, non-divergent (math) and </a:t>
            </a:r>
            <a:r>
              <a:rPr lang="en-US" sz="2800" dirty="0" err="1">
                <a:effectLst/>
              </a:rPr>
              <a:t>irrotational</a:t>
            </a:r>
            <a:r>
              <a:rPr lang="en-US" sz="2800" dirty="0">
                <a:effectLst/>
              </a:rPr>
              <a:t> (math), then we know that this can only happen if:</a:t>
            </a:r>
          </a:p>
          <a:p>
            <a:pPr marL="0" indent="0">
              <a:buNone/>
            </a:pPr>
            <a:r>
              <a:rPr lang="en-US" sz="2800" dirty="0">
                <a:effectLst/>
              </a:rPr>
              <a:t> </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590800"/>
            <a:ext cx="3810000" cy="762000"/>
          </a:xfrm>
          <a:prstGeom prst="rect">
            <a:avLst/>
          </a:prstGeom>
          <a:solidFill>
            <a:schemeClr val="tx1"/>
          </a:solidFill>
          <a:ln>
            <a:noFill/>
          </a:ln>
          <a:effectLst/>
        </p:spPr>
      </p:pic>
    </p:spTree>
    <p:extLst>
      <p:ext uri="{BB962C8B-B14F-4D97-AF65-F5344CB8AC3E}">
        <p14:creationId xmlns:p14="http://schemas.microsoft.com/office/powerpoint/2010/main" val="211192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circle(in)">
                                      <p:cBhvr>
                                        <p:cTn id="13" dur="20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7" end="7"/>
                                            </p:txEl>
                                          </p:spTgt>
                                        </p:tgtEl>
                                        <p:attrNameLst>
                                          <p:attrName>style.visibility</p:attrName>
                                        </p:attrNameLst>
                                      </p:cBhvr>
                                      <p:to>
                                        <p:strVal val="visible"/>
                                      </p:to>
                                    </p:set>
                                    <p:anim calcmode="lin" valueType="num">
                                      <p:cBhvr additive="base">
                                        <p:cTn id="18"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4" end="4"/>
                                            </p:txEl>
                                          </p:spTgt>
                                        </p:tgtEl>
                                        <p:attrNameLst>
                                          <p:attrName>style.visibility</p:attrName>
                                        </p:attrNameLst>
                                      </p:cBhvr>
                                      <p:to>
                                        <p:strVal val="visible"/>
                                      </p:to>
                                    </p:set>
                                    <p:anim calcmode="lin" valueType="num">
                                      <p:cBhvr additive="base">
                                        <p:cTn id="24"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075">
                                            <p:txEl>
                                              <p:pRg st="6" end="6"/>
                                            </p:txEl>
                                          </p:spTgt>
                                        </p:tgtEl>
                                        <p:attrNameLst>
                                          <p:attrName>style.visibility</p:attrName>
                                        </p:attrNameLst>
                                      </p:cBhvr>
                                      <p:to>
                                        <p:strVal val="visible"/>
                                      </p:to>
                                    </p:set>
                                    <p:anim calcmode="lin" valueType="num">
                                      <p:cBhvr additive="base">
                                        <p:cTn id="30"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Kain-Fritsch:89 Rearranges mass within an atmospheric column so that CAPE is consumed during convection. Convection is triggered by CAPE from a lower tropospheric layer that is 50-100 </a:t>
            </a:r>
            <a:r>
              <a:rPr lang="en-US" sz="2800" dirty="0" err="1"/>
              <a:t>hPa</a:t>
            </a:r>
            <a:r>
              <a:rPr lang="en-US" sz="2800" dirty="0"/>
              <a:t> thick (sub-cloud layer); where warm, moist air is capped by an inversion small enough for a parcel to penetrate with only a few m s-1 of vertical speed; and when the convective cloud depth exceeds a threshold. (stolen from COMET)</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73668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Schematic (</a:t>
            </a:r>
            <a:r>
              <a:rPr lang="en-US" sz="2800" dirty="0" err="1"/>
              <a:t>Kain</a:t>
            </a:r>
            <a:r>
              <a:rPr lang="en-US" sz="2800" dirty="0"/>
              <a:t> Fritsch)</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514600"/>
            <a:ext cx="4762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932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wipe(down)">
                                      <p:cBhvr>
                                        <p:cTn id="13"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3345" y="304800"/>
            <a:ext cx="8229600" cy="1384300"/>
          </a:xfrm>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Entrainment can be difficult to include, can be quite tedious: </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895600"/>
            <a:ext cx="5943600" cy="3314700"/>
          </a:xfrm>
          <a:prstGeom prst="rect">
            <a:avLst/>
          </a:prstGeom>
          <a:solidFill>
            <a:schemeClr val="tx1"/>
          </a:solidFill>
          <a:ln>
            <a:noFill/>
          </a:ln>
          <a:effectLst/>
        </p:spPr>
      </p:pic>
    </p:spTree>
    <p:extLst>
      <p:ext uri="{BB962C8B-B14F-4D97-AF65-F5344CB8AC3E}">
        <p14:creationId xmlns:p14="http://schemas.microsoft.com/office/powerpoint/2010/main" val="159549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wipe(down)">
                                      <p:cBhvr>
                                        <p:cTn id="1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In these schemes, upward mass flux is compensated for by downward motion.</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As you can see with this equation, they “mix” outside air with cloud air.</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98237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4" end="4"/>
                                            </p:txEl>
                                          </p:spTgt>
                                        </p:tgtEl>
                                        <p:attrNameLst>
                                          <p:attrName>style.visibility</p:attrName>
                                        </p:attrNameLst>
                                      </p:cBhvr>
                                      <p:to>
                                        <p:strVal val="visible"/>
                                      </p:to>
                                    </p:set>
                                    <p:anim calcmode="lin" valueType="num">
                                      <p:cBhvr additive="base">
                                        <p:cTn id="13"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Tropical systems – synoptic scale</a:t>
            </a:r>
          </a:p>
          <a:p>
            <a:pPr eaLnBrk="1" hangingPunct="1">
              <a:lnSpc>
                <a:spcPct val="80000"/>
              </a:lnSpc>
              <a:defRPr/>
            </a:pPr>
            <a:endParaRPr lang="en-US" sz="2800" dirty="0"/>
          </a:p>
          <a:p>
            <a:pPr eaLnBrk="1" hangingPunct="1">
              <a:lnSpc>
                <a:spcPct val="80000"/>
              </a:lnSpc>
              <a:defRPr/>
            </a:pPr>
            <a:r>
              <a:rPr lang="en-US" sz="2800" dirty="0">
                <a:sym typeface="Wingdings" pitchFamily="2" charset="2"/>
              </a:rPr>
              <a:t> </a:t>
            </a:r>
            <a:r>
              <a:rPr lang="en-US" sz="2800" dirty="0"/>
              <a:t> Traditional definitions of scale hold in the tropics, and we can demonstrate scale easily here:</a:t>
            </a:r>
          </a:p>
          <a:p>
            <a:pPr eaLnBrk="1" hangingPunct="1">
              <a:lnSpc>
                <a:spcPct val="80000"/>
              </a:lnSpc>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199" y="3505200"/>
            <a:ext cx="5012767" cy="3352800"/>
          </a:xfrm>
          <a:prstGeom prst="rect">
            <a:avLst/>
          </a:prstGeom>
        </p:spPr>
      </p:pic>
    </p:spTree>
    <p:extLst>
      <p:ext uri="{BB962C8B-B14F-4D97-AF65-F5344CB8AC3E}">
        <p14:creationId xmlns:p14="http://schemas.microsoft.com/office/powerpoint/2010/main" val="371805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Our focus will be the </a:t>
            </a:r>
            <a:r>
              <a:rPr lang="en-US" sz="2800" dirty="0" err="1"/>
              <a:t>meso</a:t>
            </a:r>
            <a:r>
              <a:rPr lang="en-US" sz="2800" dirty="0"/>
              <a:t> and synoptic scales, and there may be 4 – 6 synoptic scale waves around the globe at any one time at various stages of development. </a:t>
            </a:r>
          </a:p>
          <a:p>
            <a:pPr eaLnBrk="1" hangingPunct="1">
              <a:lnSpc>
                <a:spcPct val="80000"/>
              </a:lnSpc>
              <a:defRPr/>
            </a:pPr>
            <a:endParaRPr lang="en-US" sz="2800" dirty="0"/>
          </a:p>
          <a:p>
            <a:pPr eaLnBrk="1" hangingPunct="1">
              <a:lnSpc>
                <a:spcPct val="80000"/>
              </a:lnSpc>
              <a:defRPr/>
            </a:pPr>
            <a:r>
              <a:rPr lang="en-US" sz="2800" dirty="0"/>
              <a:t>These are generally moving from east to west with the mean flow, the so-called easterly waves.</a:t>
            </a:r>
          </a:p>
          <a:p>
            <a:pPr eaLnBrk="1" hangingPunct="1">
              <a:lnSpc>
                <a:spcPct val="80000"/>
              </a:lnSpc>
              <a:defRPr/>
            </a:pPr>
            <a:endParaRPr lang="en-US" sz="2800" dirty="0"/>
          </a:p>
          <a:p>
            <a:pPr eaLnBrk="1" hangingPunct="1">
              <a:lnSpc>
                <a:spcPct val="80000"/>
              </a:lnSpc>
              <a:defRPr/>
            </a:pPr>
            <a:r>
              <a:rPr lang="en-US" sz="2800" dirty="0"/>
              <a:t>Synoptic and </a:t>
            </a:r>
            <a:r>
              <a:rPr lang="en-US" sz="2800" dirty="0" err="1"/>
              <a:t>mesoscale</a:t>
            </a:r>
            <a:r>
              <a:rPr lang="en-US" sz="2800" dirty="0"/>
              <a:t> disturbances from the mid-latitudes often penetrate deep into tropics, and stall there  (e.g., Lupo et al. 2001, MWR).</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62065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Many of these waves are symmetric (more so than in the mid-</a:t>
            </a:r>
            <a:r>
              <a:rPr lang="en-US" sz="2800" dirty="0" err="1"/>
              <a:t>lats</a:t>
            </a:r>
            <a:r>
              <a:rPr lang="en-US" sz="2800" dirty="0"/>
              <a:t>), inverted troughs, and embedded in the ITCZ. In fact they are responsible for the “broken” nature of the ITCZ.</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Many are not tied to the ITCZ, but many “break off” it.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55" y="3686175"/>
            <a:ext cx="3322674"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352800"/>
            <a:ext cx="34290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820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barn(inVertical)">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147"/>
                                        </p:tgtEl>
                                        <p:attrNameLst>
                                          <p:attrName>style.visibility</p:attrName>
                                        </p:attrNameLst>
                                      </p:cBhvr>
                                      <p:to>
                                        <p:strVal val="visible"/>
                                      </p:to>
                                    </p:set>
                                    <p:animEffect transition="in" filter="circle(in)">
                                      <p:cBhvr>
                                        <p:cTn id="18" dur="2000"/>
                                        <p:tgtEl>
                                          <p:spTgt spid="614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075">
                                            <p:txEl>
                                              <p:pRg st="7" end="7"/>
                                            </p:txEl>
                                          </p:spTgt>
                                        </p:tgtEl>
                                        <p:attrNameLst>
                                          <p:attrName>style.visibility</p:attrName>
                                        </p:attrNameLst>
                                      </p:cBhvr>
                                      <p:to>
                                        <p:strVal val="visible"/>
                                      </p:to>
                                    </p:set>
                                    <p:anim calcmode="lin" valueType="num">
                                      <p:cBhvr additive="base">
                                        <p:cTn id="23"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An Example:</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199" y="2609850"/>
            <a:ext cx="5681773"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506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circle(in)">
                                      <p:cBhvr>
                                        <p:cTn id="13"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Tropical cyclones </a:t>
            </a:r>
            <a:r>
              <a:rPr lang="en-US" sz="2800" dirty="0">
                <a:sym typeface="Wingdings" pitchFamily="2" charset="2"/>
              </a:rPr>
              <a:t></a:t>
            </a:r>
            <a:r>
              <a:rPr lang="en-US" sz="2800" dirty="0"/>
              <a:t> the </a:t>
            </a:r>
            <a:r>
              <a:rPr lang="en-US" sz="2800" dirty="0" err="1"/>
              <a:t>mesoscale</a:t>
            </a:r>
            <a:r>
              <a:rPr lang="en-US" sz="2800" dirty="0"/>
              <a:t> is the eye, eye wall and rain bands. Most of these develop out of an easterly wave and become a closed system. </a:t>
            </a:r>
            <a:r>
              <a:rPr lang="en-US" sz="2800" dirty="0" err="1"/>
              <a:t>Zuki</a:t>
            </a:r>
            <a:r>
              <a:rPr lang="en-US" sz="2800" dirty="0"/>
              <a:t> and Lupo (2008, JGR) demonstrate / confirm the importance of atmosphere-ocean  cooperation in the development of these events. </a:t>
            </a:r>
          </a:p>
          <a:p>
            <a:pPr eaLnBrk="1" hangingPunct="1">
              <a:lnSpc>
                <a:spcPct val="80000"/>
              </a:lnSpc>
              <a:defRPr/>
            </a:pPr>
            <a:endParaRPr lang="en-US" sz="2800" dirty="0"/>
          </a:p>
          <a:p>
            <a:pPr eaLnBrk="1" hangingPunct="1">
              <a:lnSpc>
                <a:spcPct val="80000"/>
              </a:lnSpc>
              <a:defRPr/>
            </a:pPr>
            <a:r>
              <a:rPr lang="en-US" sz="2800" dirty="0"/>
              <a:t>We’ll look at </a:t>
            </a:r>
            <a:r>
              <a:rPr lang="en-US" sz="2800" dirty="0" err="1"/>
              <a:t>Zuki</a:t>
            </a:r>
            <a:r>
              <a:rPr lang="en-US" sz="2800" dirty="0"/>
              <a:t> and Lupo (2008) in a bit…..</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22909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400" b="1" u="sng" dirty="0"/>
              <a:t>Let’s examine the classification of tropical cyclones:</a:t>
            </a:r>
          </a:p>
          <a:p>
            <a:pPr eaLnBrk="1" hangingPunct="1">
              <a:lnSpc>
                <a:spcPct val="80000"/>
              </a:lnSpc>
              <a:defRPr/>
            </a:pPr>
            <a:endParaRPr lang="en-US" sz="2400" dirty="0"/>
          </a:p>
          <a:p>
            <a:pPr eaLnBrk="1" hangingPunct="1">
              <a:lnSpc>
                <a:spcPct val="80000"/>
              </a:lnSpc>
              <a:defRPr/>
            </a:pPr>
            <a:r>
              <a:rPr lang="en-US" sz="2000" dirty="0"/>
              <a:t>In the Atlantic, approximately 100 easterly waves migrate through the region or grow here between 1 June and 30 November  (Hart, 2003 MWR April – good article summarizing the differences between tropical and </a:t>
            </a:r>
            <a:r>
              <a:rPr lang="en-US" sz="2000" dirty="0" err="1"/>
              <a:t>extratropical</a:t>
            </a:r>
            <a:r>
              <a:rPr lang="en-US" sz="2000" dirty="0"/>
              <a:t> cyclones)  (operational “rules”:)</a:t>
            </a:r>
          </a:p>
          <a:p>
            <a:pPr eaLnBrk="1" hangingPunct="1">
              <a:lnSpc>
                <a:spcPct val="80000"/>
              </a:lnSpc>
              <a:defRPr/>
            </a:pPr>
            <a:endParaRPr lang="en-US" sz="2400" dirty="0"/>
          </a:p>
          <a:p>
            <a:pPr eaLnBrk="1" hangingPunct="1">
              <a:lnSpc>
                <a:spcPct val="80000"/>
              </a:lnSpc>
              <a:defRPr/>
            </a:pPr>
            <a:r>
              <a:rPr lang="en-US" sz="2400" dirty="0">
                <a:sym typeface="Wingdings" pitchFamily="2" charset="2"/>
              </a:rPr>
              <a:t></a:t>
            </a:r>
            <a:r>
              <a:rPr lang="en-US" sz="2400" dirty="0"/>
              <a:t>	</a:t>
            </a:r>
            <a:r>
              <a:rPr lang="en-US" sz="1800" dirty="0"/>
              <a:t>We know that these need a pre-existing disturbance.</a:t>
            </a:r>
          </a:p>
          <a:p>
            <a:pPr eaLnBrk="1" hangingPunct="1">
              <a:lnSpc>
                <a:spcPct val="80000"/>
              </a:lnSpc>
              <a:defRPr/>
            </a:pPr>
            <a:endParaRPr lang="en-US" sz="1800" dirty="0"/>
          </a:p>
          <a:p>
            <a:pPr eaLnBrk="1" hangingPunct="1">
              <a:lnSpc>
                <a:spcPct val="80000"/>
              </a:lnSpc>
              <a:defRPr/>
            </a:pPr>
            <a:r>
              <a:rPr lang="en-US" sz="1800" dirty="0">
                <a:sym typeface="Wingdings" pitchFamily="2" charset="2"/>
              </a:rPr>
              <a:t></a:t>
            </a:r>
            <a:r>
              <a:rPr lang="en-US" sz="1800" dirty="0"/>
              <a:t>	We know they need source of warm moist air   (&gt;/= 5 cm “pw”)</a:t>
            </a:r>
          </a:p>
          <a:p>
            <a:pPr eaLnBrk="1" hangingPunct="1">
              <a:lnSpc>
                <a:spcPct val="80000"/>
              </a:lnSpc>
              <a:defRPr/>
            </a:pPr>
            <a:endParaRPr lang="en-US" sz="1800" dirty="0"/>
          </a:p>
          <a:p>
            <a:pPr eaLnBrk="1" hangingPunct="1">
              <a:lnSpc>
                <a:spcPct val="80000"/>
              </a:lnSpc>
              <a:defRPr/>
            </a:pPr>
            <a:r>
              <a:rPr lang="en-US" sz="1800" dirty="0">
                <a:sym typeface="Wingdings" pitchFamily="2" charset="2"/>
              </a:rPr>
              <a:t></a:t>
            </a:r>
            <a:r>
              <a:rPr lang="en-US" sz="1800" dirty="0"/>
              <a:t>	Little to no vertical shear  (&lt;/= 15 m/s)</a:t>
            </a:r>
          </a:p>
          <a:p>
            <a:pPr eaLnBrk="1" hangingPunct="1">
              <a:lnSpc>
                <a:spcPct val="80000"/>
              </a:lnSpc>
              <a:defRPr/>
            </a:pPr>
            <a:endParaRPr lang="en-US" sz="1800" dirty="0"/>
          </a:p>
          <a:p>
            <a:pPr eaLnBrk="1" hangingPunct="1">
              <a:lnSpc>
                <a:spcPct val="80000"/>
              </a:lnSpc>
              <a:defRPr/>
            </a:pPr>
            <a:r>
              <a:rPr lang="en-US" sz="1800" dirty="0">
                <a:sym typeface="Wingdings" pitchFamily="2" charset="2"/>
              </a:rPr>
              <a:t> </a:t>
            </a:r>
            <a:r>
              <a:rPr lang="en-US" sz="1800" dirty="0"/>
              <a:t>	Warm waters (&gt; 27 C or 80 F) seem crucial (necessary but not sufficient as shown by </a:t>
            </a:r>
            <a:r>
              <a:rPr lang="en-US" sz="1800" dirty="0" err="1"/>
              <a:t>Zuki</a:t>
            </a:r>
            <a:r>
              <a:rPr lang="en-US" sz="1800" dirty="0"/>
              <a:t> and Lupo (2008)).</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63127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8" end="8"/>
                                            </p:txEl>
                                          </p:spTgt>
                                        </p:tgtEl>
                                        <p:attrNameLst>
                                          <p:attrName>style.visibility</p:attrName>
                                        </p:attrNameLst>
                                      </p:cBhvr>
                                      <p:to>
                                        <p:strVal val="visible"/>
                                      </p:to>
                                    </p:set>
                                    <p:anim calcmode="lin" valueType="num">
                                      <p:cBhvr additive="base">
                                        <p:cTn id="31"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10" end="10"/>
                                            </p:txEl>
                                          </p:spTgt>
                                        </p:tgtEl>
                                        <p:attrNameLst>
                                          <p:attrName>style.visibility</p:attrName>
                                        </p:attrNameLst>
                                      </p:cBhvr>
                                      <p:to>
                                        <p:strVal val="visible"/>
                                      </p:to>
                                    </p:set>
                                    <p:anim calcmode="lin" valueType="num">
                                      <p:cBhvr additive="base">
                                        <p:cTn id="37" dur="500" fill="hold"/>
                                        <p:tgtEl>
                                          <p:spTgt spid="3075">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Here we go!</a:t>
            </a:r>
          </a:p>
          <a:p>
            <a:pPr marL="0" indent="0" eaLnBrk="1" hangingPunct="1">
              <a:lnSpc>
                <a:spcPct val="80000"/>
              </a:lnSpc>
              <a:buNone/>
              <a:defRPr/>
            </a:pPr>
            <a:endParaRPr lang="en-US" sz="2800" dirty="0"/>
          </a:p>
          <a:p>
            <a:r>
              <a:rPr lang="en-US" dirty="0">
                <a:effectLst/>
              </a:rPr>
              <a:t>This is</a:t>
            </a:r>
            <a:endParaRPr lang="en-US" sz="1800" dirty="0">
              <a:effectLst/>
            </a:endParaRPr>
          </a:p>
          <a:p>
            <a:pPr marL="0" indent="0">
              <a:buNone/>
            </a:pPr>
            <a:endParaRPr lang="en-US" sz="1800" dirty="0">
              <a:effectLst/>
            </a:endParaRPr>
          </a:p>
          <a:p>
            <a:pPr lvl="2"/>
            <a:r>
              <a:rPr lang="en-US" dirty="0">
                <a:effectLst/>
              </a:rPr>
              <a:t>pure deformation.</a:t>
            </a:r>
            <a:endParaRPr lang="en-US" sz="1400" dirty="0">
              <a:effectLst/>
            </a:endParaRPr>
          </a:p>
          <a:p>
            <a:pPr marL="0" indent="0">
              <a:buNone/>
            </a:pPr>
            <a:r>
              <a:rPr lang="en-US" dirty="0">
                <a:effectLst/>
              </a:rPr>
              <a:t> </a:t>
            </a:r>
            <a:endParaRPr lang="en-US" sz="1800" dirty="0">
              <a:effectLst/>
            </a:endParaRPr>
          </a:p>
          <a:p>
            <a:pPr lvl="2"/>
            <a:r>
              <a:rPr lang="en-US" dirty="0">
                <a:effectLst/>
              </a:rPr>
              <a:t>Geostrophic condition shows up</a:t>
            </a:r>
            <a:endParaRPr lang="en-US" sz="1400" dirty="0">
              <a:effectLst/>
            </a:endParaRPr>
          </a:p>
          <a:p>
            <a:endParaRPr lang="en-US" sz="1800" dirty="0">
              <a:effectLst/>
            </a:endParaRPr>
          </a:p>
          <a:p>
            <a:pPr lvl="2"/>
            <a:r>
              <a:rPr lang="en-US" dirty="0">
                <a:effectLst/>
              </a:rPr>
              <a:t>See the Cauchy – Riemann conditions to define uniqueness (analyticity) </a:t>
            </a:r>
            <a:endParaRPr lang="en-US" sz="1400" dirty="0">
              <a:effectLst/>
            </a:endParaRPr>
          </a:p>
          <a:p>
            <a:endParaRPr lang="en-US" sz="1800" dirty="0">
              <a:effectLst/>
            </a:endParaRPr>
          </a:p>
          <a:p>
            <a:pPr marL="0" indent="0" eaLnBrk="1" hangingPunct="1">
              <a:lnSpc>
                <a:spcPct val="80000"/>
              </a:lnSpc>
              <a:buNone/>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828800"/>
            <a:ext cx="1828800" cy="2628900"/>
          </a:xfrm>
          <a:prstGeom prst="rect">
            <a:avLst/>
          </a:prstGeom>
          <a:solidFill>
            <a:schemeClr val="tx1"/>
          </a:solidFill>
          <a:ln>
            <a:noFill/>
          </a:ln>
          <a:effectLst/>
        </p:spPr>
      </p:pic>
    </p:spTree>
    <p:extLst>
      <p:ext uri="{BB962C8B-B14F-4D97-AF65-F5344CB8AC3E}">
        <p14:creationId xmlns:p14="http://schemas.microsoft.com/office/powerpoint/2010/main" val="160872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circle(in)">
                                      <p:cBhvr>
                                        <p:cTn id="13" dur="20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2" end="2"/>
                                            </p:txEl>
                                          </p:spTgt>
                                        </p:tgtEl>
                                        <p:attrNameLst>
                                          <p:attrName>style.visibility</p:attrName>
                                        </p:attrNameLst>
                                      </p:cBhvr>
                                      <p:to>
                                        <p:strVal val="visible"/>
                                      </p:to>
                                    </p:set>
                                    <p:anim calcmode="lin" valueType="num">
                                      <p:cBhvr additive="base">
                                        <p:cTn id="18"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5" end="5"/>
                                            </p:txEl>
                                          </p:spTgt>
                                        </p:tgtEl>
                                        <p:attrNameLst>
                                          <p:attrName>style.visibility</p:attrName>
                                        </p:attrNameLst>
                                      </p:cBhvr>
                                      <p:to>
                                        <p:strVal val="visible"/>
                                      </p:to>
                                    </p:set>
                                    <p:anim calcmode="lin" valueType="num">
                                      <p:cBhvr additive="base">
                                        <p:cTn id="24"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5" end="5"/>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075">
                                            <p:txEl>
                                              <p:pRg st="4" end="4"/>
                                            </p:txEl>
                                          </p:spTgt>
                                        </p:tgtEl>
                                        <p:attrNameLst>
                                          <p:attrName>style.visibility</p:attrName>
                                        </p:attrNameLst>
                                      </p:cBhvr>
                                      <p:to>
                                        <p:strVal val="visible"/>
                                      </p:to>
                                    </p:set>
                                    <p:anim calcmode="lin" valueType="num">
                                      <p:cBhvr additive="base">
                                        <p:cTn id="28"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075">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075">
                                            <p:txEl>
                                              <p:pRg st="6" end="6"/>
                                            </p:txEl>
                                          </p:spTgt>
                                        </p:tgtEl>
                                        <p:attrNameLst>
                                          <p:attrName>style.visibility</p:attrName>
                                        </p:attrNameLst>
                                      </p:cBhvr>
                                      <p:to>
                                        <p:strVal val="visible"/>
                                      </p:to>
                                    </p:set>
                                    <p:anim calcmode="lin" valueType="num">
                                      <p:cBhvr additive="base">
                                        <p:cTn id="32"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075">
                                            <p:txEl>
                                              <p:pRg st="6" end="6"/>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075">
                                            <p:txEl>
                                              <p:pRg st="8" end="8"/>
                                            </p:txEl>
                                          </p:spTgt>
                                        </p:tgtEl>
                                        <p:attrNameLst>
                                          <p:attrName>style.visibility</p:attrName>
                                        </p:attrNameLst>
                                      </p:cBhvr>
                                      <p:to>
                                        <p:strVal val="visible"/>
                                      </p:to>
                                    </p:set>
                                    <p:anim calcmode="lin" valueType="num">
                                      <p:cBhvr additive="base">
                                        <p:cTn id="36"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Climatologically: (See Gray, 1984 </a:t>
            </a:r>
            <a:r>
              <a:rPr lang="en-US" sz="2800" dirty="0" err="1"/>
              <a:t>a,b</a:t>
            </a:r>
            <a:r>
              <a:rPr lang="en-US" sz="2800" dirty="0"/>
              <a:t>)</a:t>
            </a:r>
          </a:p>
          <a:p>
            <a:pPr marL="0" indent="0" eaLnBrk="1" hangingPunct="1">
              <a:lnSpc>
                <a:spcPct val="80000"/>
              </a:lnSpc>
              <a:buNone/>
              <a:defRPr/>
            </a:pPr>
            <a:endParaRPr lang="en-US" sz="2800" dirty="0"/>
          </a:p>
          <a:p>
            <a:pPr marL="514350" indent="-514350" eaLnBrk="1" hangingPunct="1">
              <a:lnSpc>
                <a:spcPct val="80000"/>
              </a:lnSpc>
              <a:buAutoNum type="arabicParenR"/>
              <a:defRPr/>
            </a:pPr>
            <a:r>
              <a:rPr lang="en-US" sz="2800" dirty="0"/>
              <a:t>Warm SST’s (&gt; 27 C desirable)</a:t>
            </a:r>
          </a:p>
          <a:p>
            <a:pPr marL="514350" indent="-514350" eaLnBrk="1" hangingPunct="1">
              <a:lnSpc>
                <a:spcPct val="80000"/>
              </a:lnSpc>
              <a:buAutoNum type="arabicParenR"/>
              <a:defRPr/>
            </a:pPr>
            <a:endParaRPr lang="en-US" sz="2800" dirty="0"/>
          </a:p>
          <a:p>
            <a:pPr marL="514350" indent="-514350" eaLnBrk="1" hangingPunct="1">
              <a:lnSpc>
                <a:spcPct val="80000"/>
              </a:lnSpc>
              <a:buAutoNum type="arabicParenR"/>
              <a:defRPr/>
            </a:pPr>
            <a:r>
              <a:rPr lang="en-US" sz="2800" dirty="0"/>
              <a:t>Low sea level pressures (from spring forward) in the Caribbean and Sahel. </a:t>
            </a:r>
          </a:p>
          <a:p>
            <a:pPr marL="514350" indent="-514350" eaLnBrk="1" hangingPunct="1">
              <a:lnSpc>
                <a:spcPct val="80000"/>
              </a:lnSpc>
              <a:buAutoNum type="arabicParenR"/>
              <a:defRPr/>
            </a:pPr>
            <a:endParaRPr lang="en-US" sz="2800" dirty="0"/>
          </a:p>
          <a:p>
            <a:pPr marL="514350" indent="-514350" eaLnBrk="1" hangingPunct="1">
              <a:lnSpc>
                <a:spcPct val="80000"/>
              </a:lnSpc>
              <a:buAutoNum type="arabicParenR"/>
              <a:defRPr/>
            </a:pPr>
            <a:r>
              <a:rPr lang="en-US" sz="2800" dirty="0"/>
              <a:t>La Nina years….. (but, Lupo and Johnston, 2000, Latham et al. 2008, and Lupo, 2011, warm PDO!)</a:t>
            </a:r>
          </a:p>
          <a:p>
            <a:pPr marL="514350" indent="-514350" eaLnBrk="1" hangingPunct="1">
              <a:lnSpc>
                <a:spcPct val="80000"/>
              </a:lnSpc>
              <a:buAutoNum type="arabicParenR"/>
              <a:defRPr/>
            </a:pPr>
            <a:endParaRPr lang="en-US" sz="2800" dirty="0"/>
          </a:p>
          <a:p>
            <a:pPr marL="514350" indent="-514350" eaLnBrk="1" hangingPunct="1">
              <a:lnSpc>
                <a:spcPct val="80000"/>
              </a:lnSpc>
              <a:buAutoNum type="arabicParenR"/>
              <a:defRPr/>
            </a:pPr>
            <a:r>
              <a:rPr lang="en-US" sz="2800" dirty="0"/>
              <a:t>Favorable QBO (westerly </a:t>
            </a:r>
            <a:r>
              <a:rPr lang="en-US" sz="2800" dirty="0" err="1"/>
              <a:t>Atl</a:t>
            </a:r>
            <a:r>
              <a:rPr lang="en-US" sz="2800" dirty="0"/>
              <a:t>, easterly </a:t>
            </a:r>
            <a:r>
              <a:rPr lang="en-US" sz="2800" dirty="0" err="1"/>
              <a:t>Epac</a:t>
            </a:r>
            <a:r>
              <a:rPr lang="en-US" sz="2800" dirty="0"/>
              <a:t>)</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4962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8" end="8"/>
                                            </p:txEl>
                                          </p:spTgt>
                                        </p:tgtEl>
                                        <p:attrNameLst>
                                          <p:attrName>style.visibility</p:attrName>
                                        </p:attrNameLst>
                                      </p:cBhvr>
                                      <p:to>
                                        <p:strVal val="visible"/>
                                      </p:to>
                                    </p:set>
                                    <p:anim calcmode="lin" valueType="num">
                                      <p:cBhvr additive="base">
                                        <p:cTn id="31"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Questions about tropical cyclones (hurricanes / typhoons)</a:t>
            </a:r>
          </a:p>
          <a:p>
            <a:pPr eaLnBrk="1" hangingPunct="1">
              <a:lnSpc>
                <a:spcPct val="80000"/>
              </a:lnSpc>
              <a:defRPr/>
            </a:pPr>
            <a:endParaRPr lang="en-US" sz="2800" dirty="0"/>
          </a:p>
          <a:p>
            <a:pPr eaLnBrk="1" hangingPunct="1">
              <a:lnSpc>
                <a:spcPct val="80000"/>
              </a:lnSpc>
              <a:defRPr/>
            </a:pPr>
            <a:r>
              <a:rPr lang="en-US" sz="2800" dirty="0"/>
              <a:t>1)	what are the </a:t>
            </a:r>
            <a:r>
              <a:rPr lang="en-US" sz="2800" dirty="0" err="1"/>
              <a:t>distinquishing</a:t>
            </a:r>
            <a:r>
              <a:rPr lang="en-US" sz="2800" dirty="0"/>
              <a:t> factors? </a:t>
            </a:r>
          </a:p>
          <a:p>
            <a:pPr eaLnBrk="1" hangingPunct="1">
              <a:lnSpc>
                <a:spcPct val="80000"/>
              </a:lnSpc>
              <a:defRPr/>
            </a:pPr>
            <a:endParaRPr lang="en-US" sz="2800" dirty="0"/>
          </a:p>
          <a:p>
            <a:pPr eaLnBrk="1" hangingPunct="1">
              <a:lnSpc>
                <a:spcPct val="80000"/>
              </a:lnSpc>
              <a:defRPr/>
            </a:pPr>
            <a:r>
              <a:rPr lang="en-US" sz="2800" dirty="0"/>
              <a:t>2)	What are the significant features and structures?</a:t>
            </a:r>
          </a:p>
          <a:p>
            <a:pPr eaLnBrk="1" hangingPunct="1">
              <a:lnSpc>
                <a:spcPct val="80000"/>
              </a:lnSpc>
              <a:defRPr/>
            </a:pPr>
            <a:endParaRPr lang="en-US" sz="2800" dirty="0"/>
          </a:p>
          <a:p>
            <a:pPr eaLnBrk="1" hangingPunct="1">
              <a:lnSpc>
                <a:spcPct val="80000"/>
              </a:lnSpc>
              <a:defRPr/>
            </a:pPr>
            <a:r>
              <a:rPr lang="en-US" sz="2800" dirty="0"/>
              <a:t>3)	What factors correspond favorably to hurricane development?</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03350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err="1"/>
              <a:t>Zuki</a:t>
            </a:r>
            <a:r>
              <a:rPr lang="en-US" sz="2800" dirty="0"/>
              <a:t> and Lupo (2008) – main contribution is to show that warm waters without atmospheric cooperation will not yield tropical disturbances.</a:t>
            </a:r>
          </a:p>
          <a:p>
            <a:pPr eaLnBrk="1" hangingPunct="1">
              <a:lnSpc>
                <a:spcPct val="80000"/>
              </a:lnSpc>
              <a:defRPr/>
            </a:pPr>
            <a:endParaRPr lang="en-US" sz="2800" dirty="0"/>
          </a:p>
          <a:p>
            <a:pPr eaLnBrk="1" hangingPunct="1">
              <a:lnSpc>
                <a:spcPct val="80000"/>
              </a:lnSpc>
              <a:defRPr/>
            </a:pPr>
            <a:r>
              <a:rPr lang="en-US" sz="2800" dirty="0"/>
              <a:t>In fact, the potential for warm SSTs to produce TC’s is not linear, likely quadratic….</a:t>
            </a:r>
          </a:p>
          <a:p>
            <a:pPr eaLnBrk="1" hangingPunct="1">
              <a:lnSpc>
                <a:spcPct val="80000"/>
              </a:lnSpc>
              <a:defRPr/>
            </a:pPr>
            <a:endParaRPr lang="en-US" sz="1200" dirty="0"/>
          </a:p>
          <a:p>
            <a:pPr eaLnBrk="1" hangingPunct="1">
              <a:lnSpc>
                <a:spcPct val="80000"/>
              </a:lnSpc>
              <a:defRPr/>
            </a:pPr>
            <a:r>
              <a:rPr lang="en-US" sz="1200" dirty="0"/>
              <a:t>Table 5.	The average annual tropical cyclone activity separated by a) El Niño years for all tropical cyclones (All), typhoons (TY), tropical storms, tropical depressions (TD), and tropical cyclones of local origin.</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graphicFrame>
        <p:nvGraphicFramePr>
          <p:cNvPr id="4" name="Table 3"/>
          <p:cNvGraphicFramePr>
            <a:graphicFrameLocks noGrp="1"/>
          </p:cNvGraphicFramePr>
          <p:nvPr>
            <p:extLst>
              <p:ext uri="{D42A27DB-BD31-4B8C-83A1-F6EECF244321}">
                <p14:modId xmlns:p14="http://schemas.microsoft.com/office/powerpoint/2010/main" val="2301814437"/>
              </p:ext>
            </p:extLst>
          </p:nvPr>
        </p:nvGraphicFramePr>
        <p:xfrm>
          <a:off x="1202748" y="5029200"/>
          <a:ext cx="6080760" cy="1280160"/>
        </p:xfrm>
        <a:graphic>
          <a:graphicData uri="http://schemas.openxmlformats.org/drawingml/2006/table">
            <a:tbl>
              <a:tblPr firstRow="1" firstCol="1" lastRow="1" lastCol="1" bandRow="1" bandCol="1"/>
              <a:tblGrid>
                <a:gridCol w="1013460">
                  <a:extLst>
                    <a:ext uri="{9D8B030D-6E8A-4147-A177-3AD203B41FA5}">
                      <a16:colId xmlns:a16="http://schemas.microsoft.com/office/drawing/2014/main" val="20000"/>
                    </a:ext>
                  </a:extLst>
                </a:gridCol>
                <a:gridCol w="1013460">
                  <a:extLst>
                    <a:ext uri="{9D8B030D-6E8A-4147-A177-3AD203B41FA5}">
                      <a16:colId xmlns:a16="http://schemas.microsoft.com/office/drawing/2014/main" val="20001"/>
                    </a:ext>
                  </a:extLst>
                </a:gridCol>
                <a:gridCol w="1013460">
                  <a:extLst>
                    <a:ext uri="{9D8B030D-6E8A-4147-A177-3AD203B41FA5}">
                      <a16:colId xmlns:a16="http://schemas.microsoft.com/office/drawing/2014/main" val="20002"/>
                    </a:ext>
                  </a:extLst>
                </a:gridCol>
                <a:gridCol w="1013460">
                  <a:extLst>
                    <a:ext uri="{9D8B030D-6E8A-4147-A177-3AD203B41FA5}">
                      <a16:colId xmlns:a16="http://schemas.microsoft.com/office/drawing/2014/main" val="20003"/>
                    </a:ext>
                  </a:extLst>
                </a:gridCol>
                <a:gridCol w="1013460">
                  <a:extLst>
                    <a:ext uri="{9D8B030D-6E8A-4147-A177-3AD203B41FA5}">
                      <a16:colId xmlns:a16="http://schemas.microsoft.com/office/drawing/2014/main" val="20004"/>
                    </a:ext>
                  </a:extLst>
                </a:gridCol>
                <a:gridCol w="1013460">
                  <a:extLst>
                    <a:ext uri="{9D8B030D-6E8A-4147-A177-3AD203B41FA5}">
                      <a16:colId xmlns:a16="http://schemas.microsoft.com/office/drawing/2014/main" val="20005"/>
                    </a:ext>
                  </a:extLst>
                </a:gridCol>
              </a:tblGrid>
              <a:tr h="0">
                <a:tc>
                  <a:txBody>
                    <a:bodyPr/>
                    <a:lstStyle/>
                    <a:p>
                      <a:pPr marL="0" marR="0" algn="ctr">
                        <a:spcBef>
                          <a:spcPts val="0"/>
                        </a:spcBef>
                        <a:spcAft>
                          <a:spcPts val="0"/>
                        </a:spcAft>
                      </a:pPr>
                      <a:r>
                        <a:rPr lang="en-US" sz="12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All</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TY</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TS</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TD</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Local Origin</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gn="ctr">
                        <a:spcBef>
                          <a:spcPts val="0"/>
                        </a:spcBef>
                        <a:spcAft>
                          <a:spcPts val="0"/>
                        </a:spcAft>
                      </a:pPr>
                      <a:r>
                        <a:rPr lang="en-US" sz="12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marR="0" algn="ctr">
                        <a:spcBef>
                          <a:spcPts val="0"/>
                        </a:spcBef>
                        <a:spcAft>
                          <a:spcPts val="0"/>
                        </a:spcAft>
                      </a:pPr>
                      <a:r>
                        <a:rPr lang="en-US" sz="1200">
                          <a:effectLst/>
                          <a:latin typeface="Times New Roman"/>
                          <a:ea typeface="Times New Roman"/>
                        </a:rPr>
                        <a:t>Neutral</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1.1</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0.3</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0.6</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0.3</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0.6</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0" marR="0" algn="ctr">
                        <a:spcBef>
                          <a:spcPts val="0"/>
                        </a:spcBef>
                        <a:spcAft>
                          <a:spcPts val="0"/>
                        </a:spcAft>
                      </a:pPr>
                      <a:r>
                        <a:rPr lang="en-US" sz="1200">
                          <a:effectLst/>
                          <a:latin typeface="Times New Roman"/>
                          <a:ea typeface="Times New Roman"/>
                        </a:rPr>
                        <a:t>El Niño</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0.4</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0.2</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0.2</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0</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0.3</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0" marR="0" algn="ctr">
                        <a:spcBef>
                          <a:spcPts val="0"/>
                        </a:spcBef>
                        <a:spcAft>
                          <a:spcPts val="0"/>
                        </a:spcAft>
                      </a:pPr>
                      <a:r>
                        <a:rPr lang="en-US" sz="1200">
                          <a:effectLst/>
                          <a:latin typeface="Times New Roman"/>
                          <a:ea typeface="Times New Roman"/>
                        </a:rPr>
                        <a:t>La Niña</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1.6</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0.1</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1.2</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0.3</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1.0</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marL="0" marR="0" algn="ctr">
                        <a:spcBef>
                          <a:spcPts val="0"/>
                        </a:spcBef>
                        <a:spcAft>
                          <a:spcPts val="0"/>
                        </a:spcAft>
                      </a:pPr>
                      <a:r>
                        <a:rPr lang="en-US" sz="12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marL="0" marR="0" algn="ctr">
                        <a:spcBef>
                          <a:spcPts val="0"/>
                        </a:spcBef>
                        <a:spcAft>
                          <a:spcPts val="0"/>
                        </a:spcAft>
                      </a:pPr>
                      <a:r>
                        <a:rPr lang="en-US" sz="1200">
                          <a:effectLst/>
                          <a:latin typeface="Times New Roman"/>
                          <a:ea typeface="Times New Roman"/>
                        </a:rPr>
                        <a:t>All Years</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1.0</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0.2</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0.6</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0.2</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0.6</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25431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err="1"/>
              <a:t>Zuki</a:t>
            </a:r>
            <a:r>
              <a:rPr lang="en-US" sz="2800" dirty="0"/>
              <a:t> and Lupo </a:t>
            </a:r>
          </a:p>
          <a:p>
            <a:pPr eaLnBrk="1" hangingPunct="1">
              <a:lnSpc>
                <a:spcPct val="80000"/>
              </a:lnSpc>
              <a:defRPr/>
            </a:pPr>
            <a:endParaRPr lang="en-US" sz="2800" dirty="0"/>
          </a:p>
          <a:p>
            <a:pPr eaLnBrk="1" hangingPunct="1">
              <a:lnSpc>
                <a:spcPct val="80000"/>
              </a:lnSpc>
              <a:defRPr/>
            </a:pPr>
            <a:r>
              <a:rPr lang="en-US" sz="1600" dirty="0"/>
              <a:t>Table 4.	Total number (top row) and percentage (bottom row) of tropical cyclone occurrence in the SSCS by month for the period 1960 – 2006, following the ENSO year definition used here (beginning with October).</a:t>
            </a:r>
          </a:p>
          <a:p>
            <a:pPr eaLnBrk="1" hangingPunct="1">
              <a:lnSpc>
                <a:spcPct val="80000"/>
              </a:lnSpc>
              <a:defRPr/>
            </a:pPr>
            <a:endParaRPr lang="en-US" sz="1600" dirty="0"/>
          </a:p>
          <a:p>
            <a:pPr eaLnBrk="1" hangingPunct="1">
              <a:lnSpc>
                <a:spcPct val="80000"/>
              </a:lnSpc>
              <a:defRPr/>
            </a:pPr>
            <a:endParaRPr lang="en-US" sz="1600" dirty="0"/>
          </a:p>
          <a:p>
            <a:pPr eaLnBrk="1" hangingPunct="1">
              <a:lnSpc>
                <a:spcPct val="80000"/>
              </a:lnSpc>
              <a:defRPr/>
            </a:pPr>
            <a:endParaRPr lang="en-US" sz="1600" dirty="0"/>
          </a:p>
          <a:p>
            <a:pPr eaLnBrk="1" hangingPunct="1">
              <a:lnSpc>
                <a:spcPct val="80000"/>
              </a:lnSpc>
              <a:defRPr/>
            </a:pPr>
            <a:endParaRPr lang="en-US" sz="1600" dirty="0"/>
          </a:p>
          <a:p>
            <a:pPr eaLnBrk="1" hangingPunct="1">
              <a:lnSpc>
                <a:spcPct val="80000"/>
              </a:lnSpc>
              <a:defRPr/>
            </a:pPr>
            <a:endParaRPr lang="en-US" sz="1600" dirty="0"/>
          </a:p>
          <a:p>
            <a:pPr eaLnBrk="1" hangingPunct="1">
              <a:lnSpc>
                <a:spcPct val="80000"/>
              </a:lnSpc>
              <a:defRPr/>
            </a:pPr>
            <a:r>
              <a:rPr lang="en-US" sz="1600" dirty="0"/>
              <a:t>Table 6.	The correlation between SSTs, SLP, geostrophic wind shear, wind divergence, and </a:t>
            </a:r>
            <a:r>
              <a:rPr lang="en-US" sz="1600" dirty="0" err="1"/>
              <a:t>vorticity</a:t>
            </a:r>
            <a:r>
              <a:rPr lang="en-US" sz="1600" dirty="0"/>
              <a:t>. The asterisk denotes a correlation at a 95% confidence interval. </a:t>
            </a:r>
          </a:p>
          <a:p>
            <a:pPr eaLnBrk="1" hangingPunct="1">
              <a:lnSpc>
                <a:spcPct val="80000"/>
              </a:lnSpc>
              <a:defRPr/>
            </a:pPr>
            <a:endParaRPr lang="en-US" sz="16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2820692963"/>
              </p:ext>
            </p:extLst>
          </p:nvPr>
        </p:nvGraphicFramePr>
        <p:xfrm>
          <a:off x="1371600" y="3505200"/>
          <a:ext cx="6080760" cy="914400"/>
        </p:xfrm>
        <a:graphic>
          <a:graphicData uri="http://schemas.openxmlformats.org/drawingml/2006/table">
            <a:tbl>
              <a:tblPr firstRow="1" firstCol="1" lastRow="1" lastCol="1" bandRow="1" bandCol="1">
                <a:tableStyleId>{5C22544A-7EE6-4342-B048-85BDC9FD1C3A}</a:tableStyleId>
              </a:tblPr>
              <a:tblGrid>
                <a:gridCol w="434340">
                  <a:extLst>
                    <a:ext uri="{9D8B030D-6E8A-4147-A177-3AD203B41FA5}">
                      <a16:colId xmlns:a16="http://schemas.microsoft.com/office/drawing/2014/main" val="20000"/>
                    </a:ext>
                  </a:extLst>
                </a:gridCol>
                <a:gridCol w="434340">
                  <a:extLst>
                    <a:ext uri="{9D8B030D-6E8A-4147-A177-3AD203B41FA5}">
                      <a16:colId xmlns:a16="http://schemas.microsoft.com/office/drawing/2014/main" val="20001"/>
                    </a:ext>
                  </a:extLst>
                </a:gridCol>
                <a:gridCol w="434340">
                  <a:extLst>
                    <a:ext uri="{9D8B030D-6E8A-4147-A177-3AD203B41FA5}">
                      <a16:colId xmlns:a16="http://schemas.microsoft.com/office/drawing/2014/main" val="20002"/>
                    </a:ext>
                  </a:extLst>
                </a:gridCol>
                <a:gridCol w="434340">
                  <a:extLst>
                    <a:ext uri="{9D8B030D-6E8A-4147-A177-3AD203B41FA5}">
                      <a16:colId xmlns:a16="http://schemas.microsoft.com/office/drawing/2014/main" val="20003"/>
                    </a:ext>
                  </a:extLst>
                </a:gridCol>
                <a:gridCol w="434340">
                  <a:extLst>
                    <a:ext uri="{9D8B030D-6E8A-4147-A177-3AD203B41FA5}">
                      <a16:colId xmlns:a16="http://schemas.microsoft.com/office/drawing/2014/main" val="20004"/>
                    </a:ext>
                  </a:extLst>
                </a:gridCol>
                <a:gridCol w="434340">
                  <a:extLst>
                    <a:ext uri="{9D8B030D-6E8A-4147-A177-3AD203B41FA5}">
                      <a16:colId xmlns:a16="http://schemas.microsoft.com/office/drawing/2014/main" val="20005"/>
                    </a:ext>
                  </a:extLst>
                </a:gridCol>
                <a:gridCol w="434340">
                  <a:extLst>
                    <a:ext uri="{9D8B030D-6E8A-4147-A177-3AD203B41FA5}">
                      <a16:colId xmlns:a16="http://schemas.microsoft.com/office/drawing/2014/main" val="20006"/>
                    </a:ext>
                  </a:extLst>
                </a:gridCol>
                <a:gridCol w="434340">
                  <a:extLst>
                    <a:ext uri="{9D8B030D-6E8A-4147-A177-3AD203B41FA5}">
                      <a16:colId xmlns:a16="http://schemas.microsoft.com/office/drawing/2014/main" val="20007"/>
                    </a:ext>
                  </a:extLst>
                </a:gridCol>
                <a:gridCol w="434340">
                  <a:extLst>
                    <a:ext uri="{9D8B030D-6E8A-4147-A177-3AD203B41FA5}">
                      <a16:colId xmlns:a16="http://schemas.microsoft.com/office/drawing/2014/main" val="20008"/>
                    </a:ext>
                  </a:extLst>
                </a:gridCol>
                <a:gridCol w="434340">
                  <a:extLst>
                    <a:ext uri="{9D8B030D-6E8A-4147-A177-3AD203B41FA5}">
                      <a16:colId xmlns:a16="http://schemas.microsoft.com/office/drawing/2014/main" val="20009"/>
                    </a:ext>
                  </a:extLst>
                </a:gridCol>
                <a:gridCol w="434340">
                  <a:extLst>
                    <a:ext uri="{9D8B030D-6E8A-4147-A177-3AD203B41FA5}">
                      <a16:colId xmlns:a16="http://schemas.microsoft.com/office/drawing/2014/main" val="20010"/>
                    </a:ext>
                  </a:extLst>
                </a:gridCol>
                <a:gridCol w="434340">
                  <a:extLst>
                    <a:ext uri="{9D8B030D-6E8A-4147-A177-3AD203B41FA5}">
                      <a16:colId xmlns:a16="http://schemas.microsoft.com/office/drawing/2014/main" val="20011"/>
                    </a:ext>
                  </a:extLst>
                </a:gridCol>
                <a:gridCol w="434340">
                  <a:extLst>
                    <a:ext uri="{9D8B030D-6E8A-4147-A177-3AD203B41FA5}">
                      <a16:colId xmlns:a16="http://schemas.microsoft.com/office/drawing/2014/main" val="20012"/>
                    </a:ext>
                  </a:extLst>
                </a:gridCol>
                <a:gridCol w="434340">
                  <a:extLst>
                    <a:ext uri="{9D8B030D-6E8A-4147-A177-3AD203B41FA5}">
                      <a16:colId xmlns:a16="http://schemas.microsoft.com/office/drawing/2014/main" val="20013"/>
                    </a:ext>
                  </a:extLst>
                </a:gridCol>
              </a:tblGrid>
              <a:tr h="0">
                <a:tc>
                  <a:txBody>
                    <a:bodyPr/>
                    <a:lstStyle/>
                    <a:p>
                      <a:pPr marL="0" marR="0" algn="ctr">
                        <a:spcBef>
                          <a:spcPts val="0"/>
                        </a:spcBef>
                        <a:spcAft>
                          <a:spcPts val="0"/>
                        </a:spcAft>
                      </a:pPr>
                      <a:r>
                        <a:rPr lang="en-US" sz="1200">
                          <a:effectLst/>
                        </a:rPr>
                        <a:t> </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Oct</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Nov</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Dec</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Jan</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Feb</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Mar</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Apr</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May</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Jun</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Jul</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Aug</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Sep</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Total</a:t>
                      </a:r>
                      <a:endParaRPr lang="en-US" sz="1000">
                        <a:effectLst/>
                        <a:latin typeface="Times New Roman"/>
                        <a:ea typeface="Times New Roman"/>
                      </a:endParaRPr>
                    </a:p>
                  </a:txBody>
                  <a:tcPr marL="68580" marR="68580" marT="0" marB="0"/>
                </a:tc>
                <a:extLst>
                  <a:ext uri="{0D108BD9-81ED-4DB2-BD59-A6C34878D82A}">
                    <a16:rowId xmlns:a16="http://schemas.microsoft.com/office/drawing/2014/main" val="10000"/>
                  </a:ext>
                </a:extLst>
              </a:tr>
              <a:tr h="0">
                <a:tc>
                  <a:txBody>
                    <a:bodyPr/>
                    <a:lstStyle/>
                    <a:p>
                      <a:pPr marL="0" marR="0" algn="ctr">
                        <a:spcBef>
                          <a:spcPts val="0"/>
                        </a:spcBef>
                        <a:spcAft>
                          <a:spcPts val="0"/>
                        </a:spcAft>
                      </a:pPr>
                      <a:r>
                        <a:rPr lang="en-US" sz="1200">
                          <a:effectLst/>
                        </a:rPr>
                        <a:t>Total</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4</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21</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18</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1</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1</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1</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2</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2</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0</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0</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0</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0</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50</a:t>
                      </a:r>
                      <a:endParaRPr lang="en-US" sz="1000">
                        <a:effectLst/>
                        <a:latin typeface="Times New Roman"/>
                        <a:ea typeface="Times New Roman"/>
                      </a:endParaRPr>
                    </a:p>
                  </a:txBody>
                  <a:tcPr marL="68580" marR="68580" marT="0" marB="0"/>
                </a:tc>
                <a:extLst>
                  <a:ext uri="{0D108BD9-81ED-4DB2-BD59-A6C34878D82A}">
                    <a16:rowId xmlns:a16="http://schemas.microsoft.com/office/drawing/2014/main" val="10001"/>
                  </a:ext>
                </a:extLst>
              </a:tr>
              <a:tr h="0">
                <a:tc>
                  <a:txBody>
                    <a:bodyPr/>
                    <a:lstStyle/>
                    <a:p>
                      <a:pPr marL="0" marR="0" algn="ctr">
                        <a:spcBef>
                          <a:spcPts val="0"/>
                        </a:spcBef>
                        <a:spcAft>
                          <a:spcPts val="0"/>
                        </a:spcAft>
                      </a:pPr>
                      <a:r>
                        <a:rPr lang="en-US" sz="1200">
                          <a:effectLst/>
                        </a:rPr>
                        <a:t>%</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8</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42</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36</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2</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2</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2</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4</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4</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0</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0</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0</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0</a:t>
                      </a:r>
                      <a:endParaRPr lang="en-US" sz="10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dirty="0">
                          <a:effectLst/>
                        </a:rPr>
                        <a:t>100</a:t>
                      </a:r>
                      <a:endParaRPr lang="en-US" sz="1000" dirty="0">
                        <a:effectLst/>
                        <a:latin typeface="Times New Roman"/>
                        <a:ea typeface="Times New Roman"/>
                      </a:endParaRPr>
                    </a:p>
                  </a:txBody>
                  <a:tcPr marL="68580" marR="68580" marT="0" marB="0"/>
                </a:tc>
                <a:extLst>
                  <a:ext uri="{0D108BD9-81ED-4DB2-BD59-A6C34878D82A}">
                    <a16:rowId xmlns:a16="http://schemas.microsoft.com/office/drawing/2014/main" val="10002"/>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033152963"/>
              </p:ext>
            </p:extLst>
          </p:nvPr>
        </p:nvGraphicFramePr>
        <p:xfrm>
          <a:off x="1447800" y="5257800"/>
          <a:ext cx="6080760" cy="365760"/>
        </p:xfrm>
        <a:graphic>
          <a:graphicData uri="http://schemas.openxmlformats.org/drawingml/2006/table">
            <a:tbl>
              <a:tblPr firstRow="1" firstCol="1" lastRow="1" lastCol="1" bandRow="1" bandCol="1"/>
              <a:tblGrid>
                <a:gridCol w="868680">
                  <a:extLst>
                    <a:ext uri="{9D8B030D-6E8A-4147-A177-3AD203B41FA5}">
                      <a16:colId xmlns:a16="http://schemas.microsoft.com/office/drawing/2014/main" val="20000"/>
                    </a:ext>
                  </a:extLst>
                </a:gridCol>
                <a:gridCol w="868680">
                  <a:extLst>
                    <a:ext uri="{9D8B030D-6E8A-4147-A177-3AD203B41FA5}">
                      <a16:colId xmlns:a16="http://schemas.microsoft.com/office/drawing/2014/main" val="20001"/>
                    </a:ext>
                  </a:extLst>
                </a:gridCol>
                <a:gridCol w="868680">
                  <a:extLst>
                    <a:ext uri="{9D8B030D-6E8A-4147-A177-3AD203B41FA5}">
                      <a16:colId xmlns:a16="http://schemas.microsoft.com/office/drawing/2014/main" val="20002"/>
                    </a:ext>
                  </a:extLst>
                </a:gridCol>
                <a:gridCol w="86868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868680">
                  <a:extLst>
                    <a:ext uri="{9D8B030D-6E8A-4147-A177-3AD203B41FA5}">
                      <a16:colId xmlns:a16="http://schemas.microsoft.com/office/drawing/2014/main" val="20005"/>
                    </a:ext>
                  </a:extLst>
                </a:gridCol>
                <a:gridCol w="868680">
                  <a:extLst>
                    <a:ext uri="{9D8B030D-6E8A-4147-A177-3AD203B41FA5}">
                      <a16:colId xmlns:a16="http://schemas.microsoft.com/office/drawing/2014/main" val="20006"/>
                    </a:ext>
                  </a:extLst>
                </a:gridCol>
              </a:tblGrid>
              <a:tr h="0">
                <a:tc>
                  <a:txBody>
                    <a:bodyPr/>
                    <a:lstStyle/>
                    <a:p>
                      <a:pPr marL="0" marR="0" algn="ctr">
                        <a:spcBef>
                          <a:spcPts val="0"/>
                        </a:spcBef>
                        <a:spcAft>
                          <a:spcPts val="0"/>
                        </a:spcAft>
                      </a:pPr>
                      <a:r>
                        <a:rPr lang="en-US" sz="1200">
                          <a:effectLst/>
                          <a:latin typeface="Times New Roman"/>
                          <a:ea typeface="Times New Roman"/>
                        </a:rPr>
                        <a:t>Parameter</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SST-SLP</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SST-Div</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SST-Shear</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SLP - Div</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SLP- Shear</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Div-Shear</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gn="ctr">
                        <a:spcBef>
                          <a:spcPts val="0"/>
                        </a:spcBef>
                        <a:spcAft>
                          <a:spcPts val="0"/>
                        </a:spcAft>
                      </a:pPr>
                      <a:r>
                        <a:rPr lang="en-US" sz="1200">
                          <a:effectLst/>
                          <a:latin typeface="Times New Roman"/>
                          <a:ea typeface="Times New Roman"/>
                        </a:rPr>
                        <a:t>Correlation</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-0.59*</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-0.70*</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0.29</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0.55*</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-0.10</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-0.23</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044519218"/>
              </p:ext>
            </p:extLst>
          </p:nvPr>
        </p:nvGraphicFramePr>
        <p:xfrm>
          <a:off x="2286000" y="6096000"/>
          <a:ext cx="3554730" cy="365760"/>
        </p:xfrm>
        <a:graphic>
          <a:graphicData uri="http://schemas.openxmlformats.org/drawingml/2006/table">
            <a:tbl>
              <a:tblPr firstRow="1" firstCol="1" lastRow="1" lastCol="1" bandRow="1" bandCol="1"/>
              <a:tblGrid>
                <a:gridCol w="868680">
                  <a:extLst>
                    <a:ext uri="{9D8B030D-6E8A-4147-A177-3AD203B41FA5}">
                      <a16:colId xmlns:a16="http://schemas.microsoft.com/office/drawing/2014/main" val="20000"/>
                    </a:ext>
                  </a:extLst>
                </a:gridCol>
                <a:gridCol w="868680">
                  <a:extLst>
                    <a:ext uri="{9D8B030D-6E8A-4147-A177-3AD203B41FA5}">
                      <a16:colId xmlns:a16="http://schemas.microsoft.com/office/drawing/2014/main" val="20001"/>
                    </a:ext>
                  </a:extLst>
                </a:gridCol>
                <a:gridCol w="868680">
                  <a:extLst>
                    <a:ext uri="{9D8B030D-6E8A-4147-A177-3AD203B41FA5}">
                      <a16:colId xmlns:a16="http://schemas.microsoft.com/office/drawing/2014/main" val="20002"/>
                    </a:ext>
                  </a:extLst>
                </a:gridCol>
                <a:gridCol w="948690">
                  <a:extLst>
                    <a:ext uri="{9D8B030D-6E8A-4147-A177-3AD203B41FA5}">
                      <a16:colId xmlns:a16="http://schemas.microsoft.com/office/drawing/2014/main" val="20003"/>
                    </a:ext>
                  </a:extLst>
                </a:gridCol>
              </a:tblGrid>
              <a:tr h="0">
                <a:tc>
                  <a:txBody>
                    <a:bodyPr/>
                    <a:lstStyle/>
                    <a:p>
                      <a:pPr marL="0" marR="0" algn="ctr">
                        <a:spcBef>
                          <a:spcPts val="0"/>
                        </a:spcBef>
                        <a:spcAft>
                          <a:spcPts val="0"/>
                        </a:spcAft>
                      </a:pPr>
                      <a:r>
                        <a:rPr lang="en-US" sz="1200">
                          <a:effectLst/>
                          <a:latin typeface="Times New Roman"/>
                          <a:ea typeface="Times New Roman"/>
                        </a:rPr>
                        <a:t>Parameter</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SST-vor</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Div-Vor</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Shear – Vor</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gn="ctr">
                        <a:spcBef>
                          <a:spcPts val="0"/>
                        </a:spcBef>
                        <a:spcAft>
                          <a:spcPts val="0"/>
                        </a:spcAft>
                      </a:pPr>
                      <a:r>
                        <a:rPr lang="en-US" sz="1200">
                          <a:effectLst/>
                          <a:latin typeface="Times New Roman"/>
                          <a:ea typeface="Times New Roman"/>
                        </a:rPr>
                        <a:t>Correlation</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0.15</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a:ea typeface="Times New Roman"/>
                        </a:rPr>
                        <a:t>-0.53*</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0.35</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5531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8" end="8"/>
                                            </p:txEl>
                                          </p:spTgt>
                                        </p:tgtEl>
                                        <p:attrNameLst>
                                          <p:attrName>style.visibility</p:attrName>
                                        </p:attrNameLst>
                                      </p:cBhvr>
                                      <p:to>
                                        <p:strVal val="visible"/>
                                      </p:to>
                                    </p:set>
                                    <p:anim calcmode="lin" valueType="num">
                                      <p:cBhvr additive="base">
                                        <p:cTn id="19"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err="1"/>
              <a:t>Zuki</a:t>
            </a:r>
            <a:r>
              <a:rPr lang="en-US" sz="2800" dirty="0"/>
              <a:t> and Lupo (2008)   Active years:</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1925438602"/>
              </p:ext>
            </p:extLst>
          </p:nvPr>
        </p:nvGraphicFramePr>
        <p:xfrm>
          <a:off x="814964" y="2438400"/>
          <a:ext cx="7414638" cy="3429002"/>
        </p:xfrm>
        <a:graphic>
          <a:graphicData uri="http://schemas.openxmlformats.org/drawingml/2006/table">
            <a:tbl>
              <a:tblPr firstRow="1" firstCol="1" lastRow="1" lastCol="1" bandRow="1" bandCol="1"/>
              <a:tblGrid>
                <a:gridCol w="1059234">
                  <a:extLst>
                    <a:ext uri="{9D8B030D-6E8A-4147-A177-3AD203B41FA5}">
                      <a16:colId xmlns:a16="http://schemas.microsoft.com/office/drawing/2014/main" val="20000"/>
                    </a:ext>
                  </a:extLst>
                </a:gridCol>
                <a:gridCol w="1059234">
                  <a:extLst>
                    <a:ext uri="{9D8B030D-6E8A-4147-A177-3AD203B41FA5}">
                      <a16:colId xmlns:a16="http://schemas.microsoft.com/office/drawing/2014/main" val="20001"/>
                    </a:ext>
                  </a:extLst>
                </a:gridCol>
                <a:gridCol w="1059234">
                  <a:extLst>
                    <a:ext uri="{9D8B030D-6E8A-4147-A177-3AD203B41FA5}">
                      <a16:colId xmlns:a16="http://schemas.microsoft.com/office/drawing/2014/main" val="20002"/>
                    </a:ext>
                  </a:extLst>
                </a:gridCol>
                <a:gridCol w="1059234">
                  <a:extLst>
                    <a:ext uri="{9D8B030D-6E8A-4147-A177-3AD203B41FA5}">
                      <a16:colId xmlns:a16="http://schemas.microsoft.com/office/drawing/2014/main" val="20003"/>
                    </a:ext>
                  </a:extLst>
                </a:gridCol>
                <a:gridCol w="1059234">
                  <a:extLst>
                    <a:ext uri="{9D8B030D-6E8A-4147-A177-3AD203B41FA5}">
                      <a16:colId xmlns:a16="http://schemas.microsoft.com/office/drawing/2014/main" val="20004"/>
                    </a:ext>
                  </a:extLst>
                </a:gridCol>
                <a:gridCol w="1059234">
                  <a:extLst>
                    <a:ext uri="{9D8B030D-6E8A-4147-A177-3AD203B41FA5}">
                      <a16:colId xmlns:a16="http://schemas.microsoft.com/office/drawing/2014/main" val="20005"/>
                    </a:ext>
                  </a:extLst>
                </a:gridCol>
                <a:gridCol w="1059234">
                  <a:extLst>
                    <a:ext uri="{9D8B030D-6E8A-4147-A177-3AD203B41FA5}">
                      <a16:colId xmlns:a16="http://schemas.microsoft.com/office/drawing/2014/main" val="20006"/>
                    </a:ext>
                  </a:extLst>
                </a:gridCol>
              </a:tblGrid>
              <a:tr h="1652828">
                <a:tc>
                  <a:txBody>
                    <a:bodyPr/>
                    <a:lstStyle/>
                    <a:p>
                      <a:pPr marL="0" marR="0" algn="just">
                        <a:spcBef>
                          <a:spcPts val="0"/>
                        </a:spcBef>
                        <a:spcAft>
                          <a:spcPts val="0"/>
                        </a:spcAft>
                      </a:pPr>
                      <a:r>
                        <a:rPr lang="en-US" sz="1200">
                          <a:effectLst/>
                          <a:latin typeface="Times New Roman"/>
                          <a:ea typeface="Times New Roman"/>
                        </a:rPr>
                        <a:t>Year</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Total TCs</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ENSO Year</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SSTs (</a:t>
                      </a:r>
                      <a:r>
                        <a:rPr lang="en-US" sz="1200" baseline="30000">
                          <a:effectLst/>
                          <a:latin typeface="Times New Roman"/>
                          <a:ea typeface="Times New Roman"/>
                        </a:rPr>
                        <a:t>o</a:t>
                      </a:r>
                      <a:r>
                        <a:rPr lang="en-US" sz="1200">
                          <a:effectLst/>
                          <a:latin typeface="Times New Roman"/>
                          <a:ea typeface="Times New Roman"/>
                        </a:rPr>
                        <a:t>C)</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wind shear (ms</a:t>
                      </a:r>
                      <a:r>
                        <a:rPr lang="en-US" sz="1200" baseline="30000">
                          <a:effectLst/>
                          <a:latin typeface="Times New Roman"/>
                          <a:ea typeface="Times New Roman"/>
                        </a:rPr>
                        <a:t>-1</a:t>
                      </a:r>
                      <a:r>
                        <a:rPr lang="en-US" sz="1200">
                          <a:effectLst/>
                          <a:latin typeface="Times New Roman"/>
                          <a:ea typeface="Times New Roman"/>
                        </a:rPr>
                        <a:t>)</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divergence (x 10</a:t>
                      </a:r>
                      <a:r>
                        <a:rPr lang="en-US" sz="1200" baseline="30000">
                          <a:effectLst/>
                          <a:latin typeface="Times New Roman"/>
                          <a:ea typeface="Times New Roman"/>
                        </a:rPr>
                        <a:t>-6</a:t>
                      </a:r>
                      <a:r>
                        <a:rPr lang="en-US" sz="1200">
                          <a:effectLst/>
                          <a:latin typeface="Times New Roman"/>
                          <a:ea typeface="Times New Roman"/>
                        </a:rPr>
                        <a:t> s</a:t>
                      </a:r>
                      <a:r>
                        <a:rPr lang="en-US" sz="1200" baseline="30000">
                          <a:effectLst/>
                          <a:latin typeface="Times New Roman"/>
                          <a:ea typeface="Times New Roman"/>
                        </a:rPr>
                        <a:t>-1</a:t>
                      </a:r>
                      <a:r>
                        <a:rPr lang="en-US" sz="1200">
                          <a:effectLst/>
                          <a:latin typeface="Times New Roman"/>
                          <a:ea typeface="Times New Roman"/>
                        </a:rPr>
                        <a:t>)</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relative vorticity </a:t>
                      </a:r>
                      <a:endParaRPr lang="en-US" sz="1000">
                        <a:effectLst/>
                        <a:latin typeface="Times New Roman"/>
                        <a:ea typeface="Times New Roman"/>
                      </a:endParaRPr>
                    </a:p>
                    <a:p>
                      <a:pPr marL="0" marR="0" algn="just">
                        <a:spcBef>
                          <a:spcPts val="0"/>
                        </a:spcBef>
                        <a:spcAft>
                          <a:spcPts val="0"/>
                        </a:spcAft>
                      </a:pPr>
                      <a:r>
                        <a:rPr lang="en-US" sz="1200">
                          <a:effectLst/>
                          <a:latin typeface="Times New Roman"/>
                          <a:ea typeface="Times New Roman"/>
                        </a:rPr>
                        <a:t>(x 10</a:t>
                      </a:r>
                      <a:r>
                        <a:rPr lang="en-US" sz="1200" baseline="30000">
                          <a:effectLst/>
                          <a:latin typeface="Times New Roman"/>
                          <a:ea typeface="Times New Roman"/>
                        </a:rPr>
                        <a:t>-6</a:t>
                      </a:r>
                      <a:r>
                        <a:rPr lang="en-US" sz="1200">
                          <a:effectLst/>
                          <a:latin typeface="Times New Roman"/>
                          <a:ea typeface="Times New Roman"/>
                        </a:rPr>
                        <a:t> s</a:t>
                      </a:r>
                      <a:r>
                        <a:rPr lang="en-US" sz="1200" baseline="30000">
                          <a:effectLst/>
                          <a:latin typeface="Times New Roman"/>
                          <a:ea typeface="Times New Roman"/>
                        </a:rPr>
                        <a:t>-1</a:t>
                      </a:r>
                      <a:r>
                        <a:rPr lang="en-US" sz="1200">
                          <a:effectLst/>
                          <a:latin typeface="Times New Roman"/>
                          <a:ea typeface="Times New Roman"/>
                        </a:rPr>
                        <a:t>)</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6029">
                <a:tc>
                  <a:txBody>
                    <a:bodyPr/>
                    <a:lstStyle/>
                    <a:p>
                      <a:pPr marL="0" marR="0" algn="just">
                        <a:spcBef>
                          <a:spcPts val="0"/>
                        </a:spcBef>
                        <a:spcAft>
                          <a:spcPts val="0"/>
                        </a:spcAft>
                      </a:pPr>
                      <a:r>
                        <a:rPr lang="en-US" sz="1200">
                          <a:effectLst/>
                          <a:latin typeface="Times New Roman"/>
                          <a:ea typeface="Times New Roman"/>
                        </a:rPr>
                        <a:t>1996</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4</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Neutral</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28.6</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11.4</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-2.26</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5.70</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6029">
                <a:tc>
                  <a:txBody>
                    <a:bodyPr/>
                    <a:lstStyle/>
                    <a:p>
                      <a:pPr marL="0" marR="0" algn="just">
                        <a:spcBef>
                          <a:spcPts val="0"/>
                        </a:spcBef>
                        <a:spcAft>
                          <a:spcPts val="0"/>
                        </a:spcAft>
                      </a:pPr>
                      <a:r>
                        <a:rPr lang="en-US" sz="1200">
                          <a:effectLst/>
                          <a:latin typeface="Times New Roman"/>
                          <a:ea typeface="Times New Roman"/>
                        </a:rPr>
                        <a:t>1998</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3</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La Nina</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28.1</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12.4</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-2.49</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10.00</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96029">
                <a:tc>
                  <a:txBody>
                    <a:bodyPr/>
                    <a:lstStyle/>
                    <a:p>
                      <a:pPr marL="0" marR="0" algn="just">
                        <a:spcBef>
                          <a:spcPts val="0"/>
                        </a:spcBef>
                        <a:spcAft>
                          <a:spcPts val="0"/>
                        </a:spcAft>
                      </a:pPr>
                      <a:r>
                        <a:rPr lang="en-US" sz="1200">
                          <a:effectLst/>
                          <a:latin typeface="Times New Roman"/>
                          <a:ea typeface="Times New Roman"/>
                        </a:rPr>
                        <a:t>1970</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3</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La Nina</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28.1</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12.0</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-2.22</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-2.35</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96029">
                <a:tc>
                  <a:txBody>
                    <a:bodyPr/>
                    <a:lstStyle/>
                    <a:p>
                      <a:pPr marL="0" marR="0" algn="just">
                        <a:spcBef>
                          <a:spcPts val="0"/>
                        </a:spcBef>
                        <a:spcAft>
                          <a:spcPts val="0"/>
                        </a:spcAft>
                      </a:pPr>
                      <a:r>
                        <a:rPr lang="en-US" sz="1200">
                          <a:effectLst/>
                          <a:latin typeface="Times New Roman"/>
                          <a:ea typeface="Times New Roman"/>
                        </a:rPr>
                        <a:t>1962</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3</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Neutral</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27.7</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9.8</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-0.03</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-2.10</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96029">
                <a:tc>
                  <a:txBody>
                    <a:bodyPr/>
                    <a:lstStyle/>
                    <a:p>
                      <a:pPr marL="0" marR="0" algn="just">
                        <a:spcBef>
                          <a:spcPts val="0"/>
                        </a:spcBef>
                        <a:spcAft>
                          <a:spcPts val="0"/>
                        </a:spcAft>
                      </a:pPr>
                      <a:r>
                        <a:rPr lang="en-US" sz="1200">
                          <a:effectLst/>
                          <a:latin typeface="Times New Roman"/>
                          <a:ea typeface="Times New Roman"/>
                        </a:rPr>
                        <a:t>1995</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Neutral</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28.3</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9.4</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-2.44</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5.85</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96029">
                <a:tc>
                  <a:txBody>
                    <a:bodyPr/>
                    <a:lstStyle/>
                    <a:p>
                      <a:pPr marL="0" marR="0" algn="just">
                        <a:spcBef>
                          <a:spcPts val="0"/>
                        </a:spcBef>
                        <a:spcAft>
                          <a:spcPts val="0"/>
                        </a:spcAft>
                      </a:pPr>
                      <a:r>
                        <a:rPr lang="en-US" sz="12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means</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28.1</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dirty="0">
                          <a:effectLst/>
                          <a:latin typeface="Times New Roman"/>
                          <a:ea typeface="Times New Roman"/>
                        </a:rPr>
                        <a:t>10.1</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-1.88</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dirty="0">
                          <a:effectLst/>
                          <a:latin typeface="Times New Roman"/>
                          <a:ea typeface="Times New Roman"/>
                        </a:rPr>
                        <a:t>3.42</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84866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Non active years  - Warms SSTs</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411382147"/>
              </p:ext>
            </p:extLst>
          </p:nvPr>
        </p:nvGraphicFramePr>
        <p:xfrm>
          <a:off x="685800" y="2667000"/>
          <a:ext cx="7467600" cy="2743200"/>
        </p:xfrm>
        <a:graphic>
          <a:graphicData uri="http://schemas.openxmlformats.org/drawingml/2006/table">
            <a:tbl>
              <a:tblPr firstRow="1" firstCol="1" lastRow="1" lastCol="1" bandRow="1" bandCol="1"/>
              <a:tblGrid>
                <a:gridCol w="10668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gridCol w="1066800">
                  <a:extLst>
                    <a:ext uri="{9D8B030D-6E8A-4147-A177-3AD203B41FA5}">
                      <a16:colId xmlns:a16="http://schemas.microsoft.com/office/drawing/2014/main" val="20006"/>
                    </a:ext>
                  </a:extLst>
                </a:gridCol>
              </a:tblGrid>
              <a:tr h="914400">
                <a:tc>
                  <a:txBody>
                    <a:bodyPr/>
                    <a:lstStyle/>
                    <a:p>
                      <a:pPr marL="0" marR="0" algn="just">
                        <a:spcBef>
                          <a:spcPts val="0"/>
                        </a:spcBef>
                        <a:spcAft>
                          <a:spcPts val="0"/>
                        </a:spcAft>
                      </a:pPr>
                      <a:r>
                        <a:rPr lang="en-US" sz="1200">
                          <a:effectLst/>
                          <a:latin typeface="Times New Roman"/>
                          <a:ea typeface="Times New Roman"/>
                        </a:rPr>
                        <a:t>Year</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Total TCs</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ENSO Year</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SSTs (</a:t>
                      </a:r>
                      <a:r>
                        <a:rPr lang="en-US" sz="1200" baseline="30000">
                          <a:effectLst/>
                          <a:latin typeface="Times New Roman"/>
                          <a:ea typeface="Times New Roman"/>
                        </a:rPr>
                        <a:t>o</a:t>
                      </a:r>
                      <a:r>
                        <a:rPr lang="en-US" sz="1200">
                          <a:effectLst/>
                          <a:latin typeface="Times New Roman"/>
                          <a:ea typeface="Times New Roman"/>
                        </a:rPr>
                        <a:t>C)</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wind shear (ms</a:t>
                      </a:r>
                      <a:r>
                        <a:rPr lang="en-US" sz="1200" baseline="30000">
                          <a:effectLst/>
                          <a:latin typeface="Times New Roman"/>
                          <a:ea typeface="Times New Roman"/>
                        </a:rPr>
                        <a:t>-1</a:t>
                      </a:r>
                      <a:r>
                        <a:rPr lang="en-US" sz="1200">
                          <a:effectLst/>
                          <a:latin typeface="Times New Roman"/>
                          <a:ea typeface="Times New Roman"/>
                        </a:rPr>
                        <a:t>)</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divergence (x 10</a:t>
                      </a:r>
                      <a:r>
                        <a:rPr lang="en-US" sz="1200" baseline="30000">
                          <a:effectLst/>
                          <a:latin typeface="Times New Roman"/>
                          <a:ea typeface="Times New Roman"/>
                        </a:rPr>
                        <a:t>-6</a:t>
                      </a:r>
                      <a:r>
                        <a:rPr lang="en-US" sz="1200">
                          <a:effectLst/>
                          <a:latin typeface="Times New Roman"/>
                          <a:ea typeface="Times New Roman"/>
                        </a:rPr>
                        <a:t> s</a:t>
                      </a:r>
                      <a:r>
                        <a:rPr lang="en-US" sz="1200" baseline="30000">
                          <a:effectLst/>
                          <a:latin typeface="Times New Roman"/>
                          <a:ea typeface="Times New Roman"/>
                        </a:rPr>
                        <a:t>-1</a:t>
                      </a:r>
                      <a:r>
                        <a:rPr lang="en-US" sz="1200">
                          <a:effectLst/>
                          <a:latin typeface="Times New Roman"/>
                          <a:ea typeface="Times New Roman"/>
                        </a:rPr>
                        <a:t>)</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relative vorticity </a:t>
                      </a:r>
                      <a:endParaRPr lang="en-US" sz="1000">
                        <a:effectLst/>
                        <a:latin typeface="Times New Roman"/>
                        <a:ea typeface="Times New Roman"/>
                      </a:endParaRPr>
                    </a:p>
                    <a:p>
                      <a:pPr marL="0" marR="0" algn="just">
                        <a:spcBef>
                          <a:spcPts val="0"/>
                        </a:spcBef>
                        <a:spcAft>
                          <a:spcPts val="0"/>
                        </a:spcAft>
                      </a:pPr>
                      <a:r>
                        <a:rPr lang="en-US" sz="1200">
                          <a:effectLst/>
                          <a:latin typeface="Times New Roman"/>
                          <a:ea typeface="Times New Roman"/>
                        </a:rPr>
                        <a:t>(x 10</a:t>
                      </a:r>
                      <a:r>
                        <a:rPr lang="en-US" sz="1200" baseline="30000">
                          <a:effectLst/>
                          <a:latin typeface="Times New Roman"/>
                          <a:ea typeface="Times New Roman"/>
                        </a:rPr>
                        <a:t>-6</a:t>
                      </a:r>
                      <a:r>
                        <a:rPr lang="en-US" sz="1200">
                          <a:effectLst/>
                          <a:latin typeface="Times New Roman"/>
                          <a:ea typeface="Times New Roman"/>
                        </a:rPr>
                        <a:t> s</a:t>
                      </a:r>
                      <a:r>
                        <a:rPr lang="en-US" sz="1200" baseline="30000">
                          <a:effectLst/>
                          <a:latin typeface="Times New Roman"/>
                          <a:ea typeface="Times New Roman"/>
                        </a:rPr>
                        <a:t>-1</a:t>
                      </a:r>
                      <a:r>
                        <a:rPr lang="en-US" sz="1200">
                          <a:effectLst/>
                          <a:latin typeface="Times New Roman"/>
                          <a:ea typeface="Times New Roman"/>
                        </a:rPr>
                        <a:t>)</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04800">
                <a:tc>
                  <a:txBody>
                    <a:bodyPr/>
                    <a:lstStyle/>
                    <a:p>
                      <a:pPr marL="0" marR="0" algn="just">
                        <a:spcBef>
                          <a:spcPts val="0"/>
                        </a:spcBef>
                        <a:spcAft>
                          <a:spcPts val="0"/>
                        </a:spcAft>
                      </a:pPr>
                      <a:r>
                        <a:rPr lang="en-US" sz="1200">
                          <a:effectLst/>
                          <a:latin typeface="Times New Roman"/>
                          <a:ea typeface="Times New Roman"/>
                        </a:rPr>
                        <a:t>1987</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0</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El Niño</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29.0</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9.2</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-1.95</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0.90</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4800">
                <a:tc>
                  <a:txBody>
                    <a:bodyPr/>
                    <a:lstStyle/>
                    <a:p>
                      <a:pPr marL="0" marR="0" algn="just">
                        <a:spcBef>
                          <a:spcPts val="0"/>
                        </a:spcBef>
                        <a:spcAft>
                          <a:spcPts val="0"/>
                        </a:spcAft>
                      </a:pPr>
                      <a:r>
                        <a:rPr lang="en-US" sz="1200">
                          <a:effectLst/>
                          <a:latin typeface="Times New Roman"/>
                          <a:ea typeface="Times New Roman"/>
                        </a:rPr>
                        <a:t>2002</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0</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El Niño</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28.8</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2.7</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-1.31</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-0.90</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4800">
                <a:tc>
                  <a:txBody>
                    <a:bodyPr/>
                    <a:lstStyle/>
                    <a:p>
                      <a:pPr marL="0" marR="0" algn="just">
                        <a:spcBef>
                          <a:spcPts val="0"/>
                        </a:spcBef>
                        <a:spcAft>
                          <a:spcPts val="0"/>
                        </a:spcAft>
                      </a:pPr>
                      <a:r>
                        <a:rPr lang="en-US" sz="1200">
                          <a:effectLst/>
                          <a:latin typeface="Times New Roman"/>
                          <a:ea typeface="Times New Roman"/>
                        </a:rPr>
                        <a:t>1966</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0</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Neutral</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28.4</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12.8</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-2.62</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-2.25</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4800">
                <a:tc>
                  <a:txBody>
                    <a:bodyPr/>
                    <a:lstStyle/>
                    <a:p>
                      <a:pPr marL="0" marR="0" algn="just">
                        <a:spcBef>
                          <a:spcPts val="0"/>
                        </a:spcBef>
                        <a:spcAft>
                          <a:spcPts val="0"/>
                        </a:spcAft>
                      </a:pPr>
                      <a:r>
                        <a:rPr lang="en-US" sz="1200">
                          <a:effectLst/>
                          <a:latin typeface="Times New Roman"/>
                          <a:ea typeface="Times New Roman"/>
                        </a:rPr>
                        <a:t>1963</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0</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El Niño</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28.4</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7.5</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-0.08</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-4.95</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4800">
                <a:tc>
                  <a:txBody>
                    <a:bodyPr/>
                    <a:lstStyle/>
                    <a:p>
                      <a:pPr marL="0" marR="0" algn="just">
                        <a:spcBef>
                          <a:spcPts val="0"/>
                        </a:spcBef>
                        <a:spcAft>
                          <a:spcPts val="0"/>
                        </a:spcAft>
                      </a:pPr>
                      <a:r>
                        <a:rPr lang="en-US" sz="1200">
                          <a:effectLst/>
                          <a:latin typeface="Times New Roman"/>
                          <a:ea typeface="Times New Roman"/>
                        </a:rPr>
                        <a:t>1986</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0</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El Niño</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28.3</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5.8</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-2.94</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1.55</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4800">
                <a:tc>
                  <a:txBody>
                    <a:bodyPr/>
                    <a:lstStyle/>
                    <a:p>
                      <a:pPr marL="0" marR="0" algn="just">
                        <a:spcBef>
                          <a:spcPts val="0"/>
                        </a:spcBef>
                        <a:spcAft>
                          <a:spcPts val="0"/>
                        </a:spcAft>
                      </a:pPr>
                      <a:r>
                        <a:rPr lang="en-US" sz="12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Means</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28.6</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8.5</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-1.78</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dirty="0">
                          <a:effectLst/>
                          <a:latin typeface="Times New Roman"/>
                          <a:ea typeface="Times New Roman"/>
                        </a:rPr>
                        <a:t>-1.13</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49351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Non active years  - cool SSTs</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52113250"/>
              </p:ext>
            </p:extLst>
          </p:nvPr>
        </p:nvGraphicFramePr>
        <p:xfrm>
          <a:off x="480288" y="2667000"/>
          <a:ext cx="7063511" cy="2362202"/>
        </p:xfrm>
        <a:graphic>
          <a:graphicData uri="http://schemas.openxmlformats.org/drawingml/2006/table">
            <a:tbl>
              <a:tblPr firstRow="1" firstCol="1" lastRow="1" lastCol="1" bandRow="1" bandCol="1"/>
              <a:tblGrid>
                <a:gridCol w="1009073">
                  <a:extLst>
                    <a:ext uri="{9D8B030D-6E8A-4147-A177-3AD203B41FA5}">
                      <a16:colId xmlns:a16="http://schemas.microsoft.com/office/drawing/2014/main" val="20000"/>
                    </a:ext>
                  </a:extLst>
                </a:gridCol>
                <a:gridCol w="1009073">
                  <a:extLst>
                    <a:ext uri="{9D8B030D-6E8A-4147-A177-3AD203B41FA5}">
                      <a16:colId xmlns:a16="http://schemas.microsoft.com/office/drawing/2014/main" val="20001"/>
                    </a:ext>
                  </a:extLst>
                </a:gridCol>
                <a:gridCol w="1009073">
                  <a:extLst>
                    <a:ext uri="{9D8B030D-6E8A-4147-A177-3AD203B41FA5}">
                      <a16:colId xmlns:a16="http://schemas.microsoft.com/office/drawing/2014/main" val="20002"/>
                    </a:ext>
                  </a:extLst>
                </a:gridCol>
                <a:gridCol w="1009073">
                  <a:extLst>
                    <a:ext uri="{9D8B030D-6E8A-4147-A177-3AD203B41FA5}">
                      <a16:colId xmlns:a16="http://schemas.microsoft.com/office/drawing/2014/main" val="20003"/>
                    </a:ext>
                  </a:extLst>
                </a:gridCol>
                <a:gridCol w="1009073">
                  <a:extLst>
                    <a:ext uri="{9D8B030D-6E8A-4147-A177-3AD203B41FA5}">
                      <a16:colId xmlns:a16="http://schemas.microsoft.com/office/drawing/2014/main" val="20004"/>
                    </a:ext>
                  </a:extLst>
                </a:gridCol>
                <a:gridCol w="1009073">
                  <a:extLst>
                    <a:ext uri="{9D8B030D-6E8A-4147-A177-3AD203B41FA5}">
                      <a16:colId xmlns:a16="http://schemas.microsoft.com/office/drawing/2014/main" val="20005"/>
                    </a:ext>
                  </a:extLst>
                </a:gridCol>
                <a:gridCol w="1009073">
                  <a:extLst>
                    <a:ext uri="{9D8B030D-6E8A-4147-A177-3AD203B41FA5}">
                      <a16:colId xmlns:a16="http://schemas.microsoft.com/office/drawing/2014/main" val="20006"/>
                    </a:ext>
                  </a:extLst>
                </a:gridCol>
              </a:tblGrid>
              <a:tr h="787400">
                <a:tc>
                  <a:txBody>
                    <a:bodyPr/>
                    <a:lstStyle/>
                    <a:p>
                      <a:pPr marL="0" marR="0" algn="just">
                        <a:spcBef>
                          <a:spcPts val="0"/>
                        </a:spcBef>
                        <a:spcAft>
                          <a:spcPts val="0"/>
                        </a:spcAft>
                      </a:pPr>
                      <a:r>
                        <a:rPr lang="en-US" sz="1200">
                          <a:effectLst/>
                          <a:latin typeface="Times New Roman"/>
                          <a:ea typeface="Times New Roman"/>
                        </a:rPr>
                        <a:t>Year</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Total TCs</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ENSO Year</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SSTs (</a:t>
                      </a:r>
                      <a:r>
                        <a:rPr lang="en-US" sz="1200" baseline="30000">
                          <a:effectLst/>
                          <a:latin typeface="Times New Roman"/>
                          <a:ea typeface="Times New Roman"/>
                        </a:rPr>
                        <a:t>o</a:t>
                      </a:r>
                      <a:r>
                        <a:rPr lang="en-US" sz="1200">
                          <a:effectLst/>
                          <a:latin typeface="Times New Roman"/>
                          <a:ea typeface="Times New Roman"/>
                        </a:rPr>
                        <a:t>C)</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wind shear (ms</a:t>
                      </a:r>
                      <a:r>
                        <a:rPr lang="en-US" sz="1200" baseline="30000">
                          <a:effectLst/>
                          <a:latin typeface="Times New Roman"/>
                          <a:ea typeface="Times New Roman"/>
                        </a:rPr>
                        <a:t>-1</a:t>
                      </a:r>
                      <a:r>
                        <a:rPr lang="en-US" sz="1200">
                          <a:effectLst/>
                          <a:latin typeface="Times New Roman"/>
                          <a:ea typeface="Times New Roman"/>
                        </a:rPr>
                        <a:t>)</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divergence (x 10</a:t>
                      </a:r>
                      <a:r>
                        <a:rPr lang="en-US" sz="1200" baseline="30000">
                          <a:effectLst/>
                          <a:latin typeface="Times New Roman"/>
                          <a:ea typeface="Times New Roman"/>
                        </a:rPr>
                        <a:t>-6</a:t>
                      </a:r>
                      <a:r>
                        <a:rPr lang="en-US" sz="1200">
                          <a:effectLst/>
                          <a:latin typeface="Times New Roman"/>
                          <a:ea typeface="Times New Roman"/>
                        </a:rPr>
                        <a:t> s</a:t>
                      </a:r>
                      <a:r>
                        <a:rPr lang="en-US" sz="1200" baseline="30000">
                          <a:effectLst/>
                          <a:latin typeface="Times New Roman"/>
                          <a:ea typeface="Times New Roman"/>
                        </a:rPr>
                        <a:t>-1</a:t>
                      </a:r>
                      <a:r>
                        <a:rPr lang="en-US" sz="1200">
                          <a:effectLst/>
                          <a:latin typeface="Times New Roman"/>
                          <a:ea typeface="Times New Roman"/>
                        </a:rPr>
                        <a:t>)</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relative vorticity </a:t>
                      </a:r>
                      <a:endParaRPr lang="en-US" sz="1000">
                        <a:effectLst/>
                        <a:latin typeface="Times New Roman"/>
                        <a:ea typeface="Times New Roman"/>
                      </a:endParaRPr>
                    </a:p>
                    <a:p>
                      <a:pPr marL="0" marR="0" algn="just">
                        <a:spcBef>
                          <a:spcPts val="0"/>
                        </a:spcBef>
                        <a:spcAft>
                          <a:spcPts val="0"/>
                        </a:spcAft>
                      </a:pPr>
                      <a:r>
                        <a:rPr lang="en-US" sz="1200">
                          <a:effectLst/>
                          <a:latin typeface="Times New Roman"/>
                          <a:ea typeface="Times New Roman"/>
                        </a:rPr>
                        <a:t>(x 10</a:t>
                      </a:r>
                      <a:r>
                        <a:rPr lang="en-US" sz="1200" baseline="30000">
                          <a:effectLst/>
                          <a:latin typeface="Times New Roman"/>
                          <a:ea typeface="Times New Roman"/>
                        </a:rPr>
                        <a:t>-6</a:t>
                      </a:r>
                      <a:r>
                        <a:rPr lang="en-US" sz="1200">
                          <a:effectLst/>
                          <a:latin typeface="Times New Roman"/>
                          <a:ea typeface="Times New Roman"/>
                        </a:rPr>
                        <a:t> s</a:t>
                      </a:r>
                      <a:r>
                        <a:rPr lang="en-US" sz="1200" baseline="30000">
                          <a:effectLst/>
                          <a:latin typeface="Times New Roman"/>
                          <a:ea typeface="Times New Roman"/>
                        </a:rPr>
                        <a:t>-1</a:t>
                      </a:r>
                      <a:r>
                        <a:rPr lang="en-US" sz="1200">
                          <a:effectLst/>
                          <a:latin typeface="Times New Roman"/>
                          <a:ea typeface="Times New Roman"/>
                        </a:rPr>
                        <a:t>)</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2467">
                <a:tc>
                  <a:txBody>
                    <a:bodyPr/>
                    <a:lstStyle/>
                    <a:p>
                      <a:pPr marL="0" marR="0" algn="just">
                        <a:spcBef>
                          <a:spcPts val="0"/>
                        </a:spcBef>
                        <a:spcAft>
                          <a:spcPts val="0"/>
                        </a:spcAft>
                      </a:pPr>
                      <a:r>
                        <a:rPr lang="en-US" sz="1200">
                          <a:effectLst/>
                          <a:latin typeface="Times New Roman"/>
                          <a:ea typeface="Times New Roman"/>
                        </a:rPr>
                        <a:t>1984</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0</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Neutral</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27.3</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4.9</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-1.44</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-0.75</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2467">
                <a:tc>
                  <a:txBody>
                    <a:bodyPr/>
                    <a:lstStyle/>
                    <a:p>
                      <a:pPr marL="0" marR="0" algn="just">
                        <a:spcBef>
                          <a:spcPts val="0"/>
                        </a:spcBef>
                        <a:spcAft>
                          <a:spcPts val="0"/>
                        </a:spcAft>
                      </a:pPr>
                      <a:r>
                        <a:rPr lang="en-US" sz="1200">
                          <a:effectLst/>
                          <a:latin typeface="Times New Roman"/>
                          <a:ea typeface="Times New Roman"/>
                        </a:rPr>
                        <a:t>1978</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0</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Neutral</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27.5</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6.2</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-0.35</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0.16</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2467">
                <a:tc>
                  <a:txBody>
                    <a:bodyPr/>
                    <a:lstStyle/>
                    <a:p>
                      <a:pPr marL="0" marR="0" algn="just">
                        <a:spcBef>
                          <a:spcPts val="0"/>
                        </a:spcBef>
                        <a:spcAft>
                          <a:spcPts val="0"/>
                        </a:spcAft>
                      </a:pPr>
                      <a:r>
                        <a:rPr lang="en-US" sz="1200">
                          <a:effectLst/>
                          <a:latin typeface="Times New Roman"/>
                          <a:ea typeface="Times New Roman"/>
                        </a:rPr>
                        <a:t>1979</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0</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Neutral</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27.9</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7.1</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0.37</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-0.49</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2467">
                <a:tc>
                  <a:txBody>
                    <a:bodyPr/>
                    <a:lstStyle/>
                    <a:p>
                      <a:pPr marL="0" marR="0" algn="just">
                        <a:spcBef>
                          <a:spcPts val="0"/>
                        </a:spcBef>
                        <a:spcAft>
                          <a:spcPts val="0"/>
                        </a:spcAft>
                      </a:pPr>
                      <a:r>
                        <a:rPr lang="en-US" sz="1200">
                          <a:effectLst/>
                          <a:latin typeface="Times New Roman"/>
                          <a:ea typeface="Times New Roman"/>
                        </a:rPr>
                        <a:t>1977</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0</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Neutral</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27.9</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4.8</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0.16</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-1.40</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2467">
                <a:tc>
                  <a:txBody>
                    <a:bodyPr/>
                    <a:lstStyle/>
                    <a:p>
                      <a:pPr marL="0" marR="0" algn="just">
                        <a:spcBef>
                          <a:spcPts val="0"/>
                        </a:spcBef>
                        <a:spcAft>
                          <a:spcPts val="0"/>
                        </a:spcAft>
                      </a:pPr>
                      <a:r>
                        <a:rPr lang="en-US" sz="1200">
                          <a:effectLst/>
                          <a:latin typeface="Times New Roman"/>
                          <a:ea typeface="Times New Roman"/>
                        </a:rPr>
                        <a:t>1991</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0</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El Niño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27.9</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2.9</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-0.02</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-0.68</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62467">
                <a:tc>
                  <a:txBody>
                    <a:bodyPr/>
                    <a:lstStyle/>
                    <a:p>
                      <a:pPr marL="0" marR="0" algn="just">
                        <a:spcBef>
                          <a:spcPts val="0"/>
                        </a:spcBef>
                        <a:spcAft>
                          <a:spcPts val="0"/>
                        </a:spcAft>
                      </a:pPr>
                      <a:r>
                        <a:rPr lang="en-US" sz="12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Means</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27.7</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5.2</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Times New Roman"/>
                        </a:rPr>
                        <a:t>-0.26</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dirty="0">
                          <a:effectLst/>
                          <a:latin typeface="Times New Roman"/>
                          <a:ea typeface="Times New Roman"/>
                        </a:rPr>
                        <a:t>-0.63</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1685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Tropical wave / cyclone Classification and Character:</a:t>
            </a:r>
          </a:p>
          <a:p>
            <a:pPr marL="0" indent="0" eaLnBrk="1" hangingPunct="1">
              <a:lnSpc>
                <a:spcPct val="80000"/>
              </a:lnSpc>
              <a:buNone/>
              <a:defRPr/>
            </a:pPr>
            <a:r>
              <a:rPr lang="en-US" sz="2800" dirty="0"/>
              <a:t>	</a:t>
            </a:r>
          </a:p>
          <a:p>
            <a:pPr eaLnBrk="1" hangingPunct="1">
              <a:lnSpc>
                <a:spcPct val="80000"/>
              </a:lnSpc>
              <a:defRPr/>
            </a:pPr>
            <a:r>
              <a:rPr lang="en-US" sz="2800" dirty="0"/>
              <a:t>Wave disturbance:</a:t>
            </a:r>
          </a:p>
          <a:p>
            <a:pPr eaLnBrk="1" hangingPunct="1">
              <a:lnSpc>
                <a:spcPct val="80000"/>
              </a:lnSpc>
              <a:defRPr/>
            </a:pPr>
            <a:endParaRPr lang="en-US" sz="2800" dirty="0"/>
          </a:p>
          <a:p>
            <a:pPr eaLnBrk="1" hangingPunct="1">
              <a:lnSpc>
                <a:spcPct val="80000"/>
              </a:lnSpc>
              <a:defRPr/>
            </a:pPr>
            <a:r>
              <a:rPr lang="en-US" sz="2800" dirty="0"/>
              <a:t>	</a:t>
            </a:r>
            <a:r>
              <a:rPr lang="en-US" sz="2800" dirty="0">
                <a:sym typeface="Wingdings" pitchFamily="2" charset="2"/>
              </a:rPr>
              <a:t></a:t>
            </a:r>
            <a:r>
              <a:rPr lang="en-US" sz="2800" dirty="0"/>
              <a:t> </a:t>
            </a:r>
            <a:r>
              <a:rPr lang="en-US" sz="1800" dirty="0"/>
              <a:t>Migratory, wave-like low pressure. </a:t>
            </a:r>
          </a:p>
          <a:p>
            <a:pPr eaLnBrk="1" hangingPunct="1">
              <a:lnSpc>
                <a:spcPct val="80000"/>
              </a:lnSpc>
              <a:defRPr/>
            </a:pPr>
            <a:endParaRPr lang="en-US" sz="1800" dirty="0"/>
          </a:p>
          <a:p>
            <a:pPr eaLnBrk="1" hangingPunct="1">
              <a:lnSpc>
                <a:spcPct val="80000"/>
              </a:lnSpc>
              <a:defRPr/>
            </a:pPr>
            <a:r>
              <a:rPr lang="en-US" sz="1800" dirty="0"/>
              <a:t>	</a:t>
            </a:r>
            <a:r>
              <a:rPr lang="en-US" sz="1800" dirty="0">
                <a:sym typeface="Wingdings" pitchFamily="2" charset="2"/>
              </a:rPr>
              <a:t> </a:t>
            </a:r>
            <a:r>
              <a:rPr lang="en-US" sz="1800" dirty="0"/>
              <a:t>moving east to west, embedded in easterly flow.</a:t>
            </a:r>
          </a:p>
          <a:p>
            <a:pPr eaLnBrk="1" hangingPunct="1">
              <a:lnSpc>
                <a:spcPct val="80000"/>
              </a:lnSpc>
              <a:defRPr/>
            </a:pPr>
            <a:endParaRPr lang="en-US" sz="1800" dirty="0"/>
          </a:p>
          <a:p>
            <a:pPr eaLnBrk="1" hangingPunct="1">
              <a:lnSpc>
                <a:spcPct val="80000"/>
              </a:lnSpc>
              <a:defRPr/>
            </a:pPr>
            <a:r>
              <a:rPr lang="en-US" sz="1800" dirty="0"/>
              <a:t>	</a:t>
            </a:r>
            <a:r>
              <a:rPr lang="en-US" sz="1800" dirty="0">
                <a:sym typeface="Wingdings" pitchFamily="2" charset="2"/>
              </a:rPr>
              <a:t> </a:t>
            </a:r>
            <a:r>
              <a:rPr lang="en-US" sz="1800" dirty="0"/>
              <a:t>located from 5 – 20 N, though occasionally outside these areas. </a:t>
            </a:r>
          </a:p>
          <a:p>
            <a:pPr eaLnBrk="1" hangingPunct="1">
              <a:lnSpc>
                <a:spcPct val="80000"/>
              </a:lnSpc>
              <a:defRPr/>
            </a:pPr>
            <a:endParaRPr lang="en-US" sz="1800" dirty="0"/>
          </a:p>
          <a:p>
            <a:pPr eaLnBrk="1" hangingPunct="1">
              <a:lnSpc>
                <a:spcPct val="80000"/>
              </a:lnSpc>
              <a:defRPr/>
            </a:pPr>
            <a:r>
              <a:rPr lang="en-US" sz="1800" dirty="0"/>
              <a:t>	</a:t>
            </a:r>
            <a:r>
              <a:rPr lang="en-US" sz="1800" dirty="0">
                <a:sym typeface="Wingdings" pitchFamily="2" charset="2"/>
              </a:rPr>
              <a:t> </a:t>
            </a:r>
            <a:r>
              <a:rPr lang="en-US" sz="1800" dirty="0"/>
              <a:t>There is typically no closed circulation, and these are shallow cold core disturbances. (won’t find a sign of them at 500 </a:t>
            </a:r>
            <a:r>
              <a:rPr lang="en-US" sz="1800" dirty="0" err="1"/>
              <a:t>hPa</a:t>
            </a:r>
            <a:r>
              <a:rPr lang="en-US" sz="1800" dirty="0"/>
              <a:t>). (5-6 C colder than the environment) </a:t>
            </a: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73668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 calcmode="lin" valueType="num">
                                      <p:cBhvr additive="base">
                                        <p:cTn id="2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6" end="6"/>
                                            </p:txEl>
                                          </p:spTgt>
                                        </p:tgtEl>
                                        <p:attrNameLst>
                                          <p:attrName>style.visibility</p:attrName>
                                        </p:attrNameLst>
                                      </p:cBhvr>
                                      <p:to>
                                        <p:strVal val="visible"/>
                                      </p:to>
                                    </p:set>
                                    <p:anim calcmode="lin" valueType="num">
                                      <p:cBhvr additive="base">
                                        <p:cTn id="31"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8" end="8"/>
                                            </p:txEl>
                                          </p:spTgt>
                                        </p:tgtEl>
                                        <p:attrNameLst>
                                          <p:attrName>style.visibility</p:attrName>
                                        </p:attrNameLst>
                                      </p:cBhvr>
                                      <p:to>
                                        <p:strVal val="visible"/>
                                      </p:to>
                                    </p:set>
                                    <p:anim calcmode="lin" valueType="num">
                                      <p:cBhvr additive="base">
                                        <p:cTn id="37"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75">
                                            <p:txEl>
                                              <p:pRg st="10" end="10"/>
                                            </p:txEl>
                                          </p:spTgt>
                                        </p:tgtEl>
                                        <p:attrNameLst>
                                          <p:attrName>style.visibility</p:attrName>
                                        </p:attrNameLst>
                                      </p:cBhvr>
                                      <p:to>
                                        <p:strVal val="visible"/>
                                      </p:to>
                                    </p:set>
                                    <p:anim calcmode="lin" valueType="num">
                                      <p:cBhvr additive="base">
                                        <p:cTn id="43" dur="500" fill="hold"/>
                                        <p:tgtEl>
                                          <p:spTgt spid="3075">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07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Picture: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136920"/>
            <a:ext cx="4876800" cy="430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932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r>
              <a:rPr lang="en-US" dirty="0"/>
              <a:t>         ATMS 8450 Tropical Met.</a:t>
            </a:r>
          </a:p>
        </p:txBody>
      </p:sp>
      <p:sp>
        <p:nvSpPr>
          <p:cNvPr id="218115" name="Rectangle 3"/>
          <p:cNvSpPr>
            <a:spLocks noGrp="1" noChangeArrowheads="1"/>
          </p:cNvSpPr>
          <p:nvPr>
            <p:ph type="body" idx="1"/>
          </p:nvPr>
        </p:nvSpPr>
        <p:spPr/>
        <p:txBody>
          <a:bodyPr/>
          <a:lstStyle/>
          <a:p>
            <a:r>
              <a:rPr lang="en-US" sz="2800"/>
              <a:t>Cold Core Low (x, z cross-section):</a:t>
            </a:r>
          </a:p>
          <a:p>
            <a:r>
              <a:rPr lang="en-US" sz="2800"/>
              <a:t>                        </a:t>
            </a:r>
            <a:r>
              <a:rPr lang="en-US" sz="2800">
                <a:solidFill>
                  <a:schemeClr val="hlink"/>
                </a:solidFill>
              </a:rPr>
              <a:t>L</a:t>
            </a:r>
          </a:p>
          <a:p>
            <a:endParaRPr lang="en-US" sz="2800"/>
          </a:p>
          <a:p>
            <a:endParaRPr lang="en-US" sz="2800"/>
          </a:p>
          <a:p>
            <a:endParaRPr lang="en-US" sz="2800"/>
          </a:p>
          <a:p>
            <a:pPr>
              <a:buFont typeface="Wingdings" pitchFamily="2" charset="2"/>
              <a:buNone/>
            </a:pPr>
            <a:endParaRPr lang="en-US" sz="2800"/>
          </a:p>
          <a:p>
            <a:pPr>
              <a:buFont typeface="Wingdings" pitchFamily="2" charset="2"/>
              <a:buNone/>
            </a:pPr>
            <a:r>
              <a:rPr lang="en-US" sz="2800"/>
              <a:t>				   </a:t>
            </a:r>
            <a:r>
              <a:rPr lang="en-US" sz="2800">
                <a:solidFill>
                  <a:schemeClr val="hlink"/>
                </a:solidFill>
              </a:rPr>
              <a:t>L</a:t>
            </a:r>
          </a:p>
          <a:p>
            <a:pPr>
              <a:buFont typeface="Wingdings" pitchFamily="2" charset="2"/>
              <a:buNone/>
            </a:pPr>
            <a:r>
              <a:rPr lang="en-US" sz="2800"/>
              <a:t>      </a:t>
            </a:r>
            <a:r>
              <a:rPr lang="en-US" sz="2800">
                <a:solidFill>
                  <a:schemeClr val="hlink"/>
                </a:solidFill>
              </a:rPr>
              <a:t>warm </a:t>
            </a:r>
            <a:r>
              <a:rPr lang="en-US" sz="2800"/>
              <a:t>          </a:t>
            </a:r>
            <a:r>
              <a:rPr lang="en-US" sz="2800">
                <a:solidFill>
                  <a:schemeClr val="folHlink"/>
                </a:solidFill>
              </a:rPr>
              <a:t>cold</a:t>
            </a:r>
            <a:r>
              <a:rPr lang="en-US" sz="2800"/>
              <a:t>       </a:t>
            </a:r>
            <a:r>
              <a:rPr lang="en-US" sz="2800">
                <a:solidFill>
                  <a:schemeClr val="hlink"/>
                </a:solidFill>
              </a:rPr>
              <a:t>warm</a:t>
            </a:r>
          </a:p>
        </p:txBody>
      </p:sp>
      <p:pic>
        <p:nvPicPr>
          <p:cNvPr id="218118" name="Picture 6" descr="14312_75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895600"/>
            <a:ext cx="5502227"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1764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8115">
                                            <p:txEl>
                                              <p:pRg st="0" end="0"/>
                                            </p:txEl>
                                          </p:spTgt>
                                        </p:tgtEl>
                                        <p:attrNameLst>
                                          <p:attrName>style.visibility</p:attrName>
                                        </p:attrNameLst>
                                      </p:cBhvr>
                                      <p:to>
                                        <p:strVal val="visible"/>
                                      </p:to>
                                    </p:set>
                                    <p:anim calcmode="lin" valueType="num">
                                      <p:cBhvr additive="base">
                                        <p:cTn id="7" dur="500" fill="hold"/>
                                        <p:tgtEl>
                                          <p:spTgt spid="2181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81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8115">
                                            <p:txEl>
                                              <p:pRg st="1" end="1"/>
                                            </p:txEl>
                                          </p:spTgt>
                                        </p:tgtEl>
                                        <p:attrNameLst>
                                          <p:attrName>style.visibility</p:attrName>
                                        </p:attrNameLst>
                                      </p:cBhvr>
                                      <p:to>
                                        <p:strVal val="visible"/>
                                      </p:to>
                                    </p:set>
                                    <p:anim calcmode="lin" valueType="num">
                                      <p:cBhvr additive="base">
                                        <p:cTn id="13" dur="500" fill="hold"/>
                                        <p:tgtEl>
                                          <p:spTgt spid="2181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81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218118"/>
                                        </p:tgtEl>
                                        <p:attrNameLst>
                                          <p:attrName>style.visibility</p:attrName>
                                        </p:attrNameLst>
                                      </p:cBhvr>
                                      <p:to>
                                        <p:strVal val="visible"/>
                                      </p:to>
                                    </p:set>
                                    <p:anim calcmode="lin" valueType="num">
                                      <p:cBhvr>
                                        <p:cTn id="19" dur="500" decel="50000" fill="hold">
                                          <p:stCondLst>
                                            <p:cond delay="0"/>
                                          </p:stCondLst>
                                        </p:cTn>
                                        <p:tgtEl>
                                          <p:spTgt spid="21811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1811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18118"/>
                                        </p:tgtEl>
                                        <p:attrNameLst>
                                          <p:attrName>ppt_w</p:attrName>
                                        </p:attrNameLst>
                                      </p:cBhvr>
                                      <p:tavLst>
                                        <p:tav tm="0">
                                          <p:val>
                                            <p:strVal val="#ppt_w*.05"/>
                                          </p:val>
                                        </p:tav>
                                        <p:tav tm="100000">
                                          <p:val>
                                            <p:strVal val="#ppt_w"/>
                                          </p:val>
                                        </p:tav>
                                      </p:tavLst>
                                    </p:anim>
                                    <p:anim calcmode="lin" valueType="num">
                                      <p:cBhvr>
                                        <p:cTn id="22" dur="1000" fill="hold"/>
                                        <p:tgtEl>
                                          <p:spTgt spid="21811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1811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1811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1811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1811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8115">
                                            <p:txEl>
                                              <p:pRg st="6" end="6"/>
                                            </p:txEl>
                                          </p:spTgt>
                                        </p:tgtEl>
                                        <p:attrNameLst>
                                          <p:attrName>style.visibility</p:attrName>
                                        </p:attrNameLst>
                                      </p:cBhvr>
                                      <p:to>
                                        <p:strVal val="visible"/>
                                      </p:to>
                                    </p:set>
                                    <p:anim calcmode="lin" valueType="num">
                                      <p:cBhvr additive="base">
                                        <p:cTn id="31" dur="500" fill="hold"/>
                                        <p:tgtEl>
                                          <p:spTgt spid="21811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81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8115">
                                            <p:txEl>
                                              <p:pRg st="7" end="7"/>
                                            </p:txEl>
                                          </p:spTgt>
                                        </p:tgtEl>
                                        <p:attrNameLst>
                                          <p:attrName>style.visibility</p:attrName>
                                        </p:attrNameLst>
                                      </p:cBhvr>
                                      <p:to>
                                        <p:strVal val="visible"/>
                                      </p:to>
                                    </p:set>
                                    <p:anim calcmode="lin" valueType="num">
                                      <p:cBhvr additive="base">
                                        <p:cTn id="37" dur="500" fill="hold"/>
                                        <p:tgtEl>
                                          <p:spTgt spid="21811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811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One can then use one set of conditions or the other and integrate to get hyperbolas:</a:t>
            </a:r>
          </a:p>
          <a:p>
            <a:pPr marL="0" indent="0" eaLnBrk="1" hangingPunct="1">
              <a:lnSpc>
                <a:spcPct val="80000"/>
              </a:lnSpc>
              <a:buNone/>
              <a:defRPr/>
            </a:pPr>
            <a:endParaRPr lang="en-US" sz="2800" dirty="0"/>
          </a:p>
          <a:p>
            <a:pPr eaLnBrk="1" hangingPunct="1">
              <a:lnSpc>
                <a:spcPct val="80000"/>
              </a:lnSpc>
              <a:defRPr/>
            </a:pPr>
            <a:endParaRPr lang="en-US" sz="2800" dirty="0"/>
          </a:p>
          <a:p>
            <a:pPr marL="0" indent="0" eaLnBrk="1" hangingPunct="1">
              <a:lnSpc>
                <a:spcPct val="80000"/>
              </a:lnSpc>
              <a:buNone/>
              <a:defRPr/>
            </a:pPr>
            <a:endParaRPr lang="en-US" sz="2800" dirty="0"/>
          </a:p>
          <a:p>
            <a:pPr eaLnBrk="1" hangingPunct="1">
              <a:lnSpc>
                <a:spcPct val="80000"/>
              </a:lnSpc>
              <a:defRPr/>
            </a:pPr>
            <a:endParaRPr lang="en-US" sz="2800" dirty="0"/>
          </a:p>
          <a:p>
            <a:r>
              <a:rPr lang="en-US" sz="2800" dirty="0">
                <a:effectLst/>
              </a:rPr>
              <a:t>Where u = </a:t>
            </a:r>
            <a:r>
              <a:rPr lang="el-GR" sz="2800" dirty="0">
                <a:effectLst/>
              </a:rPr>
              <a:t>λ</a:t>
            </a:r>
            <a:r>
              <a:rPr lang="en-US" sz="2800" dirty="0">
                <a:effectLst/>
              </a:rPr>
              <a:t>x, and v = -</a:t>
            </a:r>
            <a:r>
              <a:rPr lang="el-GR" sz="2800" dirty="0">
                <a:effectLst/>
              </a:rPr>
              <a:t>λ</a:t>
            </a:r>
            <a:r>
              <a:rPr lang="en-US" sz="2800" dirty="0">
                <a:effectLst/>
              </a:rPr>
              <a:t>y.</a:t>
            </a:r>
          </a:p>
          <a:p>
            <a:pPr marL="0" indent="0">
              <a:buNone/>
            </a:pPr>
            <a:r>
              <a:rPr lang="en-US" sz="2800" dirty="0">
                <a:effectLst/>
              </a:rPr>
              <a:t> </a:t>
            </a:r>
          </a:p>
          <a:p>
            <a:r>
              <a:rPr lang="en-US" sz="2800" dirty="0">
                <a:effectLst/>
              </a:rPr>
              <a:t>And y=-</a:t>
            </a:r>
            <a:r>
              <a:rPr lang="el-GR" sz="2800" dirty="0">
                <a:effectLst/>
              </a:rPr>
              <a:t>λ</a:t>
            </a:r>
            <a:r>
              <a:rPr lang="en-US" sz="2800" dirty="0" err="1">
                <a:effectLst/>
              </a:rPr>
              <a:t>xy+C</a:t>
            </a:r>
            <a:endParaRPr lang="en-US" sz="2800" dirty="0">
              <a:effectLst/>
            </a:endParaRPr>
          </a:p>
          <a:p>
            <a:pPr marL="0" indent="0" eaLnBrk="1" hangingPunct="1">
              <a:lnSpc>
                <a:spcPct val="80000"/>
              </a:lnSpc>
              <a:buNone/>
              <a:defRPr/>
            </a:pPr>
            <a:endParaRPr lang="en-US" sz="2800" dirty="0"/>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3"/>
          </p:cNvPr>
          <p:cNvPicPr>
            <a:picLocks noChangeAspect="1" noChangeArrowheads="1"/>
          </p:cNvPicPr>
          <p:nvPr/>
        </p:nvPicPr>
        <p:blipFill>
          <a:blip r:embed="rId4"/>
          <a:srcRect/>
          <a:stretch>
            <a:fillRect/>
          </a:stretch>
        </p:blipFill>
        <p:spPr bwMode="auto">
          <a:xfrm>
            <a:off x="457200" y="381000"/>
            <a:ext cx="752475" cy="962025"/>
          </a:xfrm>
          <a:prstGeom prst="rect">
            <a:avLst/>
          </a:prstGeom>
          <a:noFill/>
          <a:ln w="9525">
            <a:noFill/>
            <a:miter lim="800000"/>
            <a:headEnd/>
            <a:tailEnd/>
          </a:ln>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2625725"/>
            <a:ext cx="5791200" cy="1609725"/>
          </a:xfrm>
          <a:prstGeom prst="rect">
            <a:avLst/>
          </a:prstGeom>
          <a:solidFill>
            <a:schemeClr val="tx1"/>
          </a:solidFill>
          <a:ln>
            <a:noFill/>
          </a:ln>
          <a:effectLst/>
        </p:spPr>
      </p:pic>
    </p:spTree>
    <p:extLst>
      <p:ext uri="{BB962C8B-B14F-4D97-AF65-F5344CB8AC3E}">
        <p14:creationId xmlns:p14="http://schemas.microsoft.com/office/powerpoint/2010/main" val="59466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circle(in)">
                                      <p:cBhvr>
                                        <p:cTn id="13" dur="20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5" end="5"/>
                                            </p:txEl>
                                          </p:spTgt>
                                        </p:tgtEl>
                                        <p:attrNameLst>
                                          <p:attrName>style.visibility</p:attrName>
                                        </p:attrNameLst>
                                      </p:cBhvr>
                                      <p:to>
                                        <p:strVal val="visible"/>
                                      </p:to>
                                    </p:set>
                                    <p:anim calcmode="lin" valueType="num">
                                      <p:cBhvr additive="base">
                                        <p:cTn id="18"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6" end="6"/>
                                            </p:txEl>
                                          </p:spTgt>
                                        </p:tgtEl>
                                        <p:attrNameLst>
                                          <p:attrName>style.visibility</p:attrName>
                                        </p:attrNameLst>
                                      </p:cBhvr>
                                      <p:to>
                                        <p:strVal val="visible"/>
                                      </p:to>
                                    </p:set>
                                    <p:anim calcmode="lin" valueType="num">
                                      <p:cBhvr additive="base">
                                        <p:cTn id="24"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075">
                                            <p:txEl>
                                              <p:pRg st="7" end="7"/>
                                            </p:txEl>
                                          </p:spTgt>
                                        </p:tgtEl>
                                        <p:attrNameLst>
                                          <p:attrName>style.visibility</p:attrName>
                                        </p:attrNameLst>
                                      </p:cBhvr>
                                      <p:to>
                                        <p:strVal val="visible"/>
                                      </p:to>
                                    </p:set>
                                    <p:anim calcmode="lin" valueType="num">
                                      <p:cBhvr additive="base">
                                        <p:cTn id="30"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Tropical Wave part II </a:t>
            </a:r>
          </a:p>
          <a:p>
            <a:pPr eaLnBrk="1" hangingPunct="1">
              <a:lnSpc>
                <a:spcPct val="80000"/>
              </a:lnSpc>
              <a:defRPr/>
            </a:pPr>
            <a:endParaRPr lang="en-US" sz="2800" dirty="0"/>
          </a:p>
          <a:p>
            <a:pPr eaLnBrk="1" hangingPunct="1">
              <a:lnSpc>
                <a:spcPct val="80000"/>
              </a:lnSpc>
              <a:defRPr/>
            </a:pPr>
            <a:r>
              <a:rPr lang="en-US" sz="2800" dirty="0">
                <a:sym typeface="Wingdings" pitchFamily="2" charset="2"/>
              </a:rPr>
              <a:t> </a:t>
            </a:r>
            <a:r>
              <a:rPr lang="en-US" sz="1800" dirty="0"/>
              <a:t>They last for 4 to 5 days</a:t>
            </a:r>
          </a:p>
          <a:p>
            <a:pPr eaLnBrk="1" hangingPunct="1">
              <a:lnSpc>
                <a:spcPct val="80000"/>
              </a:lnSpc>
              <a:defRPr/>
            </a:pPr>
            <a:endParaRPr lang="en-US" sz="1800" dirty="0"/>
          </a:p>
          <a:p>
            <a:pPr eaLnBrk="1" hangingPunct="1">
              <a:lnSpc>
                <a:spcPct val="80000"/>
              </a:lnSpc>
              <a:defRPr/>
            </a:pPr>
            <a:endParaRPr lang="en-US" sz="1800" dirty="0"/>
          </a:p>
          <a:p>
            <a:pPr eaLnBrk="1" hangingPunct="1">
              <a:lnSpc>
                <a:spcPct val="80000"/>
              </a:lnSpc>
              <a:defRPr/>
            </a:pPr>
            <a:r>
              <a:rPr lang="en-US" sz="1800" dirty="0"/>
              <a:t>	</a:t>
            </a:r>
            <a:r>
              <a:rPr lang="en-US" sz="1800" dirty="0">
                <a:sym typeface="Wingdings" pitchFamily="2" charset="2"/>
              </a:rPr>
              <a:t> </a:t>
            </a:r>
            <a:r>
              <a:rPr lang="en-US" sz="1800" dirty="0" err="1"/>
              <a:t>Vorticity</a:t>
            </a:r>
            <a:r>
              <a:rPr lang="en-US" sz="1800" dirty="0"/>
              <a:t> is strongest around 700 </a:t>
            </a:r>
            <a:r>
              <a:rPr lang="en-US" sz="1800" dirty="0" err="1"/>
              <a:t>hPa</a:t>
            </a:r>
            <a:r>
              <a:rPr lang="en-US" sz="1800" dirty="0"/>
              <a:t>, and convection not too deep.</a:t>
            </a:r>
          </a:p>
          <a:p>
            <a:pPr eaLnBrk="1" hangingPunct="1">
              <a:lnSpc>
                <a:spcPct val="80000"/>
              </a:lnSpc>
              <a:defRPr/>
            </a:pPr>
            <a:endParaRPr lang="en-US" sz="1800" dirty="0"/>
          </a:p>
          <a:p>
            <a:pPr eaLnBrk="1" hangingPunct="1">
              <a:lnSpc>
                <a:spcPct val="80000"/>
              </a:lnSpc>
              <a:defRPr/>
            </a:pPr>
            <a:endParaRPr lang="en-US" sz="1800" dirty="0"/>
          </a:p>
          <a:p>
            <a:pPr eaLnBrk="1" hangingPunct="1">
              <a:lnSpc>
                <a:spcPct val="80000"/>
              </a:lnSpc>
              <a:defRPr/>
            </a:pPr>
            <a:r>
              <a:rPr lang="en-US" sz="1800" dirty="0"/>
              <a:t>	</a:t>
            </a:r>
            <a:r>
              <a:rPr lang="en-US" sz="1800" dirty="0">
                <a:sym typeface="Wingdings" pitchFamily="2" charset="2"/>
              </a:rPr>
              <a:t> </a:t>
            </a:r>
            <a:r>
              <a:rPr lang="en-US" sz="1800" dirty="0"/>
              <a:t>weather is gusty, squally, and heavy showers. </a:t>
            </a:r>
          </a:p>
          <a:p>
            <a:pPr eaLnBrk="1" hangingPunct="1">
              <a:lnSpc>
                <a:spcPct val="80000"/>
              </a:lnSpc>
              <a:defRPr/>
            </a:pPr>
            <a:endParaRPr lang="en-US" sz="1800" dirty="0"/>
          </a:p>
          <a:p>
            <a:pPr eaLnBrk="1" hangingPunct="1">
              <a:lnSpc>
                <a:spcPct val="80000"/>
              </a:lnSpc>
              <a:defRPr/>
            </a:pPr>
            <a:endParaRPr lang="en-US" sz="1800" dirty="0"/>
          </a:p>
          <a:p>
            <a:pPr eaLnBrk="1" hangingPunct="1">
              <a:lnSpc>
                <a:spcPct val="80000"/>
              </a:lnSpc>
              <a:defRPr/>
            </a:pPr>
            <a:r>
              <a:rPr lang="en-US" sz="1800" dirty="0"/>
              <a:t>	</a:t>
            </a:r>
            <a:r>
              <a:rPr lang="en-US" sz="1800" dirty="0">
                <a:sym typeface="Wingdings" pitchFamily="2" charset="2"/>
              </a:rPr>
              <a:t> </a:t>
            </a:r>
            <a:r>
              <a:rPr lang="en-US" sz="1800" dirty="0"/>
              <a:t>no frontal character</a:t>
            </a:r>
            <a:r>
              <a:rPr lang="en-US" sz="2800" dirty="0"/>
              <a:t>.</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59549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8" end="8"/>
                                            </p:txEl>
                                          </p:spTgt>
                                        </p:tgtEl>
                                        <p:attrNameLst>
                                          <p:attrName>style.visibility</p:attrName>
                                        </p:attrNameLst>
                                      </p:cBhvr>
                                      <p:to>
                                        <p:strVal val="visible"/>
                                      </p:to>
                                    </p:set>
                                    <p:anim calcmode="lin" valueType="num">
                                      <p:cBhvr additive="base">
                                        <p:cTn id="25"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11" end="11"/>
                                            </p:txEl>
                                          </p:spTgt>
                                        </p:tgtEl>
                                        <p:attrNameLst>
                                          <p:attrName>style.visibility</p:attrName>
                                        </p:attrNameLst>
                                      </p:cBhvr>
                                      <p:to>
                                        <p:strVal val="visible"/>
                                      </p:to>
                                    </p:set>
                                    <p:anim calcmode="lin" valueType="num">
                                      <p:cBhvr additive="base">
                                        <p:cTn id="31" dur="500" fill="hold"/>
                                        <p:tgtEl>
                                          <p:spTgt spid="3075">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Tropical depressions</a:t>
            </a:r>
          </a:p>
          <a:p>
            <a:pPr eaLnBrk="1" hangingPunct="1">
              <a:lnSpc>
                <a:spcPct val="80000"/>
              </a:lnSpc>
              <a:defRPr/>
            </a:pPr>
            <a:endParaRPr lang="en-US" sz="2800" dirty="0"/>
          </a:p>
          <a:p>
            <a:pPr eaLnBrk="1" hangingPunct="1">
              <a:lnSpc>
                <a:spcPct val="80000"/>
              </a:lnSpc>
              <a:defRPr/>
            </a:pPr>
            <a:r>
              <a:rPr lang="en-US" sz="2800" dirty="0"/>
              <a:t>	</a:t>
            </a:r>
            <a:r>
              <a:rPr lang="en-US" sz="2800" dirty="0">
                <a:sym typeface="Wingdings" pitchFamily="2" charset="2"/>
              </a:rPr>
              <a:t> </a:t>
            </a:r>
            <a:r>
              <a:rPr lang="en-US" sz="1800" dirty="0"/>
              <a:t>do develop a closed circulation (one or two isobars typically), they generally have a sustained winds, but no more than 34 </a:t>
            </a:r>
            <a:r>
              <a:rPr lang="en-US" sz="1800" dirty="0" err="1"/>
              <a:t>kts</a:t>
            </a:r>
            <a:r>
              <a:rPr lang="en-US" sz="1800" dirty="0"/>
              <a:t> (39 mph)</a:t>
            </a:r>
          </a:p>
          <a:p>
            <a:pPr eaLnBrk="1" hangingPunct="1">
              <a:lnSpc>
                <a:spcPct val="80000"/>
              </a:lnSpc>
              <a:defRPr/>
            </a:pPr>
            <a:endParaRPr lang="en-US" sz="1800" dirty="0"/>
          </a:p>
          <a:p>
            <a:pPr eaLnBrk="1" hangingPunct="1">
              <a:lnSpc>
                <a:spcPct val="80000"/>
              </a:lnSpc>
              <a:defRPr/>
            </a:pPr>
            <a:r>
              <a:rPr lang="en-US" sz="1800" dirty="0"/>
              <a:t>	</a:t>
            </a:r>
            <a:r>
              <a:rPr lang="en-US" sz="1800" dirty="0">
                <a:sym typeface="Wingdings" pitchFamily="2" charset="2"/>
              </a:rPr>
              <a:t></a:t>
            </a:r>
            <a:r>
              <a:rPr lang="en-US" sz="1800" dirty="0"/>
              <a:t> Still cold core (5 – 6 C colder than environment), and weather is thundery, and the system is deep (up to 300 </a:t>
            </a:r>
            <a:r>
              <a:rPr lang="en-US" sz="1800" dirty="0" err="1"/>
              <a:t>hPa</a:t>
            </a:r>
            <a:r>
              <a:rPr lang="en-US" sz="1800" dirty="0"/>
              <a:t>). LHR still not the dominant mechanism. Does have some similarity to mid-</a:t>
            </a:r>
            <a:r>
              <a:rPr lang="en-US" sz="1800" dirty="0" err="1"/>
              <a:t>lat</a:t>
            </a:r>
            <a:r>
              <a:rPr lang="en-US" sz="1800" dirty="0"/>
              <a:t> systems.</a:t>
            </a:r>
          </a:p>
          <a:p>
            <a:pPr eaLnBrk="1" hangingPunct="1">
              <a:lnSpc>
                <a:spcPct val="80000"/>
              </a:lnSpc>
              <a:defRPr/>
            </a:pPr>
            <a:endParaRPr lang="en-US" sz="1800" dirty="0"/>
          </a:p>
          <a:p>
            <a:pPr eaLnBrk="1" hangingPunct="1">
              <a:lnSpc>
                <a:spcPct val="80000"/>
              </a:lnSpc>
              <a:defRPr/>
            </a:pPr>
            <a:r>
              <a:rPr lang="en-US" sz="1800" dirty="0"/>
              <a:t>	</a:t>
            </a:r>
            <a:r>
              <a:rPr lang="en-US" sz="1800" dirty="0">
                <a:sym typeface="Wingdings" pitchFamily="2" charset="2"/>
              </a:rPr>
              <a:t> </a:t>
            </a:r>
            <a:r>
              <a:rPr lang="en-US" sz="1800" dirty="0"/>
              <a:t> no fronts! </a:t>
            </a:r>
          </a:p>
          <a:p>
            <a:pPr eaLnBrk="1" hangingPunct="1">
              <a:lnSpc>
                <a:spcPct val="80000"/>
              </a:lnSpc>
              <a:defRPr/>
            </a:pPr>
            <a:endParaRPr lang="en-US" sz="1800" dirty="0"/>
          </a:p>
          <a:p>
            <a:pPr eaLnBrk="1" hangingPunct="1">
              <a:lnSpc>
                <a:spcPct val="80000"/>
              </a:lnSpc>
              <a:defRPr/>
            </a:pPr>
            <a:r>
              <a:rPr lang="en-US" sz="1800" dirty="0"/>
              <a:t>	</a:t>
            </a:r>
            <a:r>
              <a:rPr lang="en-US" sz="1800" dirty="0">
                <a:sym typeface="Wingdings" pitchFamily="2" charset="2"/>
              </a:rPr>
              <a:t> </a:t>
            </a:r>
            <a:r>
              <a:rPr lang="en-US" sz="1800" dirty="0"/>
              <a:t> no strong vertical circulation (still “Q-G” dynamics dominate)</a:t>
            </a:r>
          </a:p>
          <a:p>
            <a:pPr eaLnBrk="1" hangingPunct="1">
              <a:lnSpc>
                <a:spcPct val="80000"/>
              </a:lnSpc>
              <a:defRPr/>
            </a:pPr>
            <a:endParaRPr lang="en-US" sz="1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98237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8" end="8"/>
                                            </p:txEl>
                                          </p:spTgt>
                                        </p:tgtEl>
                                        <p:attrNameLst>
                                          <p:attrName>style.visibility</p:attrName>
                                        </p:attrNameLst>
                                      </p:cBhvr>
                                      <p:to>
                                        <p:strVal val="visible"/>
                                      </p:to>
                                    </p:set>
                                    <p:anim calcmode="lin" valueType="num">
                                      <p:cBhvr additive="base">
                                        <p:cTn id="31"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Tropical Depression</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895600"/>
            <a:ext cx="5029200" cy="3386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805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Tropical Storm</a:t>
            </a:r>
          </a:p>
          <a:p>
            <a:pPr eaLnBrk="1" hangingPunct="1">
              <a:lnSpc>
                <a:spcPct val="80000"/>
              </a:lnSpc>
              <a:defRPr/>
            </a:pPr>
            <a:endParaRPr lang="en-US" sz="2800" dirty="0"/>
          </a:p>
          <a:p>
            <a:pPr eaLnBrk="1" hangingPunct="1">
              <a:lnSpc>
                <a:spcPct val="80000"/>
              </a:lnSpc>
              <a:defRPr/>
            </a:pPr>
            <a:r>
              <a:rPr lang="en-US" sz="2800" dirty="0"/>
              <a:t>	</a:t>
            </a:r>
            <a:r>
              <a:rPr lang="en-US" sz="2800" dirty="0">
                <a:sym typeface="Wingdings" pitchFamily="2" charset="2"/>
              </a:rPr>
              <a:t> </a:t>
            </a:r>
            <a:r>
              <a:rPr lang="en-US" sz="2800" dirty="0"/>
              <a:t> </a:t>
            </a:r>
            <a:r>
              <a:rPr lang="en-US" sz="2400" dirty="0"/>
              <a:t>These obtain a name, they have sustained wind speeds of 39 – 74 mph (34 – 65 </a:t>
            </a:r>
            <a:r>
              <a:rPr lang="en-US" sz="2400" dirty="0" err="1"/>
              <a:t>kts</a:t>
            </a:r>
            <a:r>
              <a:rPr lang="en-US" sz="2400" dirty="0"/>
              <a:t>).</a:t>
            </a:r>
          </a:p>
          <a:p>
            <a:pPr eaLnBrk="1" hangingPunct="1">
              <a:lnSpc>
                <a:spcPct val="80000"/>
              </a:lnSpc>
              <a:defRPr/>
            </a:pPr>
            <a:endParaRPr lang="en-US" sz="2400" dirty="0"/>
          </a:p>
          <a:p>
            <a:pPr eaLnBrk="1" hangingPunct="1">
              <a:lnSpc>
                <a:spcPct val="80000"/>
              </a:lnSpc>
              <a:defRPr/>
            </a:pPr>
            <a:r>
              <a:rPr lang="en-US" sz="2400" dirty="0"/>
              <a:t>	</a:t>
            </a:r>
            <a:r>
              <a:rPr lang="en-US" sz="2400" dirty="0">
                <a:sym typeface="Wingdings" pitchFamily="2" charset="2"/>
              </a:rPr>
              <a:t></a:t>
            </a:r>
            <a:r>
              <a:rPr lang="en-US" sz="2400" dirty="0"/>
              <a:t> names to differentiate when there are more than one. </a:t>
            </a:r>
          </a:p>
          <a:p>
            <a:pPr eaLnBrk="1" hangingPunct="1">
              <a:lnSpc>
                <a:spcPct val="80000"/>
              </a:lnSpc>
              <a:defRPr/>
            </a:pPr>
            <a:endParaRPr lang="en-US" sz="2400" dirty="0"/>
          </a:p>
          <a:p>
            <a:pPr eaLnBrk="1" hangingPunct="1">
              <a:lnSpc>
                <a:spcPct val="80000"/>
              </a:lnSpc>
              <a:defRPr/>
            </a:pPr>
            <a:r>
              <a:rPr lang="en-US" sz="2400" dirty="0"/>
              <a:t>	</a:t>
            </a:r>
            <a:r>
              <a:rPr lang="en-US" sz="2400" dirty="0">
                <a:sym typeface="Wingdings" pitchFamily="2" charset="2"/>
              </a:rPr>
              <a:t> </a:t>
            </a:r>
            <a:r>
              <a:rPr lang="en-US" sz="2400" dirty="0"/>
              <a:t>Wind speed classification more a function of relevant dynamics. We note empirically that at ~40 mph, LHR begins to take over and the storm develops a warm core (by about 5 – 6 C).</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62065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r>
              <a:rPr lang="en-US" dirty="0"/>
              <a:t>	ATMS 8450 Tropical Met.</a:t>
            </a:r>
          </a:p>
        </p:txBody>
      </p:sp>
      <p:sp>
        <p:nvSpPr>
          <p:cNvPr id="206851" name="Rectangle 3"/>
          <p:cNvSpPr>
            <a:spLocks noGrp="1" noChangeArrowheads="1"/>
          </p:cNvSpPr>
          <p:nvPr>
            <p:ph type="body" idx="1"/>
          </p:nvPr>
        </p:nvSpPr>
        <p:spPr/>
        <p:txBody>
          <a:bodyPr/>
          <a:lstStyle/>
          <a:p>
            <a:r>
              <a:rPr lang="en-US" sz="2800" dirty="0"/>
              <a:t>Warm Core Low (x, z cross-section):</a:t>
            </a:r>
          </a:p>
          <a:p>
            <a:r>
              <a:rPr lang="en-US" sz="2800" dirty="0"/>
              <a:t>                         </a:t>
            </a:r>
            <a:r>
              <a:rPr lang="en-US" sz="2800" dirty="0">
                <a:solidFill>
                  <a:schemeClr val="folHlink"/>
                </a:solidFill>
              </a:rPr>
              <a:t>H</a:t>
            </a:r>
          </a:p>
          <a:p>
            <a:endParaRPr lang="en-US" sz="2800" dirty="0"/>
          </a:p>
          <a:p>
            <a:endParaRPr lang="en-US" sz="2800" dirty="0"/>
          </a:p>
          <a:p>
            <a:endParaRPr lang="en-US" sz="2800" dirty="0"/>
          </a:p>
          <a:p>
            <a:pPr>
              <a:buFont typeface="Wingdings" pitchFamily="2" charset="2"/>
              <a:buNone/>
            </a:pPr>
            <a:endParaRPr lang="en-US" sz="2800" dirty="0"/>
          </a:p>
          <a:p>
            <a:pPr>
              <a:buFont typeface="Wingdings" pitchFamily="2" charset="2"/>
              <a:buNone/>
            </a:pPr>
            <a:r>
              <a:rPr lang="en-US" sz="2800" dirty="0"/>
              <a:t>				   </a:t>
            </a:r>
            <a:r>
              <a:rPr lang="en-US" sz="2800" dirty="0">
                <a:solidFill>
                  <a:schemeClr val="hlink"/>
                </a:solidFill>
              </a:rPr>
              <a:t>L</a:t>
            </a:r>
          </a:p>
          <a:p>
            <a:pPr>
              <a:buFont typeface="Wingdings" pitchFamily="2" charset="2"/>
              <a:buNone/>
            </a:pPr>
            <a:r>
              <a:rPr lang="en-US" sz="2800" dirty="0"/>
              <a:t>          </a:t>
            </a:r>
            <a:r>
              <a:rPr lang="en-US" sz="2800" dirty="0">
                <a:solidFill>
                  <a:schemeClr val="folHlink"/>
                </a:solidFill>
              </a:rPr>
              <a:t>cold </a:t>
            </a:r>
            <a:r>
              <a:rPr lang="en-US" sz="2800" dirty="0"/>
              <a:t>        </a:t>
            </a:r>
            <a:r>
              <a:rPr lang="en-US" sz="2800" dirty="0">
                <a:solidFill>
                  <a:schemeClr val="hlink"/>
                </a:solidFill>
              </a:rPr>
              <a:t>warm</a:t>
            </a:r>
            <a:r>
              <a:rPr lang="en-US" sz="2800" dirty="0"/>
              <a:t>       </a:t>
            </a:r>
            <a:r>
              <a:rPr lang="en-US" sz="2800" dirty="0">
                <a:solidFill>
                  <a:schemeClr val="folHlink"/>
                </a:solidFill>
              </a:rPr>
              <a:t>cold</a:t>
            </a:r>
          </a:p>
        </p:txBody>
      </p:sp>
      <p:pic>
        <p:nvPicPr>
          <p:cNvPr id="206853" name="Picture 5" descr="14312_75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971800"/>
            <a:ext cx="4652709"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6882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6851">
                                            <p:txEl>
                                              <p:pRg st="0" end="0"/>
                                            </p:txEl>
                                          </p:spTgt>
                                        </p:tgtEl>
                                        <p:attrNameLst>
                                          <p:attrName>style.visibility</p:attrName>
                                        </p:attrNameLst>
                                      </p:cBhvr>
                                      <p:to>
                                        <p:strVal val="visible"/>
                                      </p:to>
                                    </p:set>
                                    <p:anim calcmode="lin" valueType="num">
                                      <p:cBhvr additive="base">
                                        <p:cTn id="7" dur="500" fill="hold"/>
                                        <p:tgtEl>
                                          <p:spTgt spid="2068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68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6851">
                                            <p:txEl>
                                              <p:pRg st="1" end="1"/>
                                            </p:txEl>
                                          </p:spTgt>
                                        </p:tgtEl>
                                        <p:attrNameLst>
                                          <p:attrName>style.visibility</p:attrName>
                                        </p:attrNameLst>
                                      </p:cBhvr>
                                      <p:to>
                                        <p:strVal val="visible"/>
                                      </p:to>
                                    </p:set>
                                    <p:anim calcmode="lin" valueType="num">
                                      <p:cBhvr additive="base">
                                        <p:cTn id="13" dur="500" fill="hold"/>
                                        <p:tgtEl>
                                          <p:spTgt spid="2068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68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206853"/>
                                        </p:tgtEl>
                                        <p:attrNameLst>
                                          <p:attrName>style.visibility</p:attrName>
                                        </p:attrNameLst>
                                      </p:cBhvr>
                                      <p:to>
                                        <p:strVal val="visible"/>
                                      </p:to>
                                    </p:set>
                                    <p:animEffect transition="in" filter="dissolve">
                                      <p:cBhvr>
                                        <p:cTn id="19" dur="500"/>
                                        <p:tgtEl>
                                          <p:spTgt spid="20685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06851">
                                            <p:txEl>
                                              <p:pRg st="6" end="6"/>
                                            </p:txEl>
                                          </p:spTgt>
                                        </p:tgtEl>
                                        <p:attrNameLst>
                                          <p:attrName>style.visibility</p:attrName>
                                        </p:attrNameLst>
                                      </p:cBhvr>
                                      <p:to>
                                        <p:strVal val="visible"/>
                                      </p:to>
                                    </p:set>
                                    <p:anim calcmode="lin" valueType="num">
                                      <p:cBhvr additive="base">
                                        <p:cTn id="24" dur="500" fill="hold"/>
                                        <p:tgtEl>
                                          <p:spTgt spid="206851">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0685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06851">
                                            <p:txEl>
                                              <p:pRg st="7" end="7"/>
                                            </p:txEl>
                                          </p:spTgt>
                                        </p:tgtEl>
                                        <p:attrNameLst>
                                          <p:attrName>style.visibility</p:attrName>
                                        </p:attrNameLst>
                                      </p:cBhvr>
                                      <p:to>
                                        <p:strVal val="visible"/>
                                      </p:to>
                                    </p:set>
                                    <p:anim calcmode="lin" valueType="num">
                                      <p:cBhvr additive="base">
                                        <p:cTn id="30" dur="500" fill="hold"/>
                                        <p:tgtEl>
                                          <p:spTgt spid="206851">
                                            <p:txEl>
                                              <p:pRg st="7" end="7"/>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0685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build="p"/>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Chantal (8-10 July 2013)</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144" y="2895600"/>
            <a:ext cx="4328521"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791855"/>
            <a:ext cx="3429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343400"/>
            <a:ext cx="285750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820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Hurricane (‘</a:t>
            </a:r>
            <a:r>
              <a:rPr lang="en-US" sz="2800" dirty="0" err="1"/>
              <a:t>hurikan</a:t>
            </a:r>
            <a:r>
              <a:rPr lang="en-US" sz="2800" dirty="0"/>
              <a:t>’ – evil wind): </a:t>
            </a:r>
          </a:p>
          <a:p>
            <a:pPr eaLnBrk="1" hangingPunct="1">
              <a:lnSpc>
                <a:spcPct val="80000"/>
              </a:lnSpc>
              <a:defRPr/>
            </a:pPr>
            <a:r>
              <a:rPr lang="en-US" sz="2800" dirty="0"/>
              <a:t>Typhoon ( </a:t>
            </a:r>
          </a:p>
          <a:p>
            <a:pPr eaLnBrk="1" hangingPunct="1">
              <a:lnSpc>
                <a:spcPct val="80000"/>
              </a:lnSpc>
              <a:defRPr/>
            </a:pPr>
            <a:endParaRPr lang="en-US" sz="2800" dirty="0"/>
          </a:p>
          <a:p>
            <a:pPr eaLnBrk="1" hangingPunct="1">
              <a:lnSpc>
                <a:spcPct val="80000"/>
              </a:lnSpc>
              <a:defRPr/>
            </a:pPr>
            <a:r>
              <a:rPr lang="en-US" sz="2800" dirty="0"/>
              <a:t>	</a:t>
            </a:r>
            <a:r>
              <a:rPr lang="en-US" sz="2800" dirty="0">
                <a:sym typeface="Wingdings" pitchFamily="2" charset="2"/>
              </a:rPr>
              <a:t> </a:t>
            </a:r>
            <a:r>
              <a:rPr lang="en-US" sz="2800" dirty="0"/>
              <a:t> Winds larger than 65 </a:t>
            </a:r>
            <a:r>
              <a:rPr lang="en-US" sz="2800" dirty="0" err="1"/>
              <a:t>kts</a:t>
            </a:r>
            <a:r>
              <a:rPr lang="en-US" sz="2800" dirty="0"/>
              <a:t> (75 mph).</a:t>
            </a:r>
          </a:p>
          <a:p>
            <a:pPr eaLnBrk="1" hangingPunct="1">
              <a:lnSpc>
                <a:spcPct val="80000"/>
              </a:lnSpc>
              <a:defRPr/>
            </a:pPr>
            <a:endParaRPr lang="en-US" sz="2800" dirty="0"/>
          </a:p>
          <a:p>
            <a:pPr eaLnBrk="1" hangingPunct="1">
              <a:lnSpc>
                <a:spcPct val="80000"/>
              </a:lnSpc>
              <a:defRPr/>
            </a:pPr>
            <a:r>
              <a:rPr lang="en-US" sz="2800" dirty="0"/>
              <a:t>	</a:t>
            </a:r>
            <a:r>
              <a:rPr lang="en-US" sz="2800" dirty="0">
                <a:sym typeface="Wingdings" pitchFamily="2" charset="2"/>
              </a:rPr>
              <a:t></a:t>
            </a:r>
            <a:r>
              <a:rPr lang="en-US" sz="2800" dirty="0"/>
              <a:t> warm core, but eye “happens” to develop around 75 mph. The eye is thermodynamically driven. The eye is the result of compensating subsidence with strong convection in the center.</a:t>
            </a:r>
          </a:p>
          <a:p>
            <a:pPr eaLnBrk="1" hangingPunct="1">
              <a:lnSpc>
                <a:spcPct val="80000"/>
              </a:lnSpc>
              <a:defRPr/>
            </a:pPr>
            <a:endParaRPr lang="en-US" sz="2800" dirty="0"/>
          </a:p>
          <a:p>
            <a:pPr eaLnBrk="1" hangingPunct="1">
              <a:lnSpc>
                <a:spcPct val="80000"/>
              </a:lnSpc>
              <a:defRPr/>
            </a:pPr>
            <a:r>
              <a:rPr lang="en-US" sz="2800" dirty="0">
                <a:sym typeface="Wingdings" pitchFamily="2" charset="2"/>
              </a:rPr>
              <a:t></a:t>
            </a:r>
            <a:r>
              <a:rPr lang="en-US" sz="2800" dirty="0"/>
              <a:t>	eye can be 2 miles – 30 miles across. Tends to be smaller with stronger storms.</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418506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5" end="5"/>
                                            </p:txEl>
                                          </p:spTgt>
                                        </p:tgtEl>
                                        <p:attrNameLst>
                                          <p:attrName>style.visibility</p:attrName>
                                        </p:attrNameLst>
                                      </p:cBhvr>
                                      <p:to>
                                        <p:strVal val="visible"/>
                                      </p:to>
                                    </p:set>
                                    <p:anim calcmode="lin" valueType="num">
                                      <p:cBhvr additive="base">
                                        <p:cTn id="25"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7" end="7"/>
                                            </p:txEl>
                                          </p:spTgt>
                                        </p:tgtEl>
                                        <p:attrNameLst>
                                          <p:attrName>style.visibility</p:attrName>
                                        </p:attrNameLst>
                                      </p:cBhvr>
                                      <p:to>
                                        <p:strVal val="visible"/>
                                      </p:to>
                                    </p:set>
                                    <p:anim calcmode="lin" valueType="num">
                                      <p:cBhvr additive="base">
                                        <p:cTn id="31"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Hurricane / Typhoon  (Igor – 8 -21 September 2010)</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743200"/>
            <a:ext cx="3438208"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6808" y="2286000"/>
            <a:ext cx="3810000"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2782" y="4862945"/>
            <a:ext cx="285750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909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sym typeface="Wingdings" pitchFamily="2" charset="2"/>
              </a:rPr>
              <a:t></a:t>
            </a:r>
            <a:r>
              <a:rPr lang="en-US" sz="2800" dirty="0"/>
              <a:t> warm core and strongest vertical motion at 400 </a:t>
            </a:r>
            <a:r>
              <a:rPr lang="en-US" sz="2800" dirty="0" err="1"/>
              <a:t>hPa</a:t>
            </a:r>
            <a:r>
              <a:rPr lang="en-US" sz="2800" dirty="0"/>
              <a:t>. </a:t>
            </a:r>
          </a:p>
          <a:p>
            <a:pPr eaLnBrk="1" hangingPunct="1">
              <a:lnSpc>
                <a:spcPct val="80000"/>
              </a:lnSpc>
              <a:defRPr/>
            </a:pPr>
            <a:endParaRPr lang="en-US" sz="2800" dirty="0"/>
          </a:p>
          <a:p>
            <a:pPr eaLnBrk="1" hangingPunct="1">
              <a:lnSpc>
                <a:spcPct val="80000"/>
              </a:lnSpc>
              <a:defRPr/>
            </a:pPr>
            <a:r>
              <a:rPr lang="en-US" sz="2800" dirty="0" err="1"/>
              <a:t>Houze</a:t>
            </a:r>
            <a:r>
              <a:rPr lang="en-US" sz="2800" dirty="0"/>
              <a:t> 2010, MWR – excellent review article</a:t>
            </a:r>
          </a:p>
          <a:p>
            <a:pPr eaLnBrk="1" hangingPunct="1">
              <a:lnSpc>
                <a:spcPct val="80000"/>
              </a:lnSpc>
              <a:defRPr/>
            </a:pPr>
            <a:endParaRPr lang="en-US" sz="2800" dirty="0"/>
          </a:p>
          <a:p>
            <a:pPr eaLnBrk="1" hangingPunct="1">
              <a:lnSpc>
                <a:spcPct val="80000"/>
              </a:lnSpc>
              <a:defRPr/>
            </a:pPr>
            <a:r>
              <a:rPr lang="en-US" sz="2800" dirty="0"/>
              <a:t>Hurricanes:   </a:t>
            </a:r>
            <a:r>
              <a:rPr lang="en-US" sz="2800" dirty="0" err="1"/>
              <a:t>Cb’s</a:t>
            </a:r>
            <a:r>
              <a:rPr lang="en-US" sz="2800" dirty="0"/>
              <a:t> or ‘Hot Towers’ in tropics…</a:t>
            </a:r>
          </a:p>
          <a:p>
            <a:pPr eaLnBrk="1" hangingPunct="1">
              <a:lnSpc>
                <a:spcPct val="80000"/>
              </a:lnSpc>
              <a:defRPr/>
            </a:pPr>
            <a:endParaRPr lang="en-US" sz="2800" dirty="0"/>
          </a:p>
          <a:p>
            <a:pPr eaLnBrk="1" hangingPunct="1">
              <a:lnSpc>
                <a:spcPct val="80000"/>
              </a:lnSpc>
              <a:defRPr/>
            </a:pPr>
            <a:r>
              <a:rPr lang="en-US" sz="2800" dirty="0"/>
              <a:t>VHT’s  (</a:t>
            </a:r>
            <a:r>
              <a:rPr lang="en-US" sz="2800" dirty="0" err="1"/>
              <a:t>Vortical</a:t>
            </a:r>
            <a:r>
              <a:rPr lang="en-US" sz="2800" dirty="0"/>
              <a:t> Hot Towers)</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63127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From </a:t>
            </a:r>
            <a:r>
              <a:rPr lang="en-US" sz="2800" dirty="0" err="1"/>
              <a:t>Houze</a:t>
            </a:r>
            <a:r>
              <a:rPr lang="en-US" sz="2800" dirty="0"/>
              <a:t> (2010)</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1000" dirty="0"/>
              <a:t>Fig. 2. MCS life cycle within a developing tropical cyclone. (a) The MCS begins as a set of one or more isolated deep VHTs. The </a:t>
            </a:r>
            <a:r>
              <a:rPr lang="en-US" sz="1000" dirty="0" err="1"/>
              <a:t>vorticity</a:t>
            </a:r>
            <a:r>
              <a:rPr lang="en-US" sz="1000" dirty="0"/>
              <a:t> of the low-level environment is stretched by convergence in the lower portions of the updraft and </a:t>
            </a:r>
            <a:r>
              <a:rPr lang="en-US" sz="1000" dirty="0" err="1"/>
              <a:t>advected</a:t>
            </a:r>
            <a:r>
              <a:rPr lang="en-US" sz="1000" dirty="0"/>
              <a:t> upward. (b) The convective-scale cells are transient components of a larger and longer-lived MCS, and as individual </a:t>
            </a:r>
            <a:r>
              <a:rPr lang="en-US" sz="1000" dirty="0" err="1"/>
              <a:t>vortical</a:t>
            </a:r>
            <a:r>
              <a:rPr lang="en-US" sz="1000" dirty="0"/>
              <a:t> hot towers of the MCS die off, they form a precipitating </a:t>
            </a:r>
            <a:r>
              <a:rPr lang="en-US" sz="1000" dirty="0" err="1"/>
              <a:t>stratiform</a:t>
            </a:r>
            <a:r>
              <a:rPr lang="en-US" sz="1000" dirty="0"/>
              <a:t> cloud out of the weakly buoyant upper portions of the old deep cells while new towers form, so that at its mature stage of development the MCS has both convective and </a:t>
            </a:r>
            <a:r>
              <a:rPr lang="en-US" sz="1000" dirty="0" err="1"/>
              <a:t>stratiform</a:t>
            </a:r>
            <a:r>
              <a:rPr lang="en-US" sz="1000" dirty="0"/>
              <a:t> components. The </a:t>
            </a:r>
            <a:r>
              <a:rPr lang="en-US" sz="1000" dirty="0" err="1"/>
              <a:t>stratiform</a:t>
            </a:r>
            <a:r>
              <a:rPr lang="en-US" sz="1000" dirty="0"/>
              <a:t> region accumulates the positive </a:t>
            </a:r>
            <a:r>
              <a:rPr lang="en-US" sz="1000" dirty="0" err="1"/>
              <a:t>vorticity</a:t>
            </a:r>
            <a:r>
              <a:rPr lang="en-US" sz="1000" dirty="0"/>
              <a:t> of the remaining portions of the convective cells to form a midlevel MCV. (c) In the late stages of the MCS life cycle, new cell development ceases while the MCV </a:t>
            </a:r>
            <a:r>
              <a:rPr lang="en-US" sz="1000" dirty="0" err="1"/>
              <a:t>vorticity</a:t>
            </a:r>
            <a:r>
              <a:rPr lang="en-US" sz="1000" dirty="0"/>
              <a:t> remains in the precipitating </a:t>
            </a:r>
            <a:r>
              <a:rPr lang="en-US" sz="1000" dirty="0" err="1"/>
              <a:t>stratiform</a:t>
            </a:r>
            <a:r>
              <a:rPr lang="en-US" sz="1000" dirty="0"/>
              <a:t> cloud region for some hours. (d) An idealized distribution of VHTs and MCSs in various stages of development. The MCS life cycle is adapted from </a:t>
            </a:r>
            <a:r>
              <a:rPr lang="en-US" sz="1000" dirty="0" err="1"/>
              <a:t>Houze</a:t>
            </a:r>
            <a:r>
              <a:rPr lang="en-US" sz="1000" dirty="0"/>
              <a:t> (1982). (Figure is from </a:t>
            </a:r>
            <a:r>
              <a:rPr lang="en-US" sz="1000" dirty="0" err="1"/>
              <a:t>Houze</a:t>
            </a:r>
            <a:r>
              <a:rPr lang="en-US" sz="1000" dirty="0"/>
              <a:t> et al. 2009.)</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752600"/>
            <a:ext cx="47625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350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8" end="8"/>
                                            </p:txEl>
                                          </p:spTgt>
                                        </p:tgtEl>
                                        <p:attrNameLst>
                                          <p:attrName>style.visibility</p:attrName>
                                        </p:attrNameLst>
                                      </p:cBhvr>
                                      <p:to>
                                        <p:strVal val="visible"/>
                                      </p:to>
                                    </p:set>
                                    <p:anim calcmode="lin" valueType="num">
                                      <p:cBhvr additive="base">
                                        <p:cTn id="13"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Or the other!</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Deformation!</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057400"/>
            <a:ext cx="5800725" cy="2952750"/>
          </a:xfrm>
          <a:prstGeom prst="rect">
            <a:avLst/>
          </a:prstGeom>
          <a:solidFill>
            <a:schemeClr val="tx1"/>
          </a:solidFill>
          <a:ln>
            <a:noFill/>
          </a:ln>
          <a:effectLst/>
        </p:spPr>
      </p:pic>
    </p:spTree>
    <p:extLst>
      <p:ext uri="{BB962C8B-B14F-4D97-AF65-F5344CB8AC3E}">
        <p14:creationId xmlns:p14="http://schemas.microsoft.com/office/powerpoint/2010/main" val="107544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wipe(down)">
                                      <p:cBhvr>
                                        <p:cTn id="13" dur="500"/>
                                        <p:tgtEl>
                                          <p:spTgt spid="819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7" end="7"/>
                                            </p:txEl>
                                          </p:spTgt>
                                        </p:tgtEl>
                                        <p:attrNameLst>
                                          <p:attrName>style.visibility</p:attrName>
                                        </p:attrNameLst>
                                      </p:cBhvr>
                                      <p:to>
                                        <p:strVal val="visible"/>
                                      </p:to>
                                    </p:set>
                                    <p:anim calcmode="lin" valueType="num">
                                      <p:cBhvr additive="base">
                                        <p:cTn id="18"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Katrina: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905000"/>
            <a:ext cx="461962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431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 ‘Eye’: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562225"/>
            <a:ext cx="4762500"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531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Eye wall circulation</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438400"/>
            <a:ext cx="7620000"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897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Models for the Eye and </a:t>
            </a:r>
            <a:r>
              <a:rPr lang="en-US" sz="2800" dirty="0" err="1"/>
              <a:t>Eyewall</a:t>
            </a:r>
            <a:r>
              <a:rPr lang="en-US" sz="2800" dirty="0"/>
              <a:t> circulation: Schubert et al. (2007) QJRMS</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9675" y="3048000"/>
            <a:ext cx="2190750" cy="3009900"/>
          </a:xfrm>
          <a:prstGeom prst="rect">
            <a:avLst/>
          </a:prstGeom>
          <a:solidFill>
            <a:schemeClr val="tx1"/>
          </a:solidFill>
          <a:ln>
            <a:noFill/>
          </a:ln>
          <a:effectLst/>
        </p:spPr>
      </p:pic>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200400"/>
            <a:ext cx="3396591" cy="2414444"/>
          </a:xfrm>
          <a:prstGeom prst="rect">
            <a:avLst/>
          </a:prstGeom>
          <a:solidFill>
            <a:schemeClr val="tx1"/>
          </a:solidFill>
          <a:ln>
            <a:noFill/>
          </a:ln>
          <a:effectLst/>
        </p:spPr>
      </p:pic>
    </p:spTree>
    <p:extLst>
      <p:ext uri="{BB962C8B-B14F-4D97-AF65-F5344CB8AC3E}">
        <p14:creationId xmlns:p14="http://schemas.microsoft.com/office/powerpoint/2010/main" val="84866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Here H is the scale height, and the model is “f-plane” (flat earth). Equation 1) is?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Thermal wind: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599" y="4114800"/>
            <a:ext cx="3250019" cy="1066800"/>
          </a:xfrm>
          <a:prstGeom prst="rect">
            <a:avLst/>
          </a:prstGeom>
          <a:solidFill>
            <a:schemeClr val="tx1"/>
          </a:solidFill>
          <a:ln>
            <a:noFill/>
          </a:ln>
          <a:effectLst/>
        </p:spPr>
      </p:pic>
    </p:spTree>
    <p:extLst>
      <p:ext uri="{BB962C8B-B14F-4D97-AF65-F5344CB8AC3E}">
        <p14:creationId xmlns:p14="http://schemas.microsoft.com/office/powerpoint/2010/main" val="249351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4" end="4"/>
                                            </p:txEl>
                                          </p:spTgt>
                                        </p:tgtEl>
                                        <p:attrNameLst>
                                          <p:attrName>style.visibility</p:attrName>
                                        </p:attrNameLst>
                                      </p:cBhvr>
                                      <p:to>
                                        <p:strVal val="visible"/>
                                      </p:to>
                                    </p:set>
                                    <p:anim calcmode="lin" valueType="num">
                                      <p:cBhvr additive="base">
                                        <p:cTn id="13"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err="1"/>
              <a:t>Houze</a:t>
            </a:r>
            <a:r>
              <a:rPr lang="en-US" sz="2800" dirty="0"/>
              <a:t> (2010) </a:t>
            </a:r>
          </a:p>
          <a:p>
            <a:pPr eaLnBrk="1" hangingPunct="1">
              <a:lnSpc>
                <a:spcPct val="80000"/>
              </a:lnSpc>
              <a:defRPr/>
            </a:pPr>
            <a:r>
              <a:rPr lang="en-US" sz="2800" dirty="0"/>
              <a:t>Equations for a</a:t>
            </a:r>
          </a:p>
          <a:p>
            <a:pPr marL="0" indent="0" eaLnBrk="1" hangingPunct="1">
              <a:lnSpc>
                <a:spcPct val="80000"/>
              </a:lnSpc>
              <a:buNone/>
              <a:defRPr/>
            </a:pPr>
            <a:r>
              <a:rPr lang="en-US" sz="2800" dirty="0"/>
              <a:t> balanced vortex</a:t>
            </a:r>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marL="0" indent="0" eaLnBrk="1" hangingPunct="1">
              <a:lnSpc>
                <a:spcPct val="80000"/>
              </a:lnSpc>
              <a:buNone/>
              <a:defRPr/>
            </a:pPr>
            <a:r>
              <a:rPr lang="en-US" sz="2800" dirty="0"/>
              <a:t>Name them? </a:t>
            </a:r>
          </a:p>
          <a:p>
            <a:pPr marL="0" indent="0" eaLnBrk="1" hangingPunct="1">
              <a:lnSpc>
                <a:spcPct val="80000"/>
              </a:lnSpc>
              <a:buNone/>
              <a:defRPr/>
            </a:pPr>
            <a:r>
              <a:rPr lang="en-US" sz="2800" dirty="0"/>
              <a:t>Eqn. of motion, </a:t>
            </a:r>
          </a:p>
          <a:p>
            <a:pPr marL="0" indent="0" eaLnBrk="1" hangingPunct="1">
              <a:lnSpc>
                <a:spcPct val="80000"/>
              </a:lnSpc>
              <a:buNone/>
              <a:defRPr/>
            </a:pPr>
            <a:r>
              <a:rPr lang="en-US" sz="2800" dirty="0" err="1"/>
              <a:t>momemtum</a:t>
            </a:r>
            <a:r>
              <a:rPr lang="en-US" sz="2800" dirty="0"/>
              <a:t>, </a:t>
            </a:r>
          </a:p>
          <a:p>
            <a:pPr marL="0" indent="0" eaLnBrk="1" hangingPunct="1">
              <a:lnSpc>
                <a:spcPct val="80000"/>
              </a:lnSpc>
              <a:buNone/>
              <a:defRPr/>
            </a:pPr>
            <a:r>
              <a:rPr lang="en-US" sz="2800" dirty="0"/>
              <a:t>hydrostatic, </a:t>
            </a:r>
          </a:p>
          <a:p>
            <a:pPr marL="0" indent="0" eaLnBrk="1" hangingPunct="1">
              <a:lnSpc>
                <a:spcPct val="80000"/>
              </a:lnSpc>
              <a:buNone/>
              <a:defRPr/>
            </a:pPr>
            <a:r>
              <a:rPr lang="en-US" sz="2800" dirty="0"/>
              <a:t>and thermal wind</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343025"/>
            <a:ext cx="2476500" cy="5038725"/>
          </a:xfrm>
          <a:prstGeom prst="rect">
            <a:avLst/>
          </a:prstGeom>
          <a:solidFill>
            <a:schemeClr val="tx1"/>
          </a:solidFill>
          <a:ln>
            <a:noFill/>
          </a:ln>
          <a:effectLst/>
        </p:spPr>
      </p:pic>
    </p:spTree>
    <p:extLst>
      <p:ext uri="{BB962C8B-B14F-4D97-AF65-F5344CB8AC3E}">
        <p14:creationId xmlns:p14="http://schemas.microsoft.com/office/powerpoint/2010/main" val="291685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7" end="7"/>
                                            </p:txEl>
                                          </p:spTgt>
                                        </p:tgtEl>
                                        <p:attrNameLst>
                                          <p:attrName>style.visibility</p:attrName>
                                        </p:attrNameLst>
                                      </p:cBhvr>
                                      <p:to>
                                        <p:strVal val="visible"/>
                                      </p:to>
                                    </p:set>
                                    <p:anim calcmode="lin" valueType="num">
                                      <p:cBhvr additive="base">
                                        <p:cTn id="31"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8" end="8"/>
                                            </p:txEl>
                                          </p:spTgt>
                                        </p:tgtEl>
                                        <p:attrNameLst>
                                          <p:attrName>style.visibility</p:attrName>
                                        </p:attrNameLst>
                                      </p:cBhvr>
                                      <p:to>
                                        <p:strVal val="visible"/>
                                      </p:to>
                                    </p:set>
                                    <p:anim calcmode="lin" valueType="num">
                                      <p:cBhvr additive="base">
                                        <p:cTn id="37"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75">
                                            <p:txEl>
                                              <p:pRg st="9" end="9"/>
                                            </p:txEl>
                                          </p:spTgt>
                                        </p:tgtEl>
                                        <p:attrNameLst>
                                          <p:attrName>style.visibility</p:attrName>
                                        </p:attrNameLst>
                                      </p:cBhvr>
                                      <p:to>
                                        <p:strVal val="visible"/>
                                      </p:to>
                                    </p:set>
                                    <p:anim calcmode="lin" valueType="num">
                                      <p:cBhvr additive="base">
                                        <p:cTn id="43" dur="500" fill="hold"/>
                                        <p:tgtEl>
                                          <p:spTgt spid="3075">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07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075">
                                            <p:txEl>
                                              <p:pRg st="10" end="10"/>
                                            </p:txEl>
                                          </p:spTgt>
                                        </p:tgtEl>
                                        <p:attrNameLst>
                                          <p:attrName>style.visibility</p:attrName>
                                        </p:attrNameLst>
                                      </p:cBhvr>
                                      <p:to>
                                        <p:strVal val="visible"/>
                                      </p:to>
                                    </p:set>
                                    <p:anim calcmode="lin" valueType="num">
                                      <p:cBhvr additive="base">
                                        <p:cTn id="49" dur="500" fill="hold"/>
                                        <p:tgtEl>
                                          <p:spTgt spid="3075">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07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b="1" u="sng" dirty="0"/>
              <a:t>Clouds in Tropical systems (</a:t>
            </a:r>
            <a:r>
              <a:rPr lang="en-US" sz="2800" b="1" u="sng" dirty="0" err="1"/>
              <a:t>Houze</a:t>
            </a:r>
            <a:r>
              <a:rPr lang="en-US" sz="2800" b="1" u="sng" dirty="0"/>
              <a:t>, 2010)</a:t>
            </a:r>
          </a:p>
          <a:p>
            <a:pPr eaLnBrk="1" hangingPunct="1">
              <a:lnSpc>
                <a:spcPct val="80000"/>
              </a:lnSpc>
              <a:defRPr/>
            </a:pPr>
            <a:endParaRPr lang="en-US" sz="2800" dirty="0"/>
          </a:p>
          <a:p>
            <a:pPr eaLnBrk="1" hangingPunct="1">
              <a:lnSpc>
                <a:spcPct val="80000"/>
              </a:lnSpc>
              <a:defRPr/>
            </a:pPr>
            <a:r>
              <a:rPr lang="en-US" sz="2800" dirty="0"/>
              <a:t>Formation tied to dynamics, not “passive tracers”.</a:t>
            </a:r>
          </a:p>
          <a:p>
            <a:pPr eaLnBrk="1" hangingPunct="1">
              <a:lnSpc>
                <a:spcPct val="80000"/>
              </a:lnSpc>
              <a:defRPr/>
            </a:pPr>
            <a:endParaRPr lang="en-US" sz="2800" dirty="0"/>
          </a:p>
          <a:p>
            <a:pPr eaLnBrk="1" hangingPunct="1">
              <a:lnSpc>
                <a:spcPct val="80000"/>
              </a:lnSpc>
              <a:defRPr/>
            </a:pPr>
            <a:r>
              <a:rPr lang="en-US" sz="2800" dirty="0"/>
              <a:t>TC’s are major cloud and </a:t>
            </a:r>
            <a:r>
              <a:rPr lang="en-US" sz="2800" dirty="0" err="1"/>
              <a:t>precip</a:t>
            </a:r>
            <a:r>
              <a:rPr lang="en-US" sz="2800" dirty="0"/>
              <a:t> producers.</a:t>
            </a:r>
          </a:p>
          <a:p>
            <a:pPr eaLnBrk="1" hangingPunct="1">
              <a:lnSpc>
                <a:spcPct val="80000"/>
              </a:lnSpc>
              <a:defRPr/>
            </a:pPr>
            <a:endParaRPr lang="en-US" sz="2800" dirty="0"/>
          </a:p>
          <a:p>
            <a:pPr eaLnBrk="1" hangingPunct="1">
              <a:lnSpc>
                <a:spcPct val="80000"/>
              </a:lnSpc>
              <a:defRPr/>
            </a:pPr>
            <a:r>
              <a:rPr lang="en-US" sz="2800" dirty="0"/>
              <a:t>TC’s begin as individual VHT’s and, get “absorbed” into a larger – scale MCS. As these individuals die off, the contribute to a </a:t>
            </a:r>
            <a:r>
              <a:rPr lang="en-US" sz="2800" dirty="0" err="1"/>
              <a:t>stratiform</a:t>
            </a:r>
            <a:r>
              <a:rPr lang="en-US" sz="2800" dirty="0"/>
              <a:t> cloud area within a boarder MCS or MCV. </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73668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A developing storm can have one or more of these </a:t>
            </a:r>
            <a:r>
              <a:rPr lang="en-US" sz="2800" dirty="0" err="1"/>
              <a:t>vorticies</a:t>
            </a:r>
            <a:r>
              <a:rPr lang="en-US" sz="2800" dirty="0"/>
              <a:t> (MCS) involved. The deep convection produces PV. </a:t>
            </a:r>
          </a:p>
          <a:p>
            <a:pPr eaLnBrk="1" hangingPunct="1">
              <a:lnSpc>
                <a:spcPct val="80000"/>
              </a:lnSpc>
              <a:defRPr/>
            </a:pPr>
            <a:endParaRPr lang="en-US" sz="2800" dirty="0"/>
          </a:p>
          <a:p>
            <a:pPr eaLnBrk="1" hangingPunct="1">
              <a:lnSpc>
                <a:spcPct val="80000"/>
              </a:lnSpc>
              <a:defRPr/>
            </a:pPr>
            <a:r>
              <a:rPr lang="en-US" sz="2800" dirty="0"/>
              <a:t>PV production:</a:t>
            </a:r>
          </a:p>
          <a:p>
            <a:pPr eaLnBrk="1" hangingPunct="1">
              <a:lnSpc>
                <a:spcPct val="80000"/>
              </a:lnSpc>
              <a:defRPr/>
            </a:pPr>
            <a:endParaRPr lang="en-US" sz="2800" dirty="0"/>
          </a:p>
          <a:p>
            <a:pPr eaLnBrk="1" hangingPunct="1">
              <a:lnSpc>
                <a:spcPct val="80000"/>
              </a:lnSpc>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55932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eaLnBrk="1" hangingPunct="1"/>
            <a:r>
              <a:rPr lang="en-US" dirty="0"/>
              <a:t>	ATMS 8450  Tropical Met.</a:t>
            </a:r>
          </a:p>
        </p:txBody>
      </p:sp>
      <p:sp>
        <p:nvSpPr>
          <p:cNvPr id="246787" name="Rectangle 3"/>
          <p:cNvSpPr>
            <a:spLocks noGrp="1" noChangeArrowheads="1"/>
          </p:cNvSpPr>
          <p:nvPr>
            <p:ph type="body" idx="1"/>
          </p:nvPr>
        </p:nvSpPr>
        <p:spPr/>
        <p:txBody>
          <a:bodyPr/>
          <a:lstStyle/>
          <a:p>
            <a:pPr eaLnBrk="1" hangingPunct="1"/>
            <a:r>
              <a:rPr lang="en-US"/>
              <a:t>Generation:</a:t>
            </a:r>
          </a:p>
        </p:txBody>
      </p:sp>
      <p:pic>
        <p:nvPicPr>
          <p:cNvPr id="246788" name="Picture 4" descr="pvge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14600"/>
            <a:ext cx="3657600"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9" name="Picture 5" descr="pvgen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362200"/>
            <a:ext cx="37338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746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6787">
                                            <p:txEl>
                                              <p:pRg st="0" end="0"/>
                                            </p:txEl>
                                          </p:spTgt>
                                        </p:tgtEl>
                                        <p:attrNameLst>
                                          <p:attrName>style.visibility</p:attrName>
                                        </p:attrNameLst>
                                      </p:cBhvr>
                                      <p:to>
                                        <p:strVal val="visible"/>
                                      </p:to>
                                    </p:set>
                                    <p:anim calcmode="lin" valueType="num">
                                      <p:cBhvr additive="base">
                                        <p:cTn id="7" dur="500" fill="hold"/>
                                        <p:tgtEl>
                                          <p:spTgt spid="246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6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246788"/>
                                        </p:tgtEl>
                                        <p:attrNameLst>
                                          <p:attrName>style.visibility</p:attrName>
                                        </p:attrNameLst>
                                      </p:cBhvr>
                                      <p:to>
                                        <p:strVal val="visible"/>
                                      </p:to>
                                    </p:set>
                                    <p:animEffect transition="in" filter="dissolve">
                                      <p:cBhvr>
                                        <p:cTn id="13" dur="500"/>
                                        <p:tgtEl>
                                          <p:spTgt spid="24678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246789"/>
                                        </p:tgtEl>
                                        <p:attrNameLst>
                                          <p:attrName>style.visibility</p:attrName>
                                        </p:attrNameLst>
                                      </p:cBhvr>
                                      <p:to>
                                        <p:strVal val="visible"/>
                                      </p:to>
                                    </p:set>
                                    <p:animEffect transition="in" filter="wipe(down)">
                                      <p:cBhvr>
                                        <p:cTn id="18" dur="500"/>
                                        <p:tgtEl>
                                          <p:spTgt spid="246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build="p"/>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These small scale disturbances within the large-scale environment must be reorganized to form the TC.   The “preexisting disturbances” and their convective elements and MCV’s are sheared apart by wind and </a:t>
            </a:r>
            <a:r>
              <a:rPr lang="en-US" sz="2800" dirty="0" err="1"/>
              <a:t>vorticity</a:t>
            </a:r>
            <a:r>
              <a:rPr lang="en-US" sz="2800" dirty="0"/>
              <a:t> gradients and mixed into the large-scale flow.</a:t>
            </a:r>
          </a:p>
          <a:p>
            <a:pPr eaLnBrk="1" hangingPunct="1">
              <a:lnSpc>
                <a:spcPct val="80000"/>
              </a:lnSpc>
              <a:defRPr/>
            </a:pPr>
            <a:endParaRPr lang="en-US" sz="2800" dirty="0"/>
          </a:p>
          <a:p>
            <a:pPr eaLnBrk="1" hangingPunct="1">
              <a:lnSpc>
                <a:spcPct val="80000"/>
              </a:lnSpc>
              <a:defRPr/>
            </a:pPr>
            <a:r>
              <a:rPr lang="en-US" sz="2800" dirty="0"/>
              <a:t>The process is called – “</a:t>
            </a:r>
            <a:r>
              <a:rPr lang="en-US" sz="2800" dirty="0" err="1"/>
              <a:t>axisymmetrization</a:t>
            </a:r>
            <a:r>
              <a:rPr lang="en-US" sz="2800" dirty="0"/>
              <a:t>”. </a:t>
            </a:r>
          </a:p>
          <a:p>
            <a:pPr eaLnBrk="1" hangingPunct="1">
              <a:lnSpc>
                <a:spcPct val="80000"/>
              </a:lnSpc>
              <a:defRPr/>
            </a:pPr>
            <a:endParaRPr lang="en-US" sz="2800" dirty="0"/>
          </a:p>
          <a:p>
            <a:pPr eaLnBrk="1" hangingPunct="1">
              <a:lnSpc>
                <a:spcPct val="80000"/>
              </a:lnSpc>
              <a:defRPr/>
            </a:pPr>
            <a:endParaRPr lang="en-US" sz="2800" dirty="0"/>
          </a:p>
          <a:p>
            <a:pPr marL="0" indent="0" eaLnBrk="1" hangingPunct="1">
              <a:lnSpc>
                <a:spcPct val="80000"/>
              </a:lnSpc>
              <a:buNone/>
              <a:defRPr/>
            </a:pPr>
            <a:r>
              <a:rPr lang="en-US" sz="2800" dirty="0"/>
              <a:t> </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59549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400" dirty="0">
                <a:effectLst/>
              </a:rPr>
              <a:t>3. There are important differences between tropics and </a:t>
            </a:r>
            <a:r>
              <a:rPr lang="en-US" sz="2400" dirty="0" err="1">
                <a:effectLst/>
              </a:rPr>
              <a:t>extratropics</a:t>
            </a:r>
            <a:r>
              <a:rPr lang="en-US" sz="2400" dirty="0">
                <a:effectLst/>
              </a:rPr>
              <a:t> (</a:t>
            </a:r>
            <a:r>
              <a:rPr lang="en-US" sz="2400" dirty="0" err="1">
                <a:effectLst/>
              </a:rPr>
              <a:t>midlatitudes</a:t>
            </a:r>
            <a:r>
              <a:rPr lang="en-US" sz="2400" dirty="0">
                <a:effectLst/>
              </a:rPr>
              <a:t> are largely dynamically driven with large thermal component) (tropics have large thermodynamic component)</a:t>
            </a:r>
          </a:p>
          <a:p>
            <a:pPr marL="0" indent="0">
              <a:buNone/>
            </a:pPr>
            <a:r>
              <a:rPr lang="en-US" sz="2400" dirty="0">
                <a:effectLst/>
              </a:rPr>
              <a:t> </a:t>
            </a:r>
          </a:p>
          <a:p>
            <a:r>
              <a:rPr lang="en-US" sz="2400" dirty="0">
                <a:effectLst/>
              </a:rPr>
              <a:t>4.    Tropics serve as the main heat engine for Earth </a:t>
            </a:r>
            <a:r>
              <a:rPr lang="en-US" sz="2400" dirty="0" err="1">
                <a:effectLst/>
              </a:rPr>
              <a:t>Atms</a:t>
            </a:r>
            <a:r>
              <a:rPr lang="en-US" sz="2400" dirty="0">
                <a:effectLst/>
              </a:rPr>
              <a:t>. System.  </a:t>
            </a:r>
          </a:p>
          <a:p>
            <a:pPr marL="0" indent="0">
              <a:buNone/>
            </a:pPr>
            <a:endParaRPr lang="en-US" sz="2400" dirty="0">
              <a:effectLst/>
            </a:endParaRPr>
          </a:p>
          <a:p>
            <a:r>
              <a:rPr lang="en-US" sz="2400" dirty="0">
                <a:effectLst/>
              </a:rPr>
              <a:t>5.  ½ the Earth-</a:t>
            </a:r>
            <a:r>
              <a:rPr lang="en-US" sz="2400" dirty="0" err="1">
                <a:effectLst/>
              </a:rPr>
              <a:t>Atms</a:t>
            </a:r>
            <a:r>
              <a:rPr lang="en-US" sz="2400" dirty="0">
                <a:effectLst/>
              </a:rPr>
              <a:t>. system is located in the tropics (earth is a sphere – 30 N to 30 S (sin of this)).  The tropics are too significant to ignore. But, only 20% of </a:t>
            </a:r>
            <a:r>
              <a:rPr lang="en-US" sz="2400" dirty="0" err="1">
                <a:effectLst/>
              </a:rPr>
              <a:t>obs</a:t>
            </a:r>
            <a:r>
              <a:rPr lang="en-US" sz="2400" dirty="0">
                <a:effectLst/>
              </a:rPr>
              <a:t> are here.</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E62AE075-896B-4879-BD1D-33515C96DBE9}"/>
                  </a:ext>
                </a:extLst>
              </p:cNvPr>
              <p:cNvGraphicFramePr>
                <a:graphicFrameLocks noChangeAspect="1"/>
              </p:cNvGraphicFramePr>
              <p:nvPr>
                <p:extLst>
                  <p:ext uri="{D42A27DB-BD31-4B8C-83A1-F6EECF244321}">
                    <p14:modId xmlns:p14="http://schemas.microsoft.com/office/powerpoint/2010/main" val="3875095313"/>
                  </p:ext>
                </p:extLst>
              </p:nvPr>
            </p:nvGraphicFramePr>
            <p:xfrm>
              <a:off x="-3163529" y="-1034231"/>
              <a:ext cx="2286000" cy="1714500"/>
            </p:xfrm>
            <a:graphic>
              <a:graphicData uri="http://schemas.microsoft.com/office/powerpoint/2016/slidezoom">
                <pslz:sldZm>
                  <pslz:sldZmObj sldId="283" cId="3589526824">
                    <pslz:zmPr id="{6D5B9176-E9B2-4238-9867-FDB482A7BFC8}" returnToParent="0" transitionDur="1000">
                      <p166:blipFill xmlns:p166="http://schemas.microsoft.com/office/powerpoint/2016/6/main">
                        <a:blip r:embed="rId4"/>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3" name="Slide Zoom 2">
                <a:hlinkClick r:id="rId5" action="ppaction://hlinksldjump"/>
                <a:extLst>
                  <a:ext uri="{FF2B5EF4-FFF2-40B4-BE49-F238E27FC236}">
                    <a16:creationId xmlns:a16="http://schemas.microsoft.com/office/drawing/2014/main" id="{E62AE075-896B-4879-BD1D-33515C96DBE9}"/>
                  </a:ext>
                </a:extLst>
              </p:cNvPr>
              <p:cNvPicPr>
                <a:picLocks noGrp="1" noRot="1" noChangeAspect="1" noMove="1" noResize="1" noEditPoints="1" noAdjustHandles="1" noChangeArrowheads="1" noChangeShapeType="1"/>
              </p:cNvPicPr>
              <p:nvPr/>
            </p:nvPicPr>
            <p:blipFill>
              <a:blip r:embed="rId6"/>
              <a:stretch>
                <a:fillRect/>
              </a:stretch>
            </p:blipFill>
            <p:spPr>
              <a:xfrm>
                <a:off x="-3163529" y="-1034231"/>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58952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 calcmode="lin" valueType="num">
                                      <p:cBhvr additive="base">
                                        <p:cTn id="2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Deformation!</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981200"/>
            <a:ext cx="5194874" cy="4582271"/>
          </a:xfrm>
          <a:prstGeom prst="rect">
            <a:avLst/>
          </a:prstGeom>
        </p:spPr>
      </p:pic>
    </p:spTree>
    <p:extLst>
      <p:ext uri="{BB962C8B-B14F-4D97-AF65-F5344CB8AC3E}">
        <p14:creationId xmlns:p14="http://schemas.microsoft.com/office/powerpoint/2010/main" val="334412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Structure and characteristics of tropical cyclones (summary)</a:t>
            </a:r>
          </a:p>
          <a:p>
            <a:pPr eaLnBrk="1" hangingPunct="1">
              <a:lnSpc>
                <a:spcPct val="80000"/>
              </a:lnSpc>
              <a:defRPr/>
            </a:pPr>
            <a:endParaRPr lang="en-US" sz="2800" dirty="0"/>
          </a:p>
          <a:p>
            <a:pPr eaLnBrk="1" hangingPunct="1">
              <a:lnSpc>
                <a:spcPct val="80000"/>
              </a:lnSpc>
              <a:defRPr/>
            </a:pPr>
            <a:r>
              <a:rPr lang="en-US" sz="2800" dirty="0"/>
              <a:t>		</a:t>
            </a:r>
            <a:r>
              <a:rPr lang="en-US" sz="1600" dirty="0"/>
              <a:t>Td   (L)			TS		HUR</a:t>
            </a:r>
          </a:p>
          <a:p>
            <a:pPr eaLnBrk="1" hangingPunct="1">
              <a:lnSpc>
                <a:spcPct val="80000"/>
              </a:lnSpc>
              <a:defRPr/>
            </a:pPr>
            <a:endParaRPr lang="en-US" sz="1600" dirty="0"/>
          </a:p>
          <a:p>
            <a:pPr eaLnBrk="1" hangingPunct="1">
              <a:lnSpc>
                <a:spcPct val="80000"/>
              </a:lnSpc>
              <a:defRPr/>
            </a:pPr>
            <a:r>
              <a:rPr lang="en-US" sz="1600" dirty="0"/>
              <a:t>Winds		&lt; 34 </a:t>
            </a:r>
            <a:r>
              <a:rPr lang="en-US" sz="1600" dirty="0" err="1"/>
              <a:t>kts</a:t>
            </a:r>
            <a:r>
              <a:rPr lang="en-US" sz="1600" dirty="0"/>
              <a:t>			35 – 64 </a:t>
            </a:r>
            <a:r>
              <a:rPr lang="en-US" sz="1600" dirty="0" err="1"/>
              <a:t>kts</a:t>
            </a:r>
            <a:r>
              <a:rPr lang="en-US" sz="1600" dirty="0"/>
              <a:t>	&gt; 65 </a:t>
            </a:r>
            <a:r>
              <a:rPr lang="en-US" sz="1600" dirty="0" err="1"/>
              <a:t>kts</a:t>
            </a:r>
            <a:endParaRPr lang="en-US" sz="1600" dirty="0"/>
          </a:p>
          <a:p>
            <a:pPr eaLnBrk="1" hangingPunct="1">
              <a:lnSpc>
                <a:spcPct val="80000"/>
              </a:lnSpc>
              <a:defRPr/>
            </a:pPr>
            <a:endParaRPr lang="en-US" sz="1600" dirty="0"/>
          </a:p>
          <a:p>
            <a:pPr eaLnBrk="1" hangingPunct="1">
              <a:lnSpc>
                <a:spcPct val="80000"/>
              </a:lnSpc>
              <a:defRPr/>
            </a:pPr>
            <a:endParaRPr lang="en-US" sz="1600" dirty="0"/>
          </a:p>
          <a:p>
            <a:pPr eaLnBrk="1" hangingPunct="1">
              <a:lnSpc>
                <a:spcPct val="80000"/>
              </a:lnSpc>
              <a:defRPr/>
            </a:pPr>
            <a:r>
              <a:rPr lang="en-US" sz="1600" dirty="0"/>
              <a:t>Avg. press	1000 </a:t>
            </a:r>
            <a:r>
              <a:rPr lang="en-US" sz="1600" dirty="0" err="1"/>
              <a:t>hPa</a:t>
            </a:r>
            <a:r>
              <a:rPr lang="en-US" sz="1600" dirty="0"/>
              <a:t>			990 </a:t>
            </a:r>
            <a:r>
              <a:rPr lang="en-US" sz="1600" dirty="0" err="1"/>
              <a:t>hPa</a:t>
            </a:r>
            <a:r>
              <a:rPr lang="en-US" sz="1600" dirty="0"/>
              <a:t>		960 </a:t>
            </a:r>
            <a:r>
              <a:rPr lang="en-US" sz="1600" dirty="0" err="1"/>
              <a:t>hPa</a:t>
            </a:r>
            <a:endParaRPr lang="en-US" sz="1600" dirty="0"/>
          </a:p>
          <a:p>
            <a:pPr eaLnBrk="1" hangingPunct="1">
              <a:lnSpc>
                <a:spcPct val="80000"/>
              </a:lnSpc>
              <a:defRPr/>
            </a:pPr>
            <a:endParaRPr lang="en-US" sz="1600" dirty="0"/>
          </a:p>
          <a:p>
            <a:pPr eaLnBrk="1" hangingPunct="1">
              <a:lnSpc>
                <a:spcPct val="80000"/>
              </a:lnSpc>
              <a:defRPr/>
            </a:pPr>
            <a:endParaRPr lang="en-US" sz="1600" dirty="0"/>
          </a:p>
          <a:p>
            <a:pPr eaLnBrk="1" hangingPunct="1">
              <a:lnSpc>
                <a:spcPct val="80000"/>
              </a:lnSpc>
              <a:defRPr/>
            </a:pPr>
            <a:r>
              <a:rPr lang="en-US" sz="1600" dirty="0"/>
              <a:t>Visible		no eye			slight eye		eye present</a:t>
            </a:r>
          </a:p>
          <a:p>
            <a:pPr eaLnBrk="1" hangingPunct="1">
              <a:lnSpc>
                <a:spcPct val="80000"/>
              </a:lnSpc>
              <a:defRPr/>
            </a:pPr>
            <a:r>
              <a:rPr lang="en-US" sz="1600" dirty="0"/>
              <a:t>Features	no </a:t>
            </a:r>
            <a:r>
              <a:rPr lang="en-US" sz="1600" dirty="0" err="1"/>
              <a:t>eyewall</a:t>
            </a:r>
            <a:r>
              <a:rPr lang="en-US" sz="1600" dirty="0"/>
              <a:t>		slight </a:t>
            </a:r>
            <a:r>
              <a:rPr lang="en-US" sz="1600" dirty="0" err="1"/>
              <a:t>eyewall</a:t>
            </a:r>
            <a:r>
              <a:rPr lang="en-US" sz="1600" dirty="0"/>
              <a:t>	</a:t>
            </a:r>
            <a:r>
              <a:rPr lang="en-US" sz="1600" dirty="0" err="1"/>
              <a:t>eyewall</a:t>
            </a:r>
            <a:r>
              <a:rPr lang="en-US" sz="1600" dirty="0"/>
              <a:t> present</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98237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7" end="7"/>
                                            </p:txEl>
                                          </p:spTgt>
                                        </p:tgtEl>
                                        <p:attrNameLst>
                                          <p:attrName>style.visibility</p:attrName>
                                        </p:attrNameLst>
                                      </p:cBhvr>
                                      <p:to>
                                        <p:strVal val="visible"/>
                                      </p:to>
                                    </p:set>
                                    <p:anim calcmode="lin" valueType="num">
                                      <p:cBhvr additive="base">
                                        <p:cTn id="25"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10" end="10"/>
                                            </p:txEl>
                                          </p:spTgt>
                                        </p:tgtEl>
                                        <p:attrNameLst>
                                          <p:attrName>style.visibility</p:attrName>
                                        </p:attrNameLst>
                                      </p:cBhvr>
                                      <p:to>
                                        <p:strVal val="visible"/>
                                      </p:to>
                                    </p:set>
                                    <p:anim calcmode="lin" valueType="num">
                                      <p:cBhvr additive="base">
                                        <p:cTn id="31" dur="500" fill="hold"/>
                                        <p:tgtEl>
                                          <p:spTgt spid="3075">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11" end="11"/>
                                            </p:txEl>
                                          </p:spTgt>
                                        </p:tgtEl>
                                        <p:attrNameLst>
                                          <p:attrName>style.visibility</p:attrName>
                                        </p:attrNameLst>
                                      </p:cBhvr>
                                      <p:to>
                                        <p:strVal val="visible"/>
                                      </p:to>
                                    </p:set>
                                    <p:anim calcmode="lin" valueType="num">
                                      <p:cBhvr additive="base">
                                        <p:cTn id="37" dur="500" fill="hold"/>
                                        <p:tgtEl>
                                          <p:spTgt spid="3075">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marL="914400" lvl="2" indent="0" eaLnBrk="1" hangingPunct="1">
              <a:lnSpc>
                <a:spcPct val="80000"/>
              </a:lnSpc>
              <a:buNone/>
              <a:defRPr/>
            </a:pPr>
            <a:r>
              <a:rPr lang="en-US" sz="2000" dirty="0"/>
              <a:t>		Td   (L)		TS		HUR</a:t>
            </a:r>
          </a:p>
          <a:p>
            <a:pPr marL="914400" lvl="2" indent="0" eaLnBrk="1" hangingPunct="1">
              <a:lnSpc>
                <a:spcPct val="80000"/>
              </a:lnSpc>
              <a:buNone/>
              <a:defRPr/>
            </a:pPr>
            <a:endParaRPr lang="en-US" sz="2000" dirty="0"/>
          </a:p>
          <a:p>
            <a:pPr marL="914400" lvl="2" indent="0" eaLnBrk="1" hangingPunct="1">
              <a:lnSpc>
                <a:spcPct val="80000"/>
              </a:lnSpc>
              <a:buNone/>
              <a:defRPr/>
            </a:pPr>
            <a:r>
              <a:rPr lang="en-US" sz="1600" dirty="0"/>
              <a:t>500 </a:t>
            </a:r>
            <a:r>
              <a:rPr lang="en-US" sz="1600" dirty="0" err="1"/>
              <a:t>hPa</a:t>
            </a:r>
            <a:r>
              <a:rPr lang="en-US" sz="1600" dirty="0"/>
              <a:t> T  	cold	becomes warm		warm  </a:t>
            </a:r>
          </a:p>
          <a:p>
            <a:pPr lvl="2" eaLnBrk="1" hangingPunct="1">
              <a:lnSpc>
                <a:spcPct val="80000"/>
              </a:lnSpc>
              <a:defRPr/>
            </a:pPr>
            <a:endParaRPr lang="en-US" sz="1600" dirty="0"/>
          </a:p>
          <a:p>
            <a:pPr lvl="2" eaLnBrk="1" hangingPunct="1">
              <a:lnSpc>
                <a:spcPct val="80000"/>
              </a:lnSpc>
              <a:defRPr/>
            </a:pPr>
            <a:endParaRPr lang="en-US" sz="1600" dirty="0"/>
          </a:p>
          <a:p>
            <a:pPr marL="914400" lvl="2" indent="0" eaLnBrk="1" hangingPunct="1">
              <a:lnSpc>
                <a:spcPct val="80000"/>
              </a:lnSpc>
              <a:buNone/>
              <a:defRPr/>
            </a:pPr>
            <a:r>
              <a:rPr lang="en-US" sz="1600" dirty="0" err="1"/>
              <a:t>Sfc</a:t>
            </a:r>
            <a:r>
              <a:rPr lang="en-US" sz="1600" dirty="0"/>
              <a:t> – 600 </a:t>
            </a:r>
            <a:r>
              <a:rPr lang="en-US" sz="1600" dirty="0" err="1"/>
              <a:t>hPa</a:t>
            </a:r>
            <a:r>
              <a:rPr lang="en-US" sz="1600" dirty="0"/>
              <a:t> 	&gt; 15 </a:t>
            </a:r>
            <a:r>
              <a:rPr lang="en-US" sz="1600" dirty="0" err="1"/>
              <a:t>kts</a:t>
            </a:r>
            <a:r>
              <a:rPr lang="en-US" sz="1600" dirty="0"/>
              <a:t>		&lt; 15 </a:t>
            </a:r>
            <a:r>
              <a:rPr lang="en-US" sz="1600" dirty="0" err="1"/>
              <a:t>kts</a:t>
            </a:r>
            <a:r>
              <a:rPr lang="en-US" sz="1600" dirty="0"/>
              <a:t>		&lt; 15 </a:t>
            </a:r>
            <a:r>
              <a:rPr lang="en-US" sz="1600" dirty="0" err="1"/>
              <a:t>kts</a:t>
            </a:r>
            <a:endParaRPr lang="en-US" sz="1600" dirty="0"/>
          </a:p>
          <a:p>
            <a:pPr lvl="2" eaLnBrk="1" hangingPunct="1">
              <a:lnSpc>
                <a:spcPct val="80000"/>
              </a:lnSpc>
              <a:defRPr/>
            </a:pPr>
            <a:r>
              <a:rPr lang="en-US" sz="1600" dirty="0"/>
              <a:t>Shear		</a:t>
            </a:r>
            <a:r>
              <a:rPr lang="en-US" sz="1600" dirty="0" err="1"/>
              <a:t>baroclinic</a:t>
            </a:r>
            <a:r>
              <a:rPr lang="en-US" sz="1600" dirty="0"/>
              <a:t>?			thermodynamic</a:t>
            </a:r>
          </a:p>
          <a:p>
            <a:pPr lvl="2" eaLnBrk="1" hangingPunct="1">
              <a:lnSpc>
                <a:spcPct val="80000"/>
              </a:lnSpc>
              <a:defRPr/>
            </a:pPr>
            <a:endParaRPr lang="en-US" sz="1600" dirty="0"/>
          </a:p>
          <a:p>
            <a:pPr lvl="2" eaLnBrk="1" hangingPunct="1">
              <a:lnSpc>
                <a:spcPct val="80000"/>
              </a:lnSpc>
              <a:defRPr/>
            </a:pPr>
            <a:endParaRPr lang="en-US" sz="1600" dirty="0"/>
          </a:p>
          <a:p>
            <a:pPr lvl="2" eaLnBrk="1" hangingPunct="1">
              <a:lnSpc>
                <a:spcPct val="80000"/>
              </a:lnSpc>
              <a:defRPr/>
            </a:pPr>
            <a:r>
              <a:rPr lang="en-US" sz="1600" dirty="0"/>
              <a:t>Vortex		cyclonic		</a:t>
            </a:r>
            <a:r>
              <a:rPr lang="en-US" sz="1600" dirty="0" err="1"/>
              <a:t>anticyclonic</a:t>
            </a:r>
            <a:r>
              <a:rPr lang="en-US" sz="1600" dirty="0"/>
              <a:t> above 300 </a:t>
            </a:r>
            <a:r>
              <a:rPr lang="en-US" sz="1600" dirty="0" err="1"/>
              <a:t>hPa</a:t>
            </a:r>
            <a:endParaRPr lang="en-US" sz="1600" dirty="0"/>
          </a:p>
          <a:p>
            <a:pPr lvl="2" eaLnBrk="1" hangingPunct="1">
              <a:lnSpc>
                <a:spcPct val="80000"/>
              </a:lnSpc>
              <a:defRPr/>
            </a:pPr>
            <a:r>
              <a:rPr lang="en-US" sz="1600" dirty="0"/>
              <a:t>		All the way	inflow down low / outflow up high </a:t>
            </a:r>
          </a:p>
          <a:p>
            <a:pPr lvl="2" eaLnBrk="1" hangingPunct="1">
              <a:lnSpc>
                <a:spcPct val="80000"/>
              </a:lnSpc>
              <a:defRPr/>
            </a:pPr>
            <a:r>
              <a:rPr lang="en-US" sz="1600" dirty="0"/>
              <a:t>				Exhaust system.</a:t>
            </a:r>
          </a:p>
          <a:p>
            <a:pPr lvl="2" eaLnBrk="1" hangingPunct="1">
              <a:lnSpc>
                <a:spcPct val="80000"/>
              </a:lnSpc>
              <a:defRPr/>
            </a:pPr>
            <a:endParaRPr lang="en-US" sz="1600" dirty="0"/>
          </a:p>
          <a:p>
            <a:pPr lvl="2" eaLnBrk="1" hangingPunct="1">
              <a:lnSpc>
                <a:spcPct val="80000"/>
              </a:lnSpc>
              <a:defRPr/>
            </a:pPr>
            <a:r>
              <a:rPr lang="en-US" sz="1600" dirty="0"/>
              <a:t>% </a:t>
            </a:r>
            <a:r>
              <a:rPr lang="en-US" sz="1600" dirty="0" err="1"/>
              <a:t>Cbs</a:t>
            </a:r>
            <a:r>
              <a:rPr lang="en-US" sz="1600" dirty="0"/>
              <a:t>		&lt; 1%		1%		5%</a:t>
            </a:r>
          </a:p>
          <a:p>
            <a:pPr lvl="2" eaLnBrk="1" hangingPunct="1">
              <a:lnSpc>
                <a:spcPct val="80000"/>
              </a:lnSpc>
              <a:defRPr/>
            </a:pPr>
            <a:endParaRPr lang="en-US" sz="1600" dirty="0"/>
          </a:p>
          <a:p>
            <a:pPr lvl="2" eaLnBrk="1" hangingPunct="1">
              <a:lnSpc>
                <a:spcPct val="80000"/>
              </a:lnSpc>
              <a:defRPr/>
            </a:pPr>
            <a:r>
              <a:rPr lang="en-US" sz="2000" dirty="0"/>
              <a:t>One hurricane has more than 10 times the heat balance necessary for gen circ.  Balance. Very powerful</a:t>
            </a:r>
            <a:r>
              <a:rPr lang="en-US" sz="1600" dirty="0"/>
              <a:t>. </a:t>
            </a:r>
          </a:p>
          <a:p>
            <a:pPr lvl="2" eaLnBrk="1" hangingPunct="1">
              <a:lnSpc>
                <a:spcPct val="80000"/>
              </a:lnSpc>
              <a:defRPr/>
            </a:pPr>
            <a:endParaRPr lang="en-US" sz="2800" dirty="0"/>
          </a:p>
          <a:p>
            <a:pPr lvl="2" eaLnBrk="1" hangingPunct="1">
              <a:lnSpc>
                <a:spcPct val="80000"/>
              </a:lnSpc>
              <a:defRPr/>
            </a:pPr>
            <a:endParaRPr lang="en-US" sz="2800" dirty="0"/>
          </a:p>
          <a:p>
            <a:pPr lvl="2"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71805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075">
                                            <p:txEl>
                                              <p:pRg st="5" end="5"/>
                                            </p:txEl>
                                          </p:spTgt>
                                        </p:tgtEl>
                                        <p:attrNameLst>
                                          <p:attrName>style.visibility</p:attrName>
                                        </p:attrNameLst>
                                      </p:cBhvr>
                                      <p:to>
                                        <p:strVal val="visible"/>
                                      </p:to>
                                    </p:set>
                                    <p:anim calcmode="lin" valueType="num">
                                      <p:cBhvr additive="base">
                                        <p:cTn id="17"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075">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075">
                                            <p:txEl>
                                              <p:pRg st="6" end="6"/>
                                            </p:txEl>
                                          </p:spTgt>
                                        </p:tgtEl>
                                        <p:attrNameLst>
                                          <p:attrName>style.visibility</p:attrName>
                                        </p:attrNameLst>
                                      </p:cBhvr>
                                      <p:to>
                                        <p:strVal val="visible"/>
                                      </p:to>
                                    </p:set>
                                    <p:anim calcmode="lin" valueType="num">
                                      <p:cBhvr additive="base">
                                        <p:cTn id="21"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075">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075">
                                            <p:txEl>
                                              <p:pRg st="9" end="9"/>
                                            </p:txEl>
                                          </p:spTgt>
                                        </p:tgtEl>
                                        <p:attrNameLst>
                                          <p:attrName>style.visibility</p:attrName>
                                        </p:attrNameLst>
                                      </p:cBhvr>
                                      <p:to>
                                        <p:strVal val="visible"/>
                                      </p:to>
                                    </p:set>
                                    <p:anim calcmode="lin" valueType="num">
                                      <p:cBhvr additive="base">
                                        <p:cTn id="25" dur="500" fill="hold"/>
                                        <p:tgtEl>
                                          <p:spTgt spid="3075">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9" end="9"/>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075">
                                            <p:txEl>
                                              <p:pRg st="10" end="10"/>
                                            </p:txEl>
                                          </p:spTgt>
                                        </p:tgtEl>
                                        <p:attrNameLst>
                                          <p:attrName>style.visibility</p:attrName>
                                        </p:attrNameLst>
                                      </p:cBhvr>
                                      <p:to>
                                        <p:strVal val="visible"/>
                                      </p:to>
                                    </p:set>
                                    <p:anim calcmode="lin" valueType="num">
                                      <p:cBhvr additive="base">
                                        <p:cTn id="29" dur="500" fill="hold"/>
                                        <p:tgtEl>
                                          <p:spTgt spid="3075">
                                            <p:txEl>
                                              <p:pRg st="10" end="1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075">
                                            <p:txEl>
                                              <p:pRg st="10" end="10"/>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075">
                                            <p:txEl>
                                              <p:pRg st="11" end="11"/>
                                            </p:txEl>
                                          </p:spTgt>
                                        </p:tgtEl>
                                        <p:attrNameLst>
                                          <p:attrName>style.visibility</p:attrName>
                                        </p:attrNameLst>
                                      </p:cBhvr>
                                      <p:to>
                                        <p:strVal val="visible"/>
                                      </p:to>
                                    </p:set>
                                    <p:anim calcmode="lin" valueType="num">
                                      <p:cBhvr additive="base">
                                        <p:cTn id="33" dur="500" fill="hold"/>
                                        <p:tgtEl>
                                          <p:spTgt spid="3075">
                                            <p:txEl>
                                              <p:pRg st="11" end="1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075">
                                            <p:txEl>
                                              <p:pRg st="11" end="11"/>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075">
                                            <p:txEl>
                                              <p:pRg st="13" end="13"/>
                                            </p:txEl>
                                          </p:spTgt>
                                        </p:tgtEl>
                                        <p:attrNameLst>
                                          <p:attrName>style.visibility</p:attrName>
                                        </p:attrNameLst>
                                      </p:cBhvr>
                                      <p:to>
                                        <p:strVal val="visible"/>
                                      </p:to>
                                    </p:set>
                                    <p:anim calcmode="lin" valueType="num">
                                      <p:cBhvr additive="base">
                                        <p:cTn id="37" dur="500" fill="hold"/>
                                        <p:tgtEl>
                                          <p:spTgt spid="3075">
                                            <p:txEl>
                                              <p:pRg st="13" end="1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13" end="13"/>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075">
                                            <p:txEl>
                                              <p:pRg st="15" end="15"/>
                                            </p:txEl>
                                          </p:spTgt>
                                        </p:tgtEl>
                                        <p:attrNameLst>
                                          <p:attrName>style.visibility</p:attrName>
                                        </p:attrNameLst>
                                      </p:cBhvr>
                                      <p:to>
                                        <p:strVal val="visible"/>
                                      </p:to>
                                    </p:set>
                                    <p:anim calcmode="lin" valueType="num">
                                      <p:cBhvr additive="base">
                                        <p:cTn id="41" dur="500" fill="hold"/>
                                        <p:tgtEl>
                                          <p:spTgt spid="3075">
                                            <p:txEl>
                                              <p:pRg st="15" end="1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075">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Eyes can be obstructed by “Central Dense Overcast (CDO) </a:t>
            </a:r>
            <a:r>
              <a:rPr lang="en-US" sz="2800" dirty="0" err="1"/>
              <a:t>blowoff</a:t>
            </a:r>
            <a:r>
              <a:rPr lang="en-US" sz="2800" dirty="0"/>
              <a:t> from anvils.</a:t>
            </a:r>
          </a:p>
          <a:p>
            <a:pPr eaLnBrk="1" hangingPunct="1">
              <a:lnSpc>
                <a:spcPct val="80000"/>
              </a:lnSpc>
              <a:defRPr/>
            </a:pPr>
            <a:endParaRPr lang="en-US" sz="2800" dirty="0"/>
          </a:p>
          <a:p>
            <a:pPr eaLnBrk="1" hangingPunct="1">
              <a:lnSpc>
                <a:spcPct val="80000"/>
              </a:lnSpc>
              <a:defRPr/>
            </a:pPr>
            <a:r>
              <a:rPr lang="en-US" sz="2800" dirty="0"/>
              <a:t>Dvorak Technique for estimating winds:</a:t>
            </a:r>
          </a:p>
          <a:p>
            <a:pPr eaLnBrk="1" hangingPunct="1">
              <a:lnSpc>
                <a:spcPct val="80000"/>
              </a:lnSpc>
              <a:defRPr/>
            </a:pPr>
            <a:endParaRPr lang="en-US" sz="2800" dirty="0"/>
          </a:p>
          <a:p>
            <a:pPr eaLnBrk="1" hangingPunct="1">
              <a:lnSpc>
                <a:spcPct val="80000"/>
              </a:lnSpc>
              <a:defRPr/>
            </a:pPr>
            <a:r>
              <a:rPr lang="en-US" sz="2800" dirty="0"/>
              <a:t>An empirically derived algorithm based on looks and satellite temperatures (~1970 – 1985) Dvorak (1973, 1984):</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62065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Developmental patterns</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286000"/>
            <a:ext cx="6248400" cy="449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673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 technique</a:t>
            </a:r>
          </a:p>
          <a:p>
            <a:pPr eaLnBrk="1" hangingPunct="1">
              <a:lnSpc>
                <a:spcPct val="80000"/>
              </a:lnSpc>
              <a:defRPr/>
            </a:pPr>
            <a:endParaRPr lang="en-US" sz="2800" dirty="0"/>
          </a:p>
          <a:p>
            <a:pPr eaLnBrk="1" hangingPunct="1">
              <a:lnSpc>
                <a:spcPct val="80000"/>
              </a:lnSpc>
              <a:defRPr/>
            </a:pPr>
            <a:r>
              <a:rPr lang="en-US" sz="2000" dirty="0"/>
              <a:t>1. Select the storm center</a:t>
            </a:r>
          </a:p>
          <a:p>
            <a:pPr eaLnBrk="1" hangingPunct="1">
              <a:lnSpc>
                <a:spcPct val="80000"/>
              </a:lnSpc>
              <a:defRPr/>
            </a:pPr>
            <a:endParaRPr lang="en-US" sz="2000" dirty="0"/>
          </a:p>
          <a:p>
            <a:pPr eaLnBrk="1" hangingPunct="1">
              <a:lnSpc>
                <a:spcPct val="80000"/>
              </a:lnSpc>
              <a:defRPr/>
            </a:pPr>
            <a:r>
              <a:rPr lang="en-US" sz="2000" dirty="0"/>
              <a:t>2. Does the system have an eye?   YES: If so, it uses the warmest pixel temperature within a 40 km radius of the chosen storm center (warm values represent ocean surface or low cloud within the eye). This value is retained as the 'eye temperature'.</a:t>
            </a:r>
          </a:p>
          <a:p>
            <a:pPr eaLnBrk="1" hangingPunct="1">
              <a:lnSpc>
                <a:spcPct val="80000"/>
              </a:lnSpc>
              <a:defRPr/>
            </a:pPr>
            <a:endParaRPr lang="en-US" sz="2000" dirty="0"/>
          </a:p>
          <a:p>
            <a:pPr eaLnBrk="1" hangingPunct="1">
              <a:lnSpc>
                <a:spcPct val="80000"/>
              </a:lnSpc>
              <a:defRPr/>
            </a:pPr>
            <a:r>
              <a:rPr lang="en-US" sz="2000" dirty="0"/>
              <a:t>NO: A 'no eye' condition can be identified by the ODT during situations of a Central Dense Overcast (CDO), in which the temperatures near the storm center are dominated by cold cloud tops and a warm eye is not resolvable. In these conditions, the value of the pixel at the user-defined storm center location is used as the 'eye' temperature.</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88168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 technique</a:t>
            </a:r>
          </a:p>
          <a:p>
            <a:pPr eaLnBrk="1" hangingPunct="1">
              <a:lnSpc>
                <a:spcPct val="80000"/>
              </a:lnSpc>
              <a:defRPr/>
            </a:pPr>
            <a:r>
              <a:rPr lang="en-US" sz="2800" dirty="0"/>
              <a:t>3  </a:t>
            </a:r>
            <a:r>
              <a:rPr lang="en-US" sz="2000" dirty="0"/>
              <a:t>The ODT then analyzes temperatures on concentric rings (1 pixel wide) centered on the eye between 24 km and 136 km from the eye location (this range was empirically determined by many observations of coldest ring radii). For GOES data with 4km pixel resolution, this results in a total of 28 rings that are analyzed to determine the 'surrounding temperature'</a:t>
            </a:r>
          </a:p>
          <a:p>
            <a:pPr eaLnBrk="1" hangingPunct="1">
              <a:lnSpc>
                <a:spcPct val="80000"/>
              </a:lnSpc>
              <a:defRPr/>
            </a:pPr>
            <a:endParaRPr lang="en-US" sz="2000" dirty="0"/>
          </a:p>
          <a:p>
            <a:pPr eaLnBrk="1" hangingPunct="1">
              <a:lnSpc>
                <a:spcPct val="80000"/>
              </a:lnSpc>
              <a:defRPr/>
            </a:pPr>
            <a:r>
              <a:rPr lang="en-US" sz="2000" dirty="0"/>
              <a:t>4:   After identifying the eye and surrounding temperatures, the basic (original) ODT utilizes a look-up table (Dvorak 1995) to estimate the intensity. This table is based on statistical comparisons with aircraft reports of intensity which relate the temperatures to tropical cyclone strength estimates in terms of T-numbers.</a:t>
            </a:r>
          </a:p>
          <a:p>
            <a:pPr eaLnBrk="1" hangingPunct="1">
              <a:lnSpc>
                <a:spcPct val="80000"/>
              </a:lnSpc>
              <a:defRPr/>
            </a:pPr>
            <a:endParaRPr lang="en-US" sz="2000" dirty="0"/>
          </a:p>
          <a:p>
            <a:pPr eaLnBrk="1" hangingPunct="1">
              <a:lnSpc>
                <a:spcPct val="80000"/>
              </a:lnSpc>
              <a:defRPr/>
            </a:pPr>
            <a:r>
              <a:rPr lang="en-US" sz="2000" dirty="0"/>
              <a:t>5. Selected empirically-determined constraints are imposed upon the final derivation of the estimate, such as confining the minimum T-number to be no less than 3.5, and limiting the maximum intensity of non-eye storms (CDO patterns) to a T-number of 5.0.</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7242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5" end="5"/>
                                            </p:txEl>
                                          </p:spTgt>
                                        </p:tgtEl>
                                        <p:attrNameLst>
                                          <p:attrName>style.visibility</p:attrName>
                                        </p:attrNameLst>
                                      </p:cBhvr>
                                      <p:to>
                                        <p:strVal val="visible"/>
                                      </p:to>
                                    </p:set>
                                    <p:anim calcmode="lin" valueType="num">
                                      <p:cBhvr additive="base">
                                        <p:cTn id="25"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Dvorak T- number</a:t>
            </a:r>
          </a:p>
          <a:p>
            <a:pPr eaLnBrk="1" hangingPunct="1">
              <a:lnSpc>
                <a:spcPct val="80000"/>
              </a:lnSpc>
              <a:defRPr/>
            </a:pPr>
            <a:endParaRPr lang="en-US" sz="2800" dirty="0"/>
          </a:p>
          <a:p>
            <a:pPr eaLnBrk="1" hangingPunct="1">
              <a:lnSpc>
                <a:spcPct val="80000"/>
              </a:lnSpc>
              <a:defRPr/>
            </a:pPr>
            <a:r>
              <a:rPr lang="en-US" sz="2800" dirty="0"/>
              <a:t>Advanced </a:t>
            </a:r>
            <a:r>
              <a:rPr lang="en-US" sz="2800" dirty="0" err="1"/>
              <a:t>DvorakUses</a:t>
            </a:r>
            <a:r>
              <a:rPr lang="en-US" sz="2800" dirty="0"/>
              <a:t> </a:t>
            </a:r>
          </a:p>
          <a:p>
            <a:pPr marL="0" indent="0" eaLnBrk="1" hangingPunct="1">
              <a:lnSpc>
                <a:spcPct val="80000"/>
              </a:lnSpc>
              <a:buNone/>
              <a:defRPr/>
            </a:pPr>
            <a:r>
              <a:rPr lang="en-US" sz="2800" dirty="0"/>
              <a:t>Enhanced Infrared </a:t>
            </a:r>
            <a:r>
              <a:rPr lang="en-US" sz="2800" dirty="0" err="1"/>
              <a:t>Radiatio</a:t>
            </a:r>
            <a:r>
              <a:rPr lang="en-US" sz="2800" dirty="0"/>
              <a:t>: n </a:t>
            </a:r>
          </a:p>
          <a:p>
            <a:pPr marL="0" indent="0" eaLnBrk="1" hangingPunct="1">
              <a:lnSpc>
                <a:spcPct val="80000"/>
              </a:lnSpc>
              <a:buNone/>
              <a:defRPr/>
            </a:pPr>
            <a:r>
              <a:rPr lang="en-US" sz="2800" dirty="0"/>
              <a:t>(</a:t>
            </a:r>
            <a:r>
              <a:rPr lang="en-US" sz="2800" dirty="0" err="1"/>
              <a:t>Olander</a:t>
            </a:r>
            <a:r>
              <a:rPr lang="en-US" sz="2800" dirty="0"/>
              <a:t> and </a:t>
            </a:r>
            <a:r>
              <a:rPr lang="en-US" sz="2800" dirty="0" err="1"/>
              <a:t>Velden</a:t>
            </a:r>
            <a:r>
              <a:rPr lang="en-US" sz="2800" dirty="0"/>
              <a:t>, 2013) </a:t>
            </a:r>
          </a:p>
          <a:p>
            <a:pPr marL="0" indent="0" eaLnBrk="1" hangingPunct="1">
              <a:lnSpc>
                <a:spcPct val="80000"/>
              </a:lnSpc>
              <a:buNone/>
              <a:defRPr/>
            </a:pPr>
            <a:r>
              <a:rPr lang="en-US" sz="2800" dirty="0"/>
              <a:t>UWI</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1333598"/>
            <a:ext cx="4234050" cy="550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484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 calcmode="lin" valueType="num">
                                      <p:cBhvr additive="base">
                                        <p:cTn id="2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5" end="5"/>
                                            </p:txEl>
                                          </p:spTgt>
                                        </p:tgtEl>
                                        <p:attrNameLst>
                                          <p:attrName>style.visibility</p:attrName>
                                        </p:attrNameLst>
                                      </p:cBhvr>
                                      <p:to>
                                        <p:strVal val="visible"/>
                                      </p:to>
                                    </p:set>
                                    <p:anim calcmode="lin" valueType="num">
                                      <p:cBhvr additive="base">
                                        <p:cTn id="31"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Hurricane </a:t>
            </a:r>
            <a:r>
              <a:rPr lang="en-US" sz="2800" dirty="0">
                <a:sym typeface="Wingdings" pitchFamily="2" charset="2"/>
              </a:rPr>
              <a:t></a:t>
            </a:r>
            <a:r>
              <a:rPr lang="en-US" sz="2800" dirty="0"/>
              <a:t> primary circulation, horizontal winds which are strongest at low levels and just outside the </a:t>
            </a:r>
            <a:r>
              <a:rPr lang="en-US" sz="2800" dirty="0" err="1"/>
              <a:t>eyewall</a:t>
            </a:r>
            <a:r>
              <a:rPr lang="en-US" sz="2800" dirty="0"/>
              <a:t>. Hurricanes defined by these, and these do much damage.</a:t>
            </a:r>
          </a:p>
          <a:p>
            <a:pPr eaLnBrk="1" hangingPunct="1">
              <a:lnSpc>
                <a:spcPct val="80000"/>
              </a:lnSpc>
              <a:defRPr/>
            </a:pPr>
            <a:endParaRPr lang="en-US" sz="2800" dirty="0"/>
          </a:p>
          <a:p>
            <a:pPr eaLnBrk="1" hangingPunct="1">
              <a:lnSpc>
                <a:spcPct val="80000"/>
              </a:lnSpc>
              <a:defRPr/>
            </a:pPr>
            <a:r>
              <a:rPr lang="en-US" sz="2800" dirty="0"/>
              <a:t>Secondary circulation </a:t>
            </a:r>
            <a:r>
              <a:rPr lang="en-US" sz="2800" dirty="0">
                <a:sym typeface="Wingdings" pitchFamily="2" charset="2"/>
              </a:rPr>
              <a:t></a:t>
            </a:r>
            <a:r>
              <a:rPr lang="en-US" sz="2800" dirty="0"/>
              <a:t> this is more important from a dynamical perspective. </a:t>
            </a:r>
          </a:p>
          <a:p>
            <a:pPr eaLnBrk="1" hangingPunct="1">
              <a:lnSpc>
                <a:spcPct val="80000"/>
              </a:lnSpc>
              <a:defRPr/>
            </a:pPr>
            <a:endParaRPr lang="en-US" sz="2800" dirty="0"/>
          </a:p>
          <a:p>
            <a:pPr eaLnBrk="1" hangingPunct="1">
              <a:lnSpc>
                <a:spcPct val="80000"/>
              </a:lnSpc>
              <a:defRPr/>
            </a:pPr>
            <a:r>
              <a:rPr lang="en-US" sz="2800" dirty="0"/>
              <a:t>	The upward motion is important because of the LHR.</a:t>
            </a:r>
          </a:p>
          <a:p>
            <a:pPr eaLnBrk="1" hangingPunct="1">
              <a:lnSpc>
                <a:spcPct val="80000"/>
              </a:lnSpc>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58518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 subsidence produces the eye and may be responsible for “eye wall cycling”.</a:t>
            </a:r>
          </a:p>
          <a:p>
            <a:pPr marL="0" indent="0" eaLnBrk="1" hangingPunct="1">
              <a:lnSpc>
                <a:spcPct val="80000"/>
              </a:lnSpc>
              <a:buNone/>
              <a:defRPr/>
            </a:pPr>
            <a:endParaRPr lang="en-US" sz="2800" dirty="0"/>
          </a:p>
          <a:p>
            <a:pPr eaLnBrk="1" hangingPunct="1">
              <a:lnSpc>
                <a:spcPct val="80000"/>
              </a:lnSpc>
              <a:defRPr/>
            </a:pPr>
            <a:endParaRPr lang="en-US" sz="2800" dirty="0"/>
          </a:p>
          <a:p>
            <a:pPr eaLnBrk="1" hangingPunct="1">
              <a:lnSpc>
                <a:spcPct val="80000"/>
              </a:lnSpc>
              <a:defRPr/>
            </a:pPr>
            <a:r>
              <a:rPr lang="en-US" sz="2800" dirty="0"/>
              <a:t>What is eye wall cycling? It is possible for hurricanes to develop a “double eye wall”. This is more common in very powerful systems. Inner eye will contract and dissipate, and this will lead to the max minds slowing down.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59285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So, significant features of a hurricane:</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1.	Identifiable eye and eye wall.</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2.	Maximum surface winds just outside eye wall</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47910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anim calcmode="lin" valueType="num">
                                      <p:cBhvr additive="base">
                                        <p:cTn id="19"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err="1">
                <a:effectLst/>
              </a:rPr>
              <a:t>Ageostropic</a:t>
            </a:r>
            <a:r>
              <a:rPr lang="en-US" sz="2800" dirty="0">
                <a:effectLst/>
              </a:rPr>
              <a:t> motions:</a:t>
            </a:r>
          </a:p>
          <a:p>
            <a:pPr marL="0" indent="0">
              <a:buNone/>
            </a:pPr>
            <a:r>
              <a:rPr lang="en-US" sz="2800" dirty="0">
                <a:effectLst/>
              </a:rPr>
              <a:t> </a:t>
            </a:r>
          </a:p>
          <a:p>
            <a:r>
              <a:rPr lang="en-US" sz="2800" dirty="0">
                <a:effectLst/>
              </a:rPr>
              <a:t>	</a:t>
            </a:r>
            <a:r>
              <a:rPr lang="en-US" sz="2800" dirty="0" err="1">
                <a:effectLst/>
              </a:rPr>
              <a:t>V</a:t>
            </a:r>
            <a:r>
              <a:rPr lang="en-US" sz="2800" baseline="-25000" dirty="0" err="1">
                <a:effectLst/>
              </a:rPr>
              <a:t>obs</a:t>
            </a:r>
            <a:r>
              <a:rPr lang="en-US" sz="2800" dirty="0">
                <a:effectLst/>
              </a:rPr>
              <a:t> = </a:t>
            </a:r>
            <a:r>
              <a:rPr lang="en-US" sz="2800" dirty="0" err="1">
                <a:effectLst/>
              </a:rPr>
              <a:t>V</a:t>
            </a:r>
            <a:r>
              <a:rPr lang="en-US" sz="2800" baseline="-25000" dirty="0" err="1">
                <a:effectLst/>
              </a:rPr>
              <a:t>geo</a:t>
            </a:r>
            <a:r>
              <a:rPr lang="en-US" sz="2800" dirty="0">
                <a:effectLst/>
              </a:rPr>
              <a:t> + </a:t>
            </a:r>
            <a:r>
              <a:rPr lang="en-US" sz="2800" dirty="0" err="1">
                <a:effectLst/>
              </a:rPr>
              <a:t>V</a:t>
            </a:r>
            <a:r>
              <a:rPr lang="en-US" sz="2800" baseline="-25000" dirty="0" err="1">
                <a:effectLst/>
              </a:rPr>
              <a:t>ageo</a:t>
            </a:r>
            <a:r>
              <a:rPr lang="en-US" sz="2800" dirty="0">
                <a:effectLst/>
              </a:rPr>
              <a:t>.</a:t>
            </a:r>
          </a:p>
          <a:p>
            <a:endParaRPr lang="en-US" sz="2800" dirty="0">
              <a:effectLst/>
            </a:endParaRPr>
          </a:p>
          <a:p>
            <a:r>
              <a:rPr lang="en-US" sz="2800" dirty="0">
                <a:effectLst/>
              </a:rPr>
              <a:t>This is examined in the context of a component of motion not in geostrophic balance and proportional to the accelerations in the flow:</a:t>
            </a:r>
          </a:p>
          <a:p>
            <a:pPr marL="0" indent="0">
              <a:buNone/>
            </a:pPr>
            <a:endParaRPr lang="en-US" sz="2800" dirty="0">
              <a:effectLst/>
            </a:endParaRP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83630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 calcmode="lin" valueType="num">
                                      <p:cBhvr additive="base">
                                        <p:cTn id="2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3.	Spiral </a:t>
            </a:r>
            <a:r>
              <a:rPr lang="en-US" sz="2800" dirty="0" err="1"/>
              <a:t>rainbands</a:t>
            </a:r>
            <a:r>
              <a:rPr lang="en-US" sz="2800" dirty="0"/>
              <a:t> beyond. Generally symmetric structure.</a:t>
            </a:r>
          </a:p>
          <a:p>
            <a:pPr eaLnBrk="1" hangingPunct="1">
              <a:lnSpc>
                <a:spcPct val="80000"/>
              </a:lnSpc>
              <a:defRPr/>
            </a:pPr>
            <a:endParaRPr lang="en-US" sz="2800" dirty="0"/>
          </a:p>
          <a:p>
            <a:pPr eaLnBrk="1" hangingPunct="1">
              <a:lnSpc>
                <a:spcPct val="80000"/>
              </a:lnSpc>
              <a:defRPr/>
            </a:pPr>
            <a:r>
              <a:rPr lang="en-US" sz="2800" dirty="0"/>
              <a:t>4.	Convergence occurs from </a:t>
            </a:r>
            <a:r>
              <a:rPr lang="en-US" sz="2800" dirty="0" err="1"/>
              <a:t>sfc</a:t>
            </a:r>
            <a:r>
              <a:rPr lang="en-US" sz="2800" dirty="0"/>
              <a:t> to about 700 </a:t>
            </a:r>
            <a:r>
              <a:rPr lang="en-US" sz="2800" dirty="0" err="1"/>
              <a:t>hPa</a:t>
            </a:r>
            <a:endParaRPr lang="en-US" sz="2800" dirty="0"/>
          </a:p>
          <a:p>
            <a:pPr eaLnBrk="1" hangingPunct="1">
              <a:lnSpc>
                <a:spcPct val="80000"/>
              </a:lnSpc>
              <a:defRPr/>
            </a:pPr>
            <a:endParaRPr lang="en-US" sz="2800" dirty="0"/>
          </a:p>
          <a:p>
            <a:pPr eaLnBrk="1" hangingPunct="1">
              <a:lnSpc>
                <a:spcPct val="80000"/>
              </a:lnSpc>
              <a:defRPr/>
            </a:pPr>
            <a:r>
              <a:rPr lang="en-US" sz="2800" dirty="0"/>
              <a:t>5.	Maximum vertical motions are in the </a:t>
            </a:r>
            <a:r>
              <a:rPr lang="en-US" sz="2800" dirty="0" err="1"/>
              <a:t>eyewall</a:t>
            </a:r>
            <a:r>
              <a:rPr lang="en-US" sz="2800" dirty="0"/>
              <a:t>, and 700 </a:t>
            </a:r>
            <a:r>
              <a:rPr lang="en-US" sz="2800" dirty="0" err="1"/>
              <a:t>hPa</a:t>
            </a:r>
            <a:r>
              <a:rPr lang="en-US" sz="2800" dirty="0"/>
              <a:t> – 300 </a:t>
            </a:r>
            <a:r>
              <a:rPr lang="en-US" sz="2800" dirty="0" err="1"/>
              <a:t>hPa</a:t>
            </a:r>
            <a:r>
              <a:rPr lang="en-US" sz="2800" dirty="0"/>
              <a:t> is the level where vertical motion is maximum.</a:t>
            </a:r>
          </a:p>
          <a:p>
            <a:pPr eaLnBrk="1" hangingPunct="1">
              <a:lnSpc>
                <a:spcPct val="80000"/>
              </a:lnSpc>
              <a:defRPr/>
            </a:pPr>
            <a:endParaRPr lang="en-US" sz="2800" dirty="0"/>
          </a:p>
          <a:p>
            <a:pPr eaLnBrk="1" hangingPunct="1">
              <a:lnSpc>
                <a:spcPct val="80000"/>
              </a:lnSpc>
              <a:defRPr/>
            </a:pPr>
            <a:r>
              <a:rPr lang="en-US" sz="2800" dirty="0"/>
              <a:t>6.	Maximum divergence around 300 – 200 </a:t>
            </a:r>
            <a:r>
              <a:rPr lang="en-US" sz="2800" dirty="0" err="1"/>
              <a:t>hPa</a:t>
            </a: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04254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Typical hurricane geometry:</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895600"/>
            <a:ext cx="3511296"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895600"/>
            <a:ext cx="4112381"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621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Eye wall may not be continuous feature. Could be as one or two chunks – convection is frequently not symmetrical. Eye wall warm, much LHR and maxes at 400 </a:t>
            </a:r>
            <a:r>
              <a:rPr lang="en-US" sz="2800" dirty="0" err="1"/>
              <a:t>hPa</a:t>
            </a:r>
            <a:r>
              <a:rPr lang="en-US" sz="2800" dirty="0"/>
              <a:t>.</a:t>
            </a:r>
          </a:p>
          <a:p>
            <a:pPr eaLnBrk="1" hangingPunct="1">
              <a:lnSpc>
                <a:spcPct val="80000"/>
              </a:lnSpc>
              <a:defRPr/>
            </a:pPr>
            <a:endParaRPr lang="en-US" sz="2800" dirty="0"/>
          </a:p>
          <a:p>
            <a:pPr eaLnBrk="1" hangingPunct="1">
              <a:lnSpc>
                <a:spcPct val="80000"/>
              </a:lnSpc>
              <a:defRPr/>
            </a:pPr>
            <a:r>
              <a:rPr lang="en-US" sz="2800" dirty="0"/>
              <a:t>Eye is much warm than environment as much as 10 – 12 C. this is due to adiabatic compressional warming, and this maximizes at 700 </a:t>
            </a:r>
            <a:r>
              <a:rPr lang="en-US" sz="2800" dirty="0" err="1"/>
              <a:t>hPa</a:t>
            </a:r>
            <a:r>
              <a:rPr lang="en-US" sz="2800" dirty="0"/>
              <a:t>.</a:t>
            </a:r>
          </a:p>
          <a:p>
            <a:pPr eaLnBrk="1" hangingPunct="1">
              <a:lnSpc>
                <a:spcPct val="80000"/>
              </a:lnSpc>
              <a:defRPr/>
            </a:pPr>
            <a:endParaRPr lang="en-US" sz="2800" dirty="0"/>
          </a:p>
          <a:p>
            <a:pPr eaLnBrk="1" hangingPunct="1">
              <a:lnSpc>
                <a:spcPct val="80000"/>
              </a:lnSpc>
              <a:defRPr/>
            </a:pPr>
            <a:r>
              <a:rPr lang="en-US" sz="2800" dirty="0"/>
              <a:t>Typical vertical motions in the eye wall is upward motion </a:t>
            </a:r>
            <a:r>
              <a:rPr lang="en-US" sz="2800" dirty="0">
                <a:sym typeface="Wingdings" pitchFamily="2" charset="2"/>
              </a:rPr>
              <a:t></a:t>
            </a:r>
            <a:r>
              <a:rPr lang="en-US" sz="2800" dirty="0"/>
              <a:t> = 0.2 </a:t>
            </a:r>
            <a:r>
              <a:rPr lang="en-US" sz="2800" dirty="0" err="1"/>
              <a:t>mb</a:t>
            </a:r>
            <a:r>
              <a:rPr lang="en-US" sz="2800" dirty="0"/>
              <a:t> / s </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59237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	This compares with a typical mid-latitude large-scale value of 0.002 </a:t>
            </a:r>
            <a:r>
              <a:rPr lang="en-US" sz="2800" dirty="0" err="1">
                <a:latin typeface="Symbol" panose="05050102010706020507" pitchFamily="18" charset="2"/>
                <a:cs typeface="Times New Roman" panose="02020603050405020304" pitchFamily="18" charset="0"/>
              </a:rPr>
              <a:t>m</a:t>
            </a:r>
            <a:r>
              <a:rPr lang="en-US" sz="2800" dirty="0" err="1"/>
              <a:t>b</a:t>
            </a:r>
            <a:r>
              <a:rPr lang="en-US" sz="2800" dirty="0"/>
              <a:t>/s, or 100 times larger. </a:t>
            </a:r>
          </a:p>
          <a:p>
            <a:pPr eaLnBrk="1" hangingPunct="1">
              <a:lnSpc>
                <a:spcPct val="80000"/>
              </a:lnSpc>
              <a:defRPr/>
            </a:pPr>
            <a:endParaRPr lang="en-US" sz="2800" dirty="0"/>
          </a:p>
          <a:p>
            <a:pPr eaLnBrk="1" hangingPunct="1">
              <a:lnSpc>
                <a:spcPct val="80000"/>
              </a:lnSpc>
              <a:defRPr/>
            </a:pPr>
            <a:r>
              <a:rPr lang="en-US" sz="2800" dirty="0"/>
              <a:t>Subsidence in the eye can be on order of 0.16 </a:t>
            </a:r>
            <a:r>
              <a:rPr lang="en-US" sz="2800" dirty="0" err="1"/>
              <a:t>mb</a:t>
            </a:r>
            <a:r>
              <a:rPr lang="en-US" sz="2800" dirty="0"/>
              <a:t> / s.  Typically weaker than </a:t>
            </a:r>
            <a:r>
              <a:rPr lang="en-US" sz="2800" dirty="0" err="1"/>
              <a:t>eyewall</a:t>
            </a:r>
            <a:r>
              <a:rPr lang="en-US" sz="2800" dirty="0"/>
              <a:t> upward motion, but very strong compared to typical subsidence.   One region in our atmosphere where subsidence is “concentrated” in scale.</a:t>
            </a:r>
          </a:p>
          <a:p>
            <a:pPr eaLnBrk="1" hangingPunct="1">
              <a:lnSpc>
                <a:spcPct val="80000"/>
              </a:lnSpc>
              <a:defRPr/>
            </a:pPr>
            <a:endParaRPr lang="en-US" sz="2800" dirty="0"/>
          </a:p>
          <a:p>
            <a:pPr eaLnBrk="1" hangingPunct="1">
              <a:lnSpc>
                <a:spcPct val="80000"/>
              </a:lnSpc>
              <a:defRPr/>
            </a:pPr>
            <a:r>
              <a:rPr lang="en-US" sz="2800" dirty="0"/>
              <a:t>Eye and </a:t>
            </a:r>
            <a:r>
              <a:rPr lang="en-US" sz="2800" dirty="0" err="1"/>
              <a:t>eyewall</a:t>
            </a:r>
            <a:r>
              <a:rPr lang="en-US" sz="2800" dirty="0"/>
              <a:t> air will mix (entrain).  Also eye and </a:t>
            </a:r>
            <a:r>
              <a:rPr lang="en-US" sz="2800" dirty="0" err="1"/>
              <a:t>eyewall</a:t>
            </a:r>
            <a:r>
              <a:rPr lang="en-US" sz="2800" dirty="0"/>
              <a:t> are thermally indirect.</a:t>
            </a:r>
          </a:p>
          <a:p>
            <a:pPr eaLnBrk="1" hangingPunct="1">
              <a:lnSpc>
                <a:spcPct val="80000"/>
              </a:lnSpc>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8550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Hurricane intensification facts:</a:t>
            </a:r>
          </a:p>
          <a:p>
            <a:pPr eaLnBrk="1" hangingPunct="1">
              <a:lnSpc>
                <a:spcPct val="80000"/>
              </a:lnSpc>
              <a:defRPr/>
            </a:pPr>
            <a:endParaRPr lang="en-US" sz="2800" dirty="0"/>
          </a:p>
          <a:p>
            <a:pPr eaLnBrk="1" hangingPunct="1">
              <a:lnSpc>
                <a:spcPct val="80000"/>
              </a:lnSpc>
              <a:defRPr/>
            </a:pPr>
            <a:r>
              <a:rPr lang="en-US" sz="2800" dirty="0"/>
              <a:t>1.	Intensity is proportional to the %- age of active giant </a:t>
            </a:r>
            <a:r>
              <a:rPr lang="en-US" sz="2800" dirty="0" err="1"/>
              <a:t>Cb’s</a:t>
            </a:r>
            <a:r>
              <a:rPr lang="en-US" sz="2800" dirty="0"/>
              <a:t> within the rainy areas about 350 km from the center.</a:t>
            </a:r>
          </a:p>
          <a:p>
            <a:pPr eaLnBrk="1" hangingPunct="1">
              <a:lnSpc>
                <a:spcPct val="80000"/>
              </a:lnSpc>
              <a:defRPr/>
            </a:pPr>
            <a:endParaRPr lang="en-US" sz="2800" dirty="0"/>
          </a:p>
          <a:p>
            <a:pPr eaLnBrk="1" hangingPunct="1">
              <a:lnSpc>
                <a:spcPct val="80000"/>
              </a:lnSpc>
              <a:defRPr/>
            </a:pPr>
            <a:r>
              <a:rPr lang="en-US" sz="2800" dirty="0"/>
              <a:t>2.	Cold high </a:t>
            </a:r>
            <a:r>
              <a:rPr lang="en-US" sz="2800" dirty="0" err="1"/>
              <a:t>tropopause</a:t>
            </a:r>
            <a:r>
              <a:rPr lang="en-US" sz="2800" dirty="0"/>
              <a:t> will be associated with more intense hurricanes. Adiabatic cooling from omega makes </a:t>
            </a:r>
            <a:r>
              <a:rPr lang="en-US" sz="2800" dirty="0" err="1"/>
              <a:t>tropopause</a:t>
            </a:r>
            <a:r>
              <a:rPr lang="en-US" sz="2800" dirty="0"/>
              <a:t> cooler and pushes it higher.</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16094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3.	SSTs are </a:t>
            </a:r>
            <a:r>
              <a:rPr lang="en-US" sz="2800" dirty="0" err="1"/>
              <a:t>obsvious</a:t>
            </a:r>
            <a:r>
              <a:rPr lang="en-US" sz="2800" dirty="0"/>
              <a:t> and the warmer the better, hurricanes can stir up water down to 100 – 150 feet. This will upwell cooler water and impact the next storm passing over the area.</a:t>
            </a:r>
          </a:p>
          <a:p>
            <a:pPr eaLnBrk="1" hangingPunct="1">
              <a:lnSpc>
                <a:spcPct val="80000"/>
              </a:lnSpc>
              <a:defRPr/>
            </a:pPr>
            <a:endParaRPr lang="en-US" sz="2800" dirty="0"/>
          </a:p>
          <a:p>
            <a:pPr eaLnBrk="1" hangingPunct="1">
              <a:lnSpc>
                <a:spcPct val="80000"/>
              </a:lnSpc>
              <a:defRPr/>
            </a:pPr>
            <a:endParaRPr lang="en-US" sz="2800"/>
          </a:p>
          <a:p>
            <a:pPr eaLnBrk="1" hangingPunct="1">
              <a:lnSpc>
                <a:spcPct val="80000"/>
              </a:lnSpc>
              <a:defRPr/>
            </a:pPr>
            <a:endParaRPr lang="en-US" sz="2800" dirty="0"/>
          </a:p>
          <a:p>
            <a:pPr eaLnBrk="1" hangingPunct="1">
              <a:lnSpc>
                <a:spcPct val="80000"/>
              </a:lnSpc>
              <a:defRPr/>
            </a:pPr>
            <a:r>
              <a:rPr lang="en-US" sz="2800" dirty="0"/>
              <a:t>	There is no relationship between SSTs and hurricane movement.</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99089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4" end="4"/>
                                            </p:txEl>
                                          </p:spTgt>
                                        </p:tgtEl>
                                        <p:attrNameLst>
                                          <p:attrName>style.visibility</p:attrName>
                                        </p:attrNameLst>
                                      </p:cBhvr>
                                      <p:to>
                                        <p:strVal val="visible"/>
                                      </p:to>
                                    </p:set>
                                    <p:anim calcmode="lin" valueType="num">
                                      <p:cBhvr additive="base">
                                        <p:cTn id="13"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Easterly Waves, where do they come from? </a:t>
            </a:r>
          </a:p>
          <a:p>
            <a:pPr eaLnBrk="1" hangingPunct="1">
              <a:lnSpc>
                <a:spcPct val="80000"/>
              </a:lnSpc>
              <a:defRPr/>
            </a:pPr>
            <a:endParaRPr lang="en-US" sz="2800" dirty="0"/>
          </a:p>
          <a:p>
            <a:pPr eaLnBrk="1" hangingPunct="1">
              <a:lnSpc>
                <a:spcPct val="80000"/>
              </a:lnSpc>
              <a:defRPr/>
            </a:pPr>
            <a:r>
              <a:rPr lang="en-US" sz="2800" dirty="0"/>
              <a:t>These usually begin as disturbances on the ITCZ, whether induced by the mountains of Northern Africa, or heating from the surface. </a:t>
            </a:r>
          </a:p>
          <a:p>
            <a:pPr eaLnBrk="1" hangingPunct="1">
              <a:lnSpc>
                <a:spcPct val="80000"/>
              </a:lnSpc>
              <a:defRPr/>
            </a:pPr>
            <a:endParaRPr lang="en-US" sz="2800" dirty="0"/>
          </a:p>
          <a:p>
            <a:pPr eaLnBrk="1" hangingPunct="1">
              <a:lnSpc>
                <a:spcPct val="80000"/>
              </a:lnSpc>
              <a:defRPr/>
            </a:pPr>
            <a:r>
              <a:rPr lang="en-US" sz="2800" dirty="0"/>
              <a:t>Some of these will begin over the oceans or form as the result of extra-tropical disturbances making their way to the </a:t>
            </a:r>
            <a:r>
              <a:rPr lang="en-US" sz="2800" b="1" dirty="0"/>
              <a:t>subtropics</a:t>
            </a:r>
            <a:r>
              <a:rPr lang="en-US" sz="2800" dirty="0"/>
              <a:t>.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64703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They move to the west at 10 </a:t>
            </a:r>
            <a:r>
              <a:rPr lang="en-US" sz="2800" dirty="0" err="1"/>
              <a:t>kts</a:t>
            </a:r>
            <a:r>
              <a:rPr lang="en-US" sz="2800" dirty="0"/>
              <a:t> and about 75% survive the way across the Atlantic</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sym typeface="Wingdings" pitchFamily="2" charset="2"/>
              </a:rPr>
              <a:t> The </a:t>
            </a:r>
            <a:r>
              <a:rPr lang="en-US" sz="2800" dirty="0"/>
              <a:t>West Atlantic is the favored intensification area. When we look at hurricanes and their variability, this will be obvious.  </a:t>
            </a:r>
          </a:p>
          <a:p>
            <a:pPr eaLnBrk="1" hangingPunct="1">
              <a:lnSpc>
                <a:spcPct val="80000"/>
              </a:lnSpc>
              <a:defRPr/>
            </a:pPr>
            <a:endParaRPr lang="en-US" sz="2800" dirty="0"/>
          </a:p>
          <a:p>
            <a:pPr eaLnBrk="1" hangingPunct="1">
              <a:lnSpc>
                <a:spcPct val="80000"/>
              </a:lnSpc>
              <a:defRPr/>
            </a:pPr>
            <a:r>
              <a:rPr lang="en-US" sz="2800" dirty="0"/>
              <a:t>There are about 100 of them from June to November over the Atlantic and 60% form over Africa (about 60 of them) </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06873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sym typeface="Wingdings" pitchFamily="2" charset="2"/>
              </a:rPr>
              <a:t> about</a:t>
            </a:r>
            <a:r>
              <a:rPr lang="en-US" sz="2800" dirty="0"/>
              <a:t> 15% become tropical depressions</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sym typeface="Wingdings" pitchFamily="2" charset="2"/>
              </a:rPr>
              <a:t> about</a:t>
            </a:r>
            <a:r>
              <a:rPr lang="en-US" sz="2800" dirty="0"/>
              <a:t> 10% reach tropical storm status or are named. </a:t>
            </a:r>
          </a:p>
          <a:p>
            <a:pPr eaLnBrk="1" hangingPunct="1">
              <a:lnSpc>
                <a:spcPct val="80000"/>
              </a:lnSpc>
              <a:defRPr/>
            </a:pPr>
            <a:endParaRPr lang="en-US" sz="2800" dirty="0"/>
          </a:p>
          <a:p>
            <a:pPr eaLnBrk="1" hangingPunct="1">
              <a:lnSpc>
                <a:spcPct val="80000"/>
              </a:lnSpc>
              <a:defRPr/>
            </a:pPr>
            <a:r>
              <a:rPr lang="en-US" sz="2800" dirty="0">
                <a:sym typeface="Wingdings" pitchFamily="2" charset="2"/>
              </a:rPr>
              <a:t></a:t>
            </a:r>
            <a:r>
              <a:rPr lang="en-US" sz="2800" dirty="0"/>
              <a:t> 80% of tropical cyclones in E Pac develop from waves coming out of the Atlantic.  We’ve even had “crossover” named storms. </a:t>
            </a:r>
            <a:r>
              <a:rPr lang="en-US" sz="1800" dirty="0"/>
              <a:t>Joan in 1988 became tropical storm in E. PAC and was re-named Miriam, and 1996 Cesar became Doug. In 2012, Ernesto became Hector</a:t>
            </a:r>
            <a:r>
              <a:rPr lang="en-US" sz="2800" dirty="0"/>
              <a:t> (About 50% of E PAC storms are African waves)</a:t>
            </a:r>
          </a:p>
          <a:p>
            <a:pPr marL="0" indent="0" eaLnBrk="1" hangingPunct="1">
              <a:lnSpc>
                <a:spcPct val="80000"/>
              </a:lnSpc>
              <a:buNone/>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03903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400" dirty="0"/>
              <a:t>Easterly waves (numbers from Tropical group at Purdue):</a:t>
            </a:r>
          </a:p>
          <a:p>
            <a:pPr eaLnBrk="1" hangingPunct="1">
              <a:lnSpc>
                <a:spcPct val="80000"/>
              </a:lnSpc>
              <a:defRPr/>
            </a:pPr>
            <a:endParaRPr lang="en-US" sz="2400" dirty="0"/>
          </a:p>
          <a:p>
            <a:pPr eaLnBrk="1" hangingPunct="1">
              <a:lnSpc>
                <a:spcPct val="80000"/>
              </a:lnSpc>
              <a:defRPr/>
            </a:pPr>
            <a:r>
              <a:rPr lang="en-US" sz="2400" dirty="0"/>
              <a:t>60 leave Africa:  15  decay in Atlantic: 45 left</a:t>
            </a:r>
          </a:p>
          <a:p>
            <a:pPr eaLnBrk="1" hangingPunct="1">
              <a:lnSpc>
                <a:spcPct val="80000"/>
              </a:lnSpc>
              <a:defRPr/>
            </a:pPr>
            <a:endParaRPr lang="en-US" sz="2400" dirty="0"/>
          </a:p>
          <a:p>
            <a:pPr eaLnBrk="1" hangingPunct="1">
              <a:lnSpc>
                <a:spcPct val="80000"/>
              </a:lnSpc>
              <a:defRPr/>
            </a:pPr>
            <a:r>
              <a:rPr lang="en-US" sz="2400" dirty="0"/>
              <a:t>45 make it to Caribbean</a:t>
            </a:r>
          </a:p>
          <a:p>
            <a:pPr eaLnBrk="1" hangingPunct="1">
              <a:lnSpc>
                <a:spcPct val="80000"/>
              </a:lnSpc>
              <a:defRPr/>
            </a:pPr>
            <a:r>
              <a:rPr lang="en-US" sz="2400" dirty="0"/>
              <a:t>13 more form in Atlantic East of Lesser </a:t>
            </a:r>
            <a:r>
              <a:rPr lang="en-US" sz="2400" dirty="0" err="1"/>
              <a:t>Antillies</a:t>
            </a:r>
            <a:endParaRPr lang="en-US" sz="2400" dirty="0"/>
          </a:p>
          <a:p>
            <a:pPr eaLnBrk="1" hangingPunct="1">
              <a:lnSpc>
                <a:spcPct val="80000"/>
              </a:lnSpc>
              <a:defRPr/>
            </a:pPr>
            <a:endParaRPr lang="en-US" sz="2400" dirty="0"/>
          </a:p>
          <a:p>
            <a:pPr eaLnBrk="1" hangingPunct="1">
              <a:lnSpc>
                <a:spcPct val="80000"/>
              </a:lnSpc>
              <a:defRPr/>
            </a:pPr>
            <a:r>
              <a:rPr lang="en-US" sz="2400" dirty="0"/>
              <a:t>58 into Caribbean: 3 lost to extra tropical</a:t>
            </a:r>
          </a:p>
          <a:p>
            <a:pPr eaLnBrk="1" hangingPunct="1">
              <a:lnSpc>
                <a:spcPct val="80000"/>
              </a:lnSpc>
              <a:defRPr/>
            </a:pPr>
            <a:r>
              <a:rPr lang="en-US" sz="2400" dirty="0"/>
              <a:t>23 decay, but 12 more form here</a:t>
            </a:r>
          </a:p>
          <a:p>
            <a:pPr eaLnBrk="1" hangingPunct="1">
              <a:lnSpc>
                <a:spcPct val="80000"/>
              </a:lnSpc>
              <a:defRPr/>
            </a:pPr>
            <a:endParaRPr lang="en-US" sz="2400" dirty="0"/>
          </a:p>
          <a:p>
            <a:pPr eaLnBrk="1" hangingPunct="1">
              <a:lnSpc>
                <a:spcPct val="80000"/>
              </a:lnSpc>
              <a:defRPr/>
            </a:pPr>
            <a:r>
              <a:rPr lang="en-US" sz="2400" dirty="0"/>
              <a:t>44 reach Central America</a:t>
            </a:r>
          </a:p>
          <a:p>
            <a:pPr marL="0" indent="0" eaLnBrk="1" hangingPunct="1">
              <a:lnSpc>
                <a:spcPct val="80000"/>
              </a:lnSpc>
              <a:buNone/>
              <a:defRPr/>
            </a:pPr>
            <a:endParaRPr lang="en-US" sz="24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07743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5" end="5"/>
                                            </p:txEl>
                                          </p:spTgt>
                                        </p:tgtEl>
                                        <p:attrNameLst>
                                          <p:attrName>style.visibility</p:attrName>
                                        </p:attrNameLst>
                                      </p:cBhvr>
                                      <p:to>
                                        <p:strVal val="visible"/>
                                      </p:to>
                                    </p:set>
                                    <p:anim calcmode="lin" valueType="num">
                                      <p:cBhvr additive="base">
                                        <p:cTn id="25"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7" end="7"/>
                                            </p:txEl>
                                          </p:spTgt>
                                        </p:tgtEl>
                                        <p:attrNameLst>
                                          <p:attrName>style.visibility</p:attrName>
                                        </p:attrNameLst>
                                      </p:cBhvr>
                                      <p:to>
                                        <p:strVal val="visible"/>
                                      </p:to>
                                    </p:set>
                                    <p:anim calcmode="lin" valueType="num">
                                      <p:cBhvr additive="base">
                                        <p:cTn id="31"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8" end="8"/>
                                            </p:txEl>
                                          </p:spTgt>
                                        </p:tgtEl>
                                        <p:attrNameLst>
                                          <p:attrName>style.visibility</p:attrName>
                                        </p:attrNameLst>
                                      </p:cBhvr>
                                      <p:to>
                                        <p:strVal val="visible"/>
                                      </p:to>
                                    </p:set>
                                    <p:anim calcmode="lin" valueType="num">
                                      <p:cBhvr additive="base">
                                        <p:cTn id="37"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75">
                                            <p:txEl>
                                              <p:pRg st="10" end="10"/>
                                            </p:txEl>
                                          </p:spTgt>
                                        </p:tgtEl>
                                        <p:attrNameLst>
                                          <p:attrName>style.visibility</p:attrName>
                                        </p:attrNameLst>
                                      </p:cBhvr>
                                      <p:to>
                                        <p:strVal val="visible"/>
                                      </p:to>
                                    </p:set>
                                    <p:anim calcmode="lin" valueType="num">
                                      <p:cBhvr additive="base">
                                        <p:cTn id="43" dur="500" fill="hold"/>
                                        <p:tgtEl>
                                          <p:spTgt spid="3075">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07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Here it is</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Then: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49" y="2133600"/>
            <a:ext cx="2131017" cy="1676400"/>
          </a:xfrm>
          <a:prstGeom prst="rect">
            <a:avLst/>
          </a:prstGeom>
          <a:solidFill>
            <a:schemeClr val="tx1"/>
          </a:solidFill>
          <a:ln>
            <a:noFill/>
          </a:ln>
          <a:effec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49" y="4114800"/>
            <a:ext cx="1905000" cy="2133600"/>
          </a:xfrm>
          <a:prstGeom prst="rect">
            <a:avLst/>
          </a:prstGeom>
          <a:solidFill>
            <a:schemeClr val="tx1"/>
          </a:solidFill>
          <a:ln>
            <a:noFill/>
          </a:ln>
          <a:effectLst/>
        </p:spPr>
      </p:pic>
    </p:spTree>
    <p:extLst>
      <p:ext uri="{BB962C8B-B14F-4D97-AF65-F5344CB8AC3E}">
        <p14:creationId xmlns:p14="http://schemas.microsoft.com/office/powerpoint/2010/main" val="265387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wipe(down)">
                                      <p:cBhvr>
                                        <p:cTn id="13" dur="500"/>
                                        <p:tgtEl>
                                          <p:spTgt spid="92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5" end="5"/>
                                            </p:txEl>
                                          </p:spTgt>
                                        </p:tgtEl>
                                        <p:attrNameLst>
                                          <p:attrName>style.visibility</p:attrName>
                                        </p:attrNameLst>
                                      </p:cBhvr>
                                      <p:to>
                                        <p:strVal val="visible"/>
                                      </p:to>
                                    </p:set>
                                    <p:anim calcmode="lin" valueType="num">
                                      <p:cBhvr additive="base">
                                        <p:cTn id="18"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220"/>
                                        </p:tgtEl>
                                        <p:attrNameLst>
                                          <p:attrName>style.visibility</p:attrName>
                                        </p:attrNameLst>
                                      </p:cBhvr>
                                      <p:to>
                                        <p:strVal val="visible"/>
                                      </p:to>
                                    </p:set>
                                    <p:animEffect transition="in" filter="wipe(down)">
                                      <p:cBhvr>
                                        <p:cTn id="24"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Waves leaving Africa:</a:t>
            </a:r>
          </a:p>
          <a:p>
            <a:pPr eaLnBrk="1" hangingPunct="1">
              <a:lnSpc>
                <a:spcPct val="80000"/>
              </a:lnSpc>
              <a:defRPr/>
            </a:pPr>
            <a:endParaRPr lang="en-US" sz="2800" dirty="0"/>
          </a:p>
          <a:p>
            <a:pPr eaLnBrk="1" hangingPunct="1">
              <a:lnSpc>
                <a:spcPct val="80000"/>
              </a:lnSpc>
              <a:defRPr/>
            </a:pPr>
            <a:r>
              <a:rPr lang="en-US" sz="2800" dirty="0"/>
              <a:t>	90% are open waves</a:t>
            </a:r>
          </a:p>
          <a:p>
            <a:pPr eaLnBrk="1" hangingPunct="1">
              <a:lnSpc>
                <a:spcPct val="80000"/>
              </a:lnSpc>
              <a:defRPr/>
            </a:pPr>
            <a:r>
              <a:rPr lang="en-US" sz="2800" dirty="0"/>
              <a:t>	7 % are disturbances</a:t>
            </a:r>
          </a:p>
          <a:p>
            <a:pPr eaLnBrk="1" hangingPunct="1">
              <a:lnSpc>
                <a:spcPct val="80000"/>
              </a:lnSpc>
              <a:defRPr/>
            </a:pPr>
            <a:r>
              <a:rPr lang="en-US" sz="2800" dirty="0"/>
              <a:t>	3% actually leave as a tropical depression having formed over land.</a:t>
            </a:r>
          </a:p>
          <a:p>
            <a:pPr eaLnBrk="1" hangingPunct="1">
              <a:lnSpc>
                <a:spcPct val="80000"/>
              </a:lnSpc>
              <a:defRPr/>
            </a:pPr>
            <a:endParaRPr lang="en-US" sz="2800" dirty="0"/>
          </a:p>
          <a:p>
            <a:pPr eaLnBrk="1" hangingPunct="1">
              <a:lnSpc>
                <a:spcPct val="80000"/>
              </a:lnSpc>
              <a:defRPr/>
            </a:pPr>
            <a:r>
              <a:rPr lang="en-US" sz="2800" dirty="0"/>
              <a:t>Waves </a:t>
            </a:r>
            <a:r>
              <a:rPr lang="en-US" sz="2800" dirty="0">
                <a:sym typeface="Wingdings" pitchFamily="2" charset="2"/>
              </a:rPr>
              <a:t></a:t>
            </a:r>
            <a:r>
              <a:rPr lang="en-US" sz="2800" dirty="0"/>
              <a:t> Can actually be generated by the </a:t>
            </a:r>
            <a:r>
              <a:rPr lang="en-US" sz="2800" dirty="0" err="1"/>
              <a:t>mntns</a:t>
            </a:r>
            <a:r>
              <a:rPr lang="en-US" sz="2800" dirty="0"/>
              <a:t> in East </a:t>
            </a:r>
            <a:r>
              <a:rPr lang="en-US" sz="2800" dirty="0" err="1"/>
              <a:t>Afric</a:t>
            </a:r>
            <a:r>
              <a:rPr lang="en-US" sz="2800" dirty="0"/>
              <a:t> and have their roots in Indian Monsoon.</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50762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 calcmode="lin" valueType="num">
                                      <p:cBhvr additive="base">
                                        <p:cTn id="2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6" end="6"/>
                                            </p:txEl>
                                          </p:spTgt>
                                        </p:tgtEl>
                                        <p:attrNameLst>
                                          <p:attrName>style.visibility</p:attrName>
                                        </p:attrNameLst>
                                      </p:cBhvr>
                                      <p:to>
                                        <p:strVal val="visible"/>
                                      </p:to>
                                    </p:set>
                                    <p:anim calcmode="lin" valueType="num">
                                      <p:cBhvr additive="base">
                                        <p:cTn id="31"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Tropical Systems / more climatology </a:t>
            </a:r>
            <a:r>
              <a:rPr lang="en-US" sz="2800" dirty="0">
                <a:sym typeface="Wingdings" pitchFamily="2" charset="2"/>
              </a:rPr>
              <a:t> See Lupo 2011; and Lupo et al. (2008)</a:t>
            </a:r>
            <a:r>
              <a:rPr lang="en-US" sz="2800" dirty="0"/>
              <a:t> </a:t>
            </a:r>
          </a:p>
          <a:p>
            <a:pPr eaLnBrk="1" hangingPunct="1">
              <a:lnSpc>
                <a:spcPct val="80000"/>
              </a:lnSpc>
              <a:defRPr/>
            </a:pPr>
            <a:endParaRPr lang="en-US" sz="2800" dirty="0"/>
          </a:p>
          <a:p>
            <a:pPr eaLnBrk="1" hangingPunct="1">
              <a:lnSpc>
                <a:spcPct val="80000"/>
              </a:lnSpc>
              <a:defRPr/>
            </a:pPr>
            <a:r>
              <a:rPr lang="en-US" sz="2800" dirty="0"/>
              <a:t>Tropical depressions are more equivalent </a:t>
            </a:r>
            <a:r>
              <a:rPr lang="en-US" sz="2800" dirty="0" err="1"/>
              <a:t>barotropic</a:t>
            </a:r>
            <a:r>
              <a:rPr lang="en-US" sz="2800" dirty="0"/>
              <a:t> in nature, and there are more of these when the tropical storm numbers are big as well.</a:t>
            </a:r>
          </a:p>
          <a:p>
            <a:pPr eaLnBrk="1" hangingPunct="1">
              <a:lnSpc>
                <a:spcPct val="80000"/>
              </a:lnSpc>
              <a:defRPr/>
            </a:pPr>
            <a:endParaRPr lang="en-US" sz="2800" dirty="0"/>
          </a:p>
          <a:p>
            <a:pPr eaLnBrk="1" hangingPunct="1">
              <a:lnSpc>
                <a:spcPct val="80000"/>
              </a:lnSpc>
              <a:defRPr/>
            </a:pPr>
            <a:r>
              <a:rPr lang="en-US" sz="2800" dirty="0"/>
              <a:t>When tropical numbers are down -&gt; storms around 20 N or S can be more </a:t>
            </a:r>
            <a:r>
              <a:rPr lang="en-US" sz="2800" dirty="0" err="1"/>
              <a:t>baroclinic</a:t>
            </a:r>
            <a:r>
              <a:rPr lang="en-US" sz="2800" dirty="0"/>
              <a:t> in nature.</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95737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400" dirty="0"/>
              <a:t>The character of the E. Pac and Atlantic are different. The E. Pac tends to be active when Atl. is quiet (El Nino year) – SSTs warm in the E. Pac., but tropical trough in Atlantic strong.</a:t>
            </a:r>
          </a:p>
          <a:p>
            <a:pPr eaLnBrk="1" hangingPunct="1">
              <a:lnSpc>
                <a:spcPct val="80000"/>
              </a:lnSpc>
              <a:defRPr/>
            </a:pPr>
            <a:endParaRPr lang="en-US" sz="2400" dirty="0"/>
          </a:p>
          <a:p>
            <a:pPr eaLnBrk="1" hangingPunct="1">
              <a:lnSpc>
                <a:spcPct val="80000"/>
              </a:lnSpc>
              <a:defRPr/>
            </a:pPr>
            <a:r>
              <a:rPr lang="en-US" sz="2400" dirty="0"/>
              <a:t>The opposite is true in a La Nina year (cooler SSTs) fewer E. Pac storms, mostly in the region around 20 N.  The Atlantic can be more active. The correlation between the two regions has been -0.35 since 1975. </a:t>
            </a:r>
          </a:p>
          <a:p>
            <a:pPr eaLnBrk="1" hangingPunct="1">
              <a:lnSpc>
                <a:spcPct val="80000"/>
              </a:lnSpc>
              <a:defRPr/>
            </a:pPr>
            <a:endParaRPr lang="en-US" sz="2400" dirty="0"/>
          </a:p>
          <a:p>
            <a:pPr eaLnBrk="1" hangingPunct="1">
              <a:lnSpc>
                <a:spcPct val="80000"/>
              </a:lnSpc>
              <a:defRPr/>
            </a:pPr>
            <a:r>
              <a:rPr lang="en-US" sz="2400" dirty="0"/>
              <a:t>E. Pac activity has fallen since 1970, while Atlantic activity is up. This shows little change between the two together over the years.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4055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en-US"/>
              <a:t>     Hurricanes: The Evil Wind</a:t>
            </a:r>
          </a:p>
        </p:txBody>
      </p:sp>
      <p:sp>
        <p:nvSpPr>
          <p:cNvPr id="18435" name="Rectangle 3"/>
          <p:cNvSpPr>
            <a:spLocks noGrp="1" noChangeArrowheads="1"/>
          </p:cNvSpPr>
          <p:nvPr>
            <p:ph type="body" idx="1"/>
          </p:nvPr>
        </p:nvSpPr>
        <p:spPr/>
        <p:txBody>
          <a:bodyPr/>
          <a:lstStyle/>
          <a:p>
            <a:pPr eaLnBrk="1" hangingPunct="1">
              <a:defRPr/>
            </a:pPr>
            <a:r>
              <a:rPr lang="en-US" dirty="0"/>
              <a:t>Tropical Upper Tropospheric Trough (‘king’ TUTT – what a. ….)!  </a:t>
            </a:r>
          </a:p>
          <a:p>
            <a:pPr eaLnBrk="1" hangingPunct="1">
              <a:buFontTx/>
              <a:buNone/>
              <a:defRPr/>
            </a:pPr>
            <a:r>
              <a:rPr lang="en-US" dirty="0"/>
              <a:t> </a:t>
            </a:r>
          </a:p>
        </p:txBody>
      </p:sp>
      <p:pic>
        <p:nvPicPr>
          <p:cNvPr id="22532" name="Picture 4" descr="Hurricane History">
            <a:hlinkClick r:id="rId2"/>
          </p:cNvPr>
          <p:cNvPicPr>
            <a:picLocks noChangeAspect="1" noChangeArrowheads="1"/>
          </p:cNvPicPr>
          <p:nvPr/>
        </p:nvPicPr>
        <p:blipFill>
          <a:blip r:embed="rId3"/>
          <a:srcRect/>
          <a:stretch>
            <a:fillRect/>
          </a:stretch>
        </p:blipFill>
        <p:spPr bwMode="auto">
          <a:xfrm>
            <a:off x="381000" y="304800"/>
            <a:ext cx="752475" cy="962025"/>
          </a:xfrm>
          <a:prstGeom prst="rect">
            <a:avLst/>
          </a:prstGeom>
          <a:noFill/>
          <a:ln w="9525">
            <a:noFill/>
            <a:miter lim="800000"/>
            <a:headEnd/>
            <a:tailEnd/>
          </a:ln>
        </p:spPr>
      </p:pic>
      <p:pic>
        <p:nvPicPr>
          <p:cNvPr id="18437" name="Picture 5" descr="nawin200clim"/>
          <p:cNvPicPr>
            <a:picLocks noChangeAspect="1" noChangeArrowheads="1"/>
          </p:cNvPicPr>
          <p:nvPr/>
        </p:nvPicPr>
        <p:blipFill>
          <a:blip r:embed="rId4"/>
          <a:srcRect/>
          <a:stretch>
            <a:fillRect/>
          </a:stretch>
        </p:blipFill>
        <p:spPr bwMode="auto">
          <a:xfrm>
            <a:off x="1981200" y="2995468"/>
            <a:ext cx="6410325" cy="3867150"/>
          </a:xfrm>
          <a:prstGeom prst="rect">
            <a:avLst/>
          </a:prstGeom>
          <a:noFill/>
          <a:ln w="9525">
            <a:noFill/>
            <a:miter lim="800000"/>
            <a:headEnd/>
            <a:tailEnd/>
          </a:ln>
        </p:spPr>
      </p:pic>
    </p:spTree>
    <p:extLst>
      <p:ext uri="{BB962C8B-B14F-4D97-AF65-F5344CB8AC3E}">
        <p14:creationId xmlns:p14="http://schemas.microsoft.com/office/powerpoint/2010/main" val="380541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437"/>
                                        </p:tgtEl>
                                        <p:attrNameLst>
                                          <p:attrName>style.visibility</p:attrName>
                                        </p:attrNameLst>
                                      </p:cBhvr>
                                      <p:to>
                                        <p:strVal val="visible"/>
                                      </p:to>
                                    </p:set>
                                    <p:anim calcmode="lin" valueType="num">
                                      <p:cBhvr additive="base">
                                        <p:cTn id="13" dur="500" fill="hold"/>
                                        <p:tgtEl>
                                          <p:spTgt spid="18437"/>
                                        </p:tgtEl>
                                        <p:attrNameLst>
                                          <p:attrName>ppt_x</p:attrName>
                                        </p:attrNameLst>
                                      </p:cBhvr>
                                      <p:tavLst>
                                        <p:tav tm="0">
                                          <p:val>
                                            <p:strVal val="#ppt_x"/>
                                          </p:val>
                                        </p:tav>
                                        <p:tav tm="100000">
                                          <p:val>
                                            <p:strVal val="#ppt_x"/>
                                          </p:val>
                                        </p:tav>
                                      </p:tavLst>
                                    </p:anim>
                                    <p:anim calcmode="lin" valueType="num">
                                      <p:cBhvr additive="base">
                                        <p:cTn id="14" dur="500" fill="hold"/>
                                        <p:tgtEl>
                                          <p:spTgt spid="184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Atlantic:   West Atlantic, shows no variability, but the Gulf, Caribbean, and East Atlantic more storms during La Nina years.</a:t>
            </a:r>
          </a:p>
          <a:p>
            <a:pPr eaLnBrk="1" hangingPunct="1">
              <a:lnSpc>
                <a:spcPct val="80000"/>
              </a:lnSpc>
              <a:defRPr/>
            </a:pPr>
            <a:endParaRPr lang="en-US" sz="2800" dirty="0"/>
          </a:p>
          <a:p>
            <a:pPr eaLnBrk="1" hangingPunct="1">
              <a:lnSpc>
                <a:spcPct val="80000"/>
              </a:lnSpc>
              <a:defRPr/>
            </a:pPr>
            <a:r>
              <a:rPr lang="en-US" sz="2800" dirty="0"/>
              <a:t>Atlantic season June – Nov, with a peak on September 10</a:t>
            </a:r>
            <a:r>
              <a:rPr lang="en-US" sz="2800" baseline="30000" dirty="0"/>
              <a:t>th</a:t>
            </a:r>
            <a:r>
              <a:rPr lang="en-US" sz="2800" dirty="0"/>
              <a:t>. but storms observed in April – December. </a:t>
            </a:r>
          </a:p>
          <a:p>
            <a:pPr eaLnBrk="1" hangingPunct="1">
              <a:lnSpc>
                <a:spcPct val="80000"/>
              </a:lnSpc>
              <a:defRPr/>
            </a:pPr>
            <a:endParaRPr lang="en-US" sz="2800" dirty="0"/>
          </a:p>
          <a:p>
            <a:pPr eaLnBrk="1" hangingPunct="1">
              <a:lnSpc>
                <a:spcPct val="80000"/>
              </a:lnSpc>
              <a:defRPr/>
            </a:pPr>
            <a:r>
              <a:rPr lang="en-US" sz="2800" dirty="0"/>
              <a:t>East Pacific </a:t>
            </a:r>
            <a:r>
              <a:rPr lang="en-US" sz="2800" dirty="0">
                <a:sym typeface="Wingdings" pitchFamily="2" charset="2"/>
              </a:rPr>
              <a:t> El Nino more active in Southern part of the basin, La Nina more active in Northern part.  Season is 15 May – 15 October. Storms   May - November</a:t>
            </a: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419748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Globally there has been little change in tropical cyclone activity. (Lupo, 2011) </a:t>
            </a:r>
          </a:p>
          <a:p>
            <a:pPr eaLnBrk="1" hangingPunct="1">
              <a:lnSpc>
                <a:spcPct val="80000"/>
              </a:lnSpc>
              <a:defRPr/>
            </a:pPr>
            <a:endParaRPr lang="en-US" sz="2800" dirty="0"/>
          </a:p>
          <a:p>
            <a:pPr eaLnBrk="1" hangingPunct="1">
              <a:lnSpc>
                <a:spcPct val="80000"/>
              </a:lnSpc>
              <a:defRPr/>
            </a:pPr>
            <a:r>
              <a:rPr lang="en-US" sz="2800" dirty="0"/>
              <a:t>In the Pacific basin, more storms during El Nino across the Pacific, which means increased activity in the central Pacific. During La Nina years, activity is ‘confined’ to the far west and far east Pacific.  </a:t>
            </a:r>
          </a:p>
          <a:p>
            <a:pPr eaLnBrk="1" hangingPunct="1">
              <a:lnSpc>
                <a:spcPct val="80000"/>
              </a:lnSpc>
              <a:defRPr/>
            </a:pPr>
            <a:endParaRPr lang="en-US" sz="2800" dirty="0"/>
          </a:p>
          <a:p>
            <a:pPr eaLnBrk="1" hangingPunct="1">
              <a:lnSpc>
                <a:spcPct val="80000"/>
              </a:lnSpc>
              <a:defRPr/>
            </a:pPr>
            <a:r>
              <a:rPr lang="en-US" sz="2800" dirty="0"/>
              <a:t>In the West Pacific </a:t>
            </a:r>
            <a:r>
              <a:rPr lang="en-US" sz="2800" dirty="0">
                <a:sym typeface="Wingdings" pitchFamily="2" charset="2"/>
              </a:rPr>
              <a:t> fewer hurricanes in the trend (not significant), but more tropical systems since 1950. </a:t>
            </a:r>
            <a:r>
              <a:rPr lang="en-US" sz="2800" dirty="0"/>
              <a:t> </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0776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In the Indian Ocean </a:t>
            </a:r>
            <a:r>
              <a:rPr lang="en-US" sz="2800" dirty="0">
                <a:sym typeface="Wingdings" pitchFamily="2" charset="2"/>
              </a:rPr>
              <a:t> two maxima in activity, May – June and October – November. Why?</a:t>
            </a:r>
          </a:p>
          <a:p>
            <a:pPr eaLnBrk="1" hangingPunct="1">
              <a:lnSpc>
                <a:spcPct val="80000"/>
              </a:lnSpc>
              <a:defRPr/>
            </a:pPr>
            <a:endParaRPr lang="en-US" sz="2800" dirty="0">
              <a:sym typeface="Wingdings" pitchFamily="2" charset="2"/>
            </a:endParaRPr>
          </a:p>
          <a:p>
            <a:pPr eaLnBrk="1" hangingPunct="1">
              <a:lnSpc>
                <a:spcPct val="80000"/>
              </a:lnSpc>
              <a:defRPr/>
            </a:pPr>
            <a:endParaRPr lang="en-US" sz="2800" dirty="0">
              <a:sym typeface="Wingdings" pitchFamily="2" charset="2"/>
            </a:endParaRPr>
          </a:p>
          <a:p>
            <a:pPr eaLnBrk="1" hangingPunct="1">
              <a:lnSpc>
                <a:spcPct val="80000"/>
              </a:lnSpc>
              <a:defRPr/>
            </a:pPr>
            <a:r>
              <a:rPr lang="en-US" sz="2800" dirty="0">
                <a:sym typeface="Wingdings" pitchFamily="2" charset="2"/>
              </a:rPr>
              <a:t>No </a:t>
            </a:r>
            <a:r>
              <a:rPr lang="en-US" sz="2800" dirty="0" err="1">
                <a:sym typeface="Wingdings" pitchFamily="2" charset="2"/>
              </a:rPr>
              <a:t>discernable</a:t>
            </a:r>
            <a:r>
              <a:rPr lang="en-US" sz="2800" dirty="0">
                <a:sym typeface="Wingdings" pitchFamily="2" charset="2"/>
              </a:rPr>
              <a:t> trends there, but three times more likely for tropical cyclones in La Nina years. This is primarily driven by hurricane activity, no differences in tropical storms. (Since 1977) </a:t>
            </a: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44725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In the Southern Hemisphere: the season is October – April. No variability in tropical storm numbers. More hurricanes in La Nina years.</a:t>
            </a:r>
          </a:p>
          <a:p>
            <a:pPr eaLnBrk="1" hangingPunct="1">
              <a:lnSpc>
                <a:spcPct val="80000"/>
              </a:lnSpc>
              <a:defRPr/>
            </a:pPr>
            <a:endParaRPr lang="en-US" sz="2800" dirty="0"/>
          </a:p>
          <a:p>
            <a:pPr eaLnBrk="1" hangingPunct="1">
              <a:lnSpc>
                <a:spcPct val="80000"/>
              </a:lnSpc>
              <a:defRPr/>
            </a:pPr>
            <a:r>
              <a:rPr lang="en-US" sz="2800" dirty="0"/>
              <a:t>No trend here either. (Since 1980)</a:t>
            </a:r>
          </a:p>
          <a:p>
            <a:pPr eaLnBrk="1" hangingPunct="1">
              <a:lnSpc>
                <a:spcPct val="80000"/>
              </a:lnSpc>
              <a:defRPr/>
            </a:pPr>
            <a:endParaRPr lang="en-US" sz="2800" dirty="0"/>
          </a:p>
          <a:p>
            <a:pPr eaLnBrk="1" hangingPunct="1">
              <a:lnSpc>
                <a:spcPct val="80000"/>
              </a:lnSpc>
              <a:defRPr/>
            </a:pPr>
            <a:r>
              <a:rPr lang="en-US" sz="2800" dirty="0"/>
              <a:t>In the South Atlantic (1960 – 2010). March 2004 – </a:t>
            </a:r>
            <a:r>
              <a:rPr lang="en-US" sz="2800" dirty="0" err="1"/>
              <a:t>Catarina</a:t>
            </a:r>
            <a:r>
              <a:rPr lang="en-US" sz="2800" dirty="0"/>
              <a:t> is the only hurricane. Only ten other tropical storm occurrences, last one in March 2011 (</a:t>
            </a:r>
            <a:r>
              <a:rPr lang="en-US" sz="2800" dirty="0" err="1"/>
              <a:t>Arani</a:t>
            </a:r>
            <a:r>
              <a:rPr lang="en-US" sz="2800" dirty="0"/>
              <a:t>). Nine since 2000, and 5 since 2010. Climate change?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28178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South Atlantic: No tropical cyclones. Why? </a:t>
            </a:r>
          </a:p>
          <a:p>
            <a:pPr eaLnBrk="1" hangingPunct="1">
              <a:lnSpc>
                <a:spcPct val="80000"/>
              </a:lnSpc>
              <a:defRPr/>
            </a:pPr>
            <a:endParaRPr lang="en-US" sz="2800" dirty="0"/>
          </a:p>
          <a:p>
            <a:pPr eaLnBrk="1" hangingPunct="1">
              <a:lnSpc>
                <a:spcPct val="80000"/>
              </a:lnSpc>
              <a:defRPr/>
            </a:pPr>
            <a:r>
              <a:rPr lang="en-US" sz="2800" dirty="0"/>
              <a:t>1.  Shear profiles too strong</a:t>
            </a:r>
          </a:p>
          <a:p>
            <a:pPr eaLnBrk="1" hangingPunct="1">
              <a:lnSpc>
                <a:spcPct val="80000"/>
              </a:lnSpc>
              <a:defRPr/>
            </a:pPr>
            <a:r>
              <a:rPr lang="en-US" sz="2800" dirty="0"/>
              <a:t>2.	SST’s too cold. </a:t>
            </a:r>
          </a:p>
          <a:p>
            <a:pPr eaLnBrk="1" hangingPunct="1">
              <a:lnSpc>
                <a:spcPct val="80000"/>
              </a:lnSpc>
              <a:defRPr/>
            </a:pPr>
            <a:endParaRPr lang="en-US" sz="2800" dirty="0"/>
          </a:p>
          <a:p>
            <a:pPr eaLnBrk="1" hangingPunct="1">
              <a:lnSpc>
                <a:spcPct val="80000"/>
              </a:lnSpc>
              <a:defRPr/>
            </a:pPr>
            <a:r>
              <a:rPr lang="en-US" sz="2800" dirty="0"/>
              <a:t>Most of the South Atlantic cyclones </a:t>
            </a:r>
            <a:r>
              <a:rPr lang="en-US" sz="2800" dirty="0" err="1"/>
              <a:t>occurr</a:t>
            </a:r>
            <a:r>
              <a:rPr lang="en-US" sz="2800" dirty="0"/>
              <a:t> in March, and almost all from January – April. </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53986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5" end="5"/>
                                            </p:txEl>
                                          </p:spTgt>
                                        </p:tgtEl>
                                        <p:attrNameLst>
                                          <p:attrName>style.visibility</p:attrName>
                                        </p:attrNameLst>
                                      </p:cBhvr>
                                      <p:to>
                                        <p:strVal val="visible"/>
                                      </p:to>
                                    </p:set>
                                    <p:anim calcmode="lin" valueType="num">
                                      <p:cBhvr additive="base">
                                        <p:cTn id="25"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West Pacific </a:t>
            </a:r>
            <a:r>
              <a:rPr lang="en-US" sz="2800" dirty="0">
                <a:sym typeface="Wingdings" pitchFamily="2" charset="2"/>
              </a:rPr>
              <a:t> Tropical activity all year around! But most prominent from April – Dec., and peaks in August – Sept time frame.</a:t>
            </a:r>
          </a:p>
          <a:p>
            <a:pPr eaLnBrk="1" hangingPunct="1">
              <a:lnSpc>
                <a:spcPct val="80000"/>
              </a:lnSpc>
              <a:defRPr/>
            </a:pPr>
            <a:endParaRPr lang="en-US" sz="2800" dirty="0">
              <a:sym typeface="Wingdings" pitchFamily="2" charset="2"/>
            </a:endParaRPr>
          </a:p>
          <a:p>
            <a:pPr eaLnBrk="1" hangingPunct="1">
              <a:lnSpc>
                <a:spcPct val="80000"/>
              </a:lnSpc>
              <a:defRPr/>
            </a:pPr>
            <a:endParaRPr lang="en-US" sz="2800" dirty="0">
              <a:sym typeface="Wingdings" pitchFamily="2" charset="2"/>
            </a:endParaRPr>
          </a:p>
          <a:p>
            <a:pPr eaLnBrk="1" hangingPunct="1">
              <a:lnSpc>
                <a:spcPct val="80000"/>
              </a:lnSpc>
              <a:defRPr/>
            </a:pPr>
            <a:r>
              <a:rPr lang="en-US" sz="2800" dirty="0">
                <a:sym typeface="Wingdings" pitchFamily="2" charset="2"/>
              </a:rPr>
              <a:t>Indian Ocean: East Indian far more active than West Indian. </a:t>
            </a:r>
          </a:p>
          <a:p>
            <a:pPr eaLnBrk="1" hangingPunct="1">
              <a:lnSpc>
                <a:spcPct val="80000"/>
              </a:lnSpc>
              <a:defRPr/>
            </a:pPr>
            <a:endParaRPr lang="en-US" sz="2800" dirty="0">
              <a:sym typeface="Wingdings" pitchFamily="2" charset="2"/>
            </a:endParaRPr>
          </a:p>
          <a:p>
            <a:pPr eaLnBrk="1" hangingPunct="1">
              <a:lnSpc>
                <a:spcPct val="80000"/>
              </a:lnSpc>
              <a:defRPr/>
            </a:pPr>
            <a:r>
              <a:rPr lang="en-US" sz="2800" dirty="0">
                <a:sym typeface="Wingdings" pitchFamily="2" charset="2"/>
              </a:rPr>
              <a:t>Southern Hemisphere: No </a:t>
            </a:r>
            <a:r>
              <a:rPr lang="en-US" sz="2800" dirty="0" err="1">
                <a:sym typeface="Wingdings" pitchFamily="2" charset="2"/>
              </a:rPr>
              <a:t>discernable</a:t>
            </a:r>
            <a:r>
              <a:rPr lang="en-US" sz="2800" dirty="0">
                <a:sym typeface="Wingdings" pitchFamily="2" charset="2"/>
              </a:rPr>
              <a:t> variability in west Indian Ocean. More in the East Indian, and in EL Nino years.</a:t>
            </a:r>
          </a:p>
          <a:p>
            <a:pPr eaLnBrk="1" hangingPunct="1">
              <a:lnSpc>
                <a:spcPct val="80000"/>
              </a:lnSpc>
              <a:defRPr/>
            </a:pPr>
            <a:endParaRPr lang="en-US" sz="2800" dirty="0">
              <a:sym typeface="Wingdings" pitchFamily="2" charset="2"/>
            </a:endParaRPr>
          </a:p>
          <a:p>
            <a:pPr eaLnBrk="1" hangingPunct="1">
              <a:lnSpc>
                <a:spcPct val="80000"/>
              </a:lnSpc>
              <a:defRPr/>
            </a:pPr>
            <a:endParaRPr lang="en-US" sz="2800" dirty="0">
              <a:sym typeface="Wingdings" pitchFamily="2" charset="2"/>
            </a:endParaRP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68303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In this view, accelerations give rise to </a:t>
            </a:r>
            <a:r>
              <a:rPr lang="en-US" sz="2800" dirty="0" err="1"/>
              <a:t>ageostropic</a:t>
            </a:r>
            <a:r>
              <a:rPr lang="en-US" sz="2800" dirty="0"/>
              <a:t> motions. Is it correct to call these just a "response" to forcing? </a:t>
            </a:r>
          </a:p>
          <a:p>
            <a:pPr eaLnBrk="1" hangingPunct="1">
              <a:lnSpc>
                <a:spcPct val="80000"/>
              </a:lnSpc>
              <a:defRPr/>
            </a:pPr>
            <a:endParaRPr lang="en-US" sz="2800" dirty="0"/>
          </a:p>
          <a:p>
            <a:pPr eaLnBrk="1" hangingPunct="1">
              <a:lnSpc>
                <a:spcPct val="80000"/>
              </a:lnSpc>
              <a:defRPr/>
            </a:pPr>
            <a:r>
              <a:rPr lang="en-US" sz="2800" dirty="0"/>
              <a:t>Cannot these motions themselves give rise to forcing? Let use Temperature  advection as an example? </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246" y="4879942"/>
            <a:ext cx="7239000" cy="762000"/>
          </a:xfrm>
          <a:prstGeom prst="rect">
            <a:avLst/>
          </a:prstGeom>
          <a:solidFill>
            <a:schemeClr val="tx1"/>
          </a:solidFill>
          <a:ln>
            <a:noFill/>
          </a:ln>
          <a:effectLst/>
        </p:spPr>
      </p:pic>
    </p:spTree>
    <p:extLst>
      <p:ext uri="{BB962C8B-B14F-4D97-AF65-F5344CB8AC3E}">
        <p14:creationId xmlns:p14="http://schemas.microsoft.com/office/powerpoint/2010/main" val="78757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242"/>
                                        </p:tgtEl>
                                        <p:attrNameLst>
                                          <p:attrName>style.visibility</p:attrName>
                                        </p:attrNameLst>
                                      </p:cBhvr>
                                      <p:to>
                                        <p:strVal val="visible"/>
                                      </p:to>
                                    </p:set>
                                    <p:animEffect transition="in" filter="circle(in)">
                                      <p:cBhvr>
                                        <p:cTn id="19"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Southern Hemisphere </a:t>
            </a:r>
            <a:r>
              <a:rPr lang="en-US" sz="2800" dirty="0" err="1"/>
              <a:t>Con’t</a:t>
            </a:r>
            <a:r>
              <a:rPr lang="en-US" sz="2800" dirty="0"/>
              <a:t>:</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Southwest Pacific active, more in El Nino years. Very few storms in the South East Pacific (like South Atlantic! – this is good for S. America!).</a:t>
            </a:r>
          </a:p>
          <a:p>
            <a:pPr eaLnBrk="1" hangingPunct="1">
              <a:lnSpc>
                <a:spcPct val="80000"/>
              </a:lnSpc>
              <a:defRPr/>
            </a:pPr>
            <a:endParaRPr lang="en-US" sz="2800" dirty="0"/>
          </a:p>
          <a:p>
            <a:pPr eaLnBrk="1" hangingPunct="1">
              <a:lnSpc>
                <a:spcPct val="80000"/>
              </a:lnSpc>
              <a:defRPr/>
            </a:pPr>
            <a:r>
              <a:rPr lang="en-US" sz="2800" dirty="0"/>
              <a:t>There are trends due to the Pacific </a:t>
            </a:r>
            <a:r>
              <a:rPr lang="en-US" sz="2800" dirty="0" err="1"/>
              <a:t>Decaal</a:t>
            </a:r>
            <a:r>
              <a:rPr lang="en-US" sz="2800" dirty="0"/>
              <a:t> Oscillation!</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25435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Atlantic: Generally more tropical cyclones in PDO negative years (1947 – 1976, 1999 – present). Also much weaker ENSO variability (none sign.) But, strong ENSO variability in PDO positive years (favors El Nino).</a:t>
            </a:r>
          </a:p>
          <a:p>
            <a:pPr eaLnBrk="1" hangingPunct="1">
              <a:lnSpc>
                <a:spcPct val="80000"/>
              </a:lnSpc>
              <a:defRPr/>
            </a:pPr>
            <a:endParaRPr lang="en-US" sz="2800" dirty="0"/>
          </a:p>
          <a:p>
            <a:pPr eaLnBrk="1" hangingPunct="1">
              <a:lnSpc>
                <a:spcPct val="80000"/>
              </a:lnSpc>
              <a:defRPr/>
            </a:pPr>
            <a:r>
              <a:rPr lang="en-US" sz="2800" dirty="0"/>
              <a:t>E. Pacific: More tropical cyclones in PDO+ with strong ENSO variability like Atlantic. No significant variability in PDO -.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29044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In the West Pacific:   No variability in PDO, but within the PDO, strong ENSO variability in PDO +, more and stronger storms during El Nino years. No ENSO variability in PDO -.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Indian Ocean, and Southern Hemisphere – not enough time to discern PDO variability!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45658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Historical Atlantic: </a:t>
            </a:r>
          </a:p>
          <a:p>
            <a:pPr eaLnBrk="1" hangingPunct="1">
              <a:lnSpc>
                <a:spcPct val="80000"/>
              </a:lnSpc>
              <a:defRPr/>
            </a:pPr>
            <a:endParaRPr lang="en-US" sz="2800" dirty="0"/>
          </a:p>
          <a:p>
            <a:pPr eaLnBrk="1" hangingPunct="1">
              <a:lnSpc>
                <a:spcPct val="80000"/>
              </a:lnSpc>
              <a:defRPr/>
            </a:pPr>
            <a:r>
              <a:rPr lang="en-US" sz="2800" dirty="0"/>
              <a:t>In the Atlantic, 1930’s were active, but also the 1870s – 1890s.   the late 1880’s were more active than the mid-1930’s even though one would suspect fewer storms were missed later.</a:t>
            </a:r>
          </a:p>
          <a:p>
            <a:pPr eaLnBrk="1" hangingPunct="1">
              <a:lnSpc>
                <a:spcPct val="80000"/>
              </a:lnSpc>
              <a:defRPr/>
            </a:pPr>
            <a:endParaRPr lang="en-US" sz="2800" dirty="0"/>
          </a:p>
          <a:p>
            <a:pPr eaLnBrk="1" hangingPunct="1">
              <a:lnSpc>
                <a:spcPct val="80000"/>
              </a:lnSpc>
              <a:defRPr/>
            </a:pPr>
            <a:r>
              <a:rPr lang="en-US" sz="2800" dirty="0"/>
              <a:t>Deadliest season 1780: About 30,000 killed. Impacted the American Revolution.  The Spanish (late October), British (early and mid October), and French (August) navies were beaten down.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63529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Atlantic: Quiet years 1914 (1 storm), and 1983 (4 storms) stand out. </a:t>
            </a:r>
          </a:p>
          <a:p>
            <a:pPr eaLnBrk="1" hangingPunct="1">
              <a:lnSpc>
                <a:spcPct val="80000"/>
              </a:lnSpc>
              <a:defRPr/>
            </a:pPr>
            <a:endParaRPr lang="en-US" sz="2800" dirty="0"/>
          </a:p>
          <a:p>
            <a:pPr eaLnBrk="1" hangingPunct="1">
              <a:lnSpc>
                <a:spcPct val="80000"/>
              </a:lnSpc>
              <a:defRPr/>
            </a:pPr>
            <a:r>
              <a:rPr lang="en-US" sz="2800" dirty="0"/>
              <a:t>Anatomy of a quiet year 1983 (only 4 storms! All from mid-Aug – mid Sept)</a:t>
            </a:r>
          </a:p>
          <a:p>
            <a:pPr eaLnBrk="1" hangingPunct="1">
              <a:lnSpc>
                <a:spcPct val="80000"/>
              </a:lnSpc>
              <a:defRPr/>
            </a:pPr>
            <a:endParaRPr lang="en-US" sz="2800" dirty="0"/>
          </a:p>
          <a:p>
            <a:pPr eaLnBrk="1" hangingPunct="1">
              <a:lnSpc>
                <a:spcPct val="80000"/>
              </a:lnSpc>
              <a:defRPr/>
            </a:pPr>
            <a:r>
              <a:rPr lang="en-US" sz="2800" dirty="0"/>
              <a:t>1.	Lower SSTs</a:t>
            </a:r>
          </a:p>
          <a:p>
            <a:pPr eaLnBrk="1" hangingPunct="1">
              <a:lnSpc>
                <a:spcPct val="80000"/>
              </a:lnSpc>
              <a:defRPr/>
            </a:pPr>
            <a:r>
              <a:rPr lang="en-US" sz="2800" dirty="0"/>
              <a:t>2.	Strong wind shear, except during the one time.</a:t>
            </a:r>
          </a:p>
          <a:p>
            <a:pPr eaLnBrk="1" hangingPunct="1">
              <a:lnSpc>
                <a:spcPct val="80000"/>
              </a:lnSpc>
              <a:defRPr/>
            </a:pPr>
            <a:r>
              <a:rPr lang="en-US" sz="2800" dirty="0"/>
              <a:t>3.	tropical depression track was north of it’s typical position.</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17008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5" end="5"/>
                                            </p:txEl>
                                          </p:spTgt>
                                        </p:tgtEl>
                                        <p:attrNameLst>
                                          <p:attrName>style.visibility</p:attrName>
                                        </p:attrNameLst>
                                      </p:cBhvr>
                                      <p:to>
                                        <p:strVal val="visible"/>
                                      </p:to>
                                    </p:set>
                                    <p:anim calcmode="lin" valueType="num">
                                      <p:cBhvr additive="base">
                                        <p:cTn id="25"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6" end="6"/>
                                            </p:txEl>
                                          </p:spTgt>
                                        </p:tgtEl>
                                        <p:attrNameLst>
                                          <p:attrName>style.visibility</p:attrName>
                                        </p:attrNameLst>
                                      </p:cBhvr>
                                      <p:to>
                                        <p:strVal val="visible"/>
                                      </p:to>
                                    </p:set>
                                    <p:anim calcmode="lin" valueType="num">
                                      <p:cBhvr additive="base">
                                        <p:cTn id="31"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 Active year of 2005: </a:t>
            </a:r>
          </a:p>
          <a:p>
            <a:pPr eaLnBrk="1" hangingPunct="1">
              <a:lnSpc>
                <a:spcPct val="80000"/>
              </a:lnSpc>
              <a:defRPr/>
            </a:pPr>
            <a:endParaRPr lang="en-US" sz="2800" dirty="0"/>
          </a:p>
          <a:p>
            <a:pPr eaLnBrk="1" hangingPunct="1">
              <a:lnSpc>
                <a:spcPct val="80000"/>
              </a:lnSpc>
              <a:defRPr/>
            </a:pPr>
            <a:r>
              <a:rPr lang="en-US" sz="2800" dirty="0"/>
              <a:t>Strong QBO Easterly (not good), but La Nina year in PDO- year. SSTs were very warm in the West Atlantic, the most prolific part of the Atlantic.  </a:t>
            </a:r>
          </a:p>
          <a:p>
            <a:pPr eaLnBrk="1" hangingPunct="1">
              <a:lnSpc>
                <a:spcPct val="80000"/>
              </a:lnSpc>
              <a:defRPr/>
            </a:pPr>
            <a:endParaRPr lang="en-US" sz="2800" dirty="0"/>
          </a:p>
          <a:p>
            <a:pPr eaLnBrk="1" hangingPunct="1">
              <a:lnSpc>
                <a:spcPct val="80000"/>
              </a:lnSpc>
              <a:defRPr/>
            </a:pPr>
            <a:r>
              <a:rPr lang="en-US" sz="2800" dirty="0"/>
              <a:t>Since 1980 global hurricane records have been complete. Not true everywhere before this. E. Pac. not until 1971. W. Pac 1946.  Atlantic since 1851 (longest record, but not reliable until 1944)</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8504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a:t>     Hurricanes: The Evil Wind</a:t>
            </a:r>
          </a:p>
        </p:txBody>
      </p:sp>
      <p:sp>
        <p:nvSpPr>
          <p:cNvPr id="15363" name="Rectangle 3"/>
          <p:cNvSpPr>
            <a:spLocks noGrp="1" noChangeArrowheads="1"/>
          </p:cNvSpPr>
          <p:nvPr>
            <p:ph type="body" idx="1"/>
          </p:nvPr>
        </p:nvSpPr>
        <p:spPr/>
        <p:txBody>
          <a:bodyPr/>
          <a:lstStyle/>
          <a:p>
            <a:pPr eaLnBrk="1" hangingPunct="1">
              <a:defRPr/>
            </a:pPr>
            <a:r>
              <a:rPr lang="en-US"/>
              <a:t>Check this out………</a:t>
            </a:r>
          </a:p>
          <a:p>
            <a:pPr eaLnBrk="1" hangingPunct="1">
              <a:defRPr/>
            </a:pPr>
            <a:r>
              <a:rPr lang="en-US"/>
              <a:t>2005 (27)   versus        1933 (21)</a:t>
            </a:r>
          </a:p>
          <a:p>
            <a:pPr eaLnBrk="1" hangingPunct="1">
              <a:defRPr/>
            </a:pPr>
            <a:endParaRPr lang="en-US"/>
          </a:p>
        </p:txBody>
      </p:sp>
      <p:pic>
        <p:nvPicPr>
          <p:cNvPr id="26628" name="Picture 5" descr="Hurricane History">
            <a:hlinkClick r:id="rId2"/>
          </p:cNvPr>
          <p:cNvPicPr>
            <a:picLocks noChangeAspect="1" noChangeArrowheads="1"/>
          </p:cNvPicPr>
          <p:nvPr/>
        </p:nvPicPr>
        <p:blipFill>
          <a:blip r:embed="rId3"/>
          <a:srcRect/>
          <a:stretch>
            <a:fillRect/>
          </a:stretch>
        </p:blipFill>
        <p:spPr bwMode="auto">
          <a:xfrm>
            <a:off x="457200" y="457200"/>
            <a:ext cx="752475" cy="962025"/>
          </a:xfrm>
          <a:prstGeom prst="rect">
            <a:avLst/>
          </a:prstGeom>
          <a:noFill/>
          <a:ln w="9525">
            <a:noFill/>
            <a:miter lim="800000"/>
            <a:headEnd/>
            <a:tailEnd/>
          </a:ln>
        </p:spPr>
      </p:pic>
      <p:pic>
        <p:nvPicPr>
          <p:cNvPr id="15366" name="Picture 6" descr="track">
            <a:hlinkClick r:id="rId4"/>
          </p:cNvPr>
          <p:cNvPicPr>
            <a:picLocks noChangeAspect="1" noChangeArrowheads="1"/>
          </p:cNvPicPr>
          <p:nvPr/>
        </p:nvPicPr>
        <p:blipFill>
          <a:blip r:embed="rId5"/>
          <a:srcRect/>
          <a:stretch>
            <a:fillRect/>
          </a:stretch>
        </p:blipFill>
        <p:spPr bwMode="auto">
          <a:xfrm>
            <a:off x="457200" y="3429000"/>
            <a:ext cx="3962400" cy="3168650"/>
          </a:xfrm>
          <a:prstGeom prst="rect">
            <a:avLst/>
          </a:prstGeom>
          <a:noFill/>
          <a:ln w="9525">
            <a:noFill/>
            <a:miter lim="800000"/>
            <a:headEnd/>
            <a:tailEnd/>
          </a:ln>
        </p:spPr>
      </p:pic>
      <p:pic>
        <p:nvPicPr>
          <p:cNvPr id="15367" name="Picture 7" descr="track">
            <a:hlinkClick r:id="rId6"/>
          </p:cNvPr>
          <p:cNvPicPr>
            <a:picLocks noChangeAspect="1" noChangeArrowheads="1"/>
          </p:cNvPicPr>
          <p:nvPr/>
        </p:nvPicPr>
        <p:blipFill>
          <a:blip r:embed="rId7"/>
          <a:srcRect/>
          <a:stretch>
            <a:fillRect/>
          </a:stretch>
        </p:blipFill>
        <p:spPr bwMode="auto">
          <a:xfrm>
            <a:off x="4800600" y="3429000"/>
            <a:ext cx="3962400" cy="3170238"/>
          </a:xfrm>
          <a:prstGeom prst="rect">
            <a:avLst/>
          </a:prstGeom>
          <a:noFill/>
          <a:ln w="9525">
            <a:noFill/>
            <a:miter lim="800000"/>
            <a:headEnd/>
            <a:tailEnd/>
          </a:ln>
        </p:spPr>
      </p:pic>
    </p:spTree>
    <p:extLst>
      <p:ext uri="{BB962C8B-B14F-4D97-AF65-F5344CB8AC3E}">
        <p14:creationId xmlns:p14="http://schemas.microsoft.com/office/powerpoint/2010/main" val="229558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366"/>
                                        </p:tgtEl>
                                        <p:attrNameLst>
                                          <p:attrName>style.visibility</p:attrName>
                                        </p:attrNameLst>
                                      </p:cBhvr>
                                      <p:to>
                                        <p:strVal val="visible"/>
                                      </p:to>
                                    </p:set>
                                    <p:animEffect transition="in" filter="fade">
                                      <p:cBhvr>
                                        <p:cTn id="19" dur="2000"/>
                                        <p:tgtEl>
                                          <p:spTgt spid="1536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5367"/>
                                        </p:tgtEl>
                                        <p:attrNameLst>
                                          <p:attrName>style.visibility</p:attrName>
                                        </p:attrNameLst>
                                      </p:cBhvr>
                                      <p:to>
                                        <p:strVal val="visible"/>
                                      </p:to>
                                    </p:set>
                                    <p:animEffect transition="in" filter="dissolve">
                                      <p:cBhvr>
                                        <p:cTn id="24"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What we don’t know about hurricanes:</a:t>
            </a:r>
          </a:p>
          <a:p>
            <a:pPr eaLnBrk="1" hangingPunct="1">
              <a:lnSpc>
                <a:spcPct val="80000"/>
              </a:lnSpc>
              <a:defRPr/>
            </a:pPr>
            <a:endParaRPr lang="en-US" sz="2800" dirty="0"/>
          </a:p>
          <a:p>
            <a:pPr eaLnBrk="1" hangingPunct="1">
              <a:lnSpc>
                <a:spcPct val="80000"/>
              </a:lnSpc>
              <a:defRPr/>
            </a:pPr>
            <a:r>
              <a:rPr lang="en-US" sz="2400" dirty="0"/>
              <a:t>One of the biggest problem is hurricane track prediction. Katrina (2005) and Sandy (2012) were well predicted, and there’s been improvement especially in the 2010s. The biggest is intensity ( convection). </a:t>
            </a:r>
          </a:p>
          <a:p>
            <a:pPr eaLnBrk="1" hangingPunct="1">
              <a:lnSpc>
                <a:spcPct val="80000"/>
              </a:lnSpc>
              <a:defRPr/>
            </a:pPr>
            <a:endParaRPr lang="en-US" sz="2400" dirty="0"/>
          </a:p>
          <a:p>
            <a:pPr eaLnBrk="1" hangingPunct="1">
              <a:lnSpc>
                <a:spcPct val="80000"/>
              </a:lnSpc>
              <a:defRPr/>
            </a:pPr>
            <a:r>
              <a:rPr lang="en-US" sz="2400" dirty="0"/>
              <a:t>	Hurricanes are influenced by the mid-</a:t>
            </a:r>
            <a:r>
              <a:rPr lang="en-US" sz="2400" dirty="0" err="1"/>
              <a:t>lats</a:t>
            </a:r>
            <a:r>
              <a:rPr lang="en-US" sz="2400" dirty="0"/>
              <a:t>, and strength and distance from mid-</a:t>
            </a:r>
            <a:r>
              <a:rPr lang="en-US" sz="2400" dirty="0" err="1"/>
              <a:t>lat</a:t>
            </a:r>
            <a:r>
              <a:rPr lang="en-US" sz="2400" dirty="0"/>
              <a:t> features all come into play.</a:t>
            </a:r>
          </a:p>
          <a:p>
            <a:pPr eaLnBrk="1" hangingPunct="1">
              <a:lnSpc>
                <a:spcPct val="80000"/>
              </a:lnSpc>
              <a:defRPr/>
            </a:pPr>
            <a:endParaRPr lang="en-US" sz="2400" dirty="0"/>
          </a:p>
          <a:p>
            <a:pPr eaLnBrk="1" hangingPunct="1">
              <a:lnSpc>
                <a:spcPct val="80000"/>
              </a:lnSpc>
              <a:defRPr/>
            </a:pPr>
            <a:r>
              <a:rPr lang="en-US" sz="2400" dirty="0"/>
              <a:t>From 1955 – 1980 there was no improvements, but after this, satellites helped to narrow the track prediction errors to less than 100 km and less than 5 km / hr.</a:t>
            </a:r>
          </a:p>
          <a:p>
            <a:pPr eaLnBrk="1" hangingPunct="1">
              <a:lnSpc>
                <a:spcPct val="80000"/>
              </a:lnSpc>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420208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Why is it important?</a:t>
            </a:r>
          </a:p>
          <a:p>
            <a:pPr eaLnBrk="1" hangingPunct="1">
              <a:lnSpc>
                <a:spcPct val="80000"/>
              </a:lnSpc>
              <a:defRPr/>
            </a:pPr>
            <a:endParaRPr lang="en-US" sz="2800" dirty="0"/>
          </a:p>
          <a:p>
            <a:pPr eaLnBrk="1" hangingPunct="1">
              <a:lnSpc>
                <a:spcPct val="80000"/>
              </a:lnSpc>
              <a:defRPr/>
            </a:pPr>
            <a:r>
              <a:rPr lang="en-US" sz="2800" dirty="0"/>
              <a:t>The coastal areas of the US have built considerably in 30 years. Much of the US population lives on the coasts. Costs of evacuation are great.</a:t>
            </a:r>
          </a:p>
          <a:p>
            <a:pPr eaLnBrk="1" hangingPunct="1">
              <a:lnSpc>
                <a:spcPct val="80000"/>
              </a:lnSpc>
              <a:defRPr/>
            </a:pPr>
            <a:endParaRPr lang="en-US" sz="2800" dirty="0"/>
          </a:p>
          <a:p>
            <a:pPr eaLnBrk="1" hangingPunct="1">
              <a:lnSpc>
                <a:spcPct val="80000"/>
              </a:lnSpc>
              <a:defRPr/>
            </a:pPr>
            <a:r>
              <a:rPr lang="en-US" sz="2800" dirty="0"/>
              <a:t>Populations need to be aware of the danger. Many are reluctant to leave when a hurricane approaches. Those who do leave will need time. 24 – h lead time is needed.</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25405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The most damaging storms have been lately (I ‘stole’ this from </a:t>
            </a:r>
            <a:r>
              <a:rPr lang="en-US" sz="2800" dirty="0" err="1">
                <a:effectLst/>
              </a:rPr>
              <a:t>xxxx</a:t>
            </a:r>
            <a:r>
              <a:rPr lang="en-US" sz="2800" dirty="0">
                <a:effectLst/>
              </a:rPr>
              <a:t>):</a:t>
            </a:r>
          </a:p>
          <a:p>
            <a:r>
              <a:rPr lang="en-US" sz="2800" dirty="0">
                <a:effectLst/>
              </a:rPr>
              <a:t> </a:t>
            </a:r>
          </a:p>
          <a:p>
            <a:r>
              <a:rPr lang="en-US" sz="2000" b="1" dirty="0">
                <a:effectLst/>
              </a:rPr>
              <a:t>Figure 1: Costliest U.S. Atlantic hurricanes</a:t>
            </a:r>
            <a:endParaRPr lang="en-US" sz="2000" dirty="0">
              <a:effectLst/>
            </a:endParaRPr>
          </a:p>
          <a:p>
            <a:r>
              <a:rPr lang="en-US" sz="2000" i="1" dirty="0">
                <a:effectLst/>
              </a:rPr>
              <a:t>Cost refers to total estimated property damage.</a:t>
            </a:r>
            <a:endParaRPr lang="en-US" sz="2000" dirty="0">
              <a:effectLst/>
            </a:endParaRPr>
          </a:p>
          <a:p>
            <a:r>
              <a:rPr lang="en-US" sz="2000" u="sng" dirty="0">
                <a:effectLst/>
              </a:rPr>
              <a:t>Rank 	Hurricane 	Season 		Cost (’05 USD) </a:t>
            </a:r>
            <a:endParaRPr lang="en-US" sz="2000" dirty="0">
              <a:effectLst/>
            </a:endParaRPr>
          </a:p>
          <a:p>
            <a:r>
              <a:rPr lang="en-US" sz="2000" dirty="0">
                <a:effectLst/>
              </a:rPr>
              <a:t>1 	Katrina 		2005 		$75 billion</a:t>
            </a:r>
          </a:p>
          <a:p>
            <a:r>
              <a:rPr lang="en-US" sz="2000" dirty="0">
                <a:effectLst/>
              </a:rPr>
              <a:t>2	Sandy		2012		$60 billion </a:t>
            </a:r>
          </a:p>
          <a:p>
            <a:r>
              <a:rPr lang="en-US" sz="2000" dirty="0">
                <a:effectLst/>
              </a:rPr>
              <a:t>3 	Andrew 	1992 		$44.9 billion </a:t>
            </a:r>
          </a:p>
          <a:p>
            <a:r>
              <a:rPr lang="en-US" sz="2000" dirty="0">
                <a:effectLst/>
              </a:rPr>
              <a:t>4 	Charley 	2004 		$15.4 billion </a:t>
            </a:r>
          </a:p>
          <a:p>
            <a:r>
              <a:rPr lang="en-US" sz="2000" dirty="0">
                <a:effectLst/>
              </a:rPr>
              <a:t>5 	Ivan 		2004 		$14.6 billion </a:t>
            </a:r>
          </a:p>
          <a:p>
            <a:r>
              <a:rPr lang="en-US" sz="2000" dirty="0">
                <a:effectLst/>
              </a:rPr>
              <a:t>6 	Hugo 		1989 		$12.6 billion</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5074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3" end="3"/>
                                            </p:txEl>
                                          </p:spTgt>
                                        </p:tgtEl>
                                        <p:attrNameLst>
                                          <p:attrName>style.visibility</p:attrName>
                                        </p:attrNameLst>
                                      </p:cBhvr>
                                      <p:to>
                                        <p:strVal val="visible"/>
                                      </p:to>
                                    </p:set>
                                    <p:anim calcmode="lin" valueType="num">
                                      <p:cBhvr additive="base">
                                        <p:cTn id="25"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4" end="4"/>
                                            </p:txEl>
                                          </p:spTgt>
                                        </p:tgtEl>
                                        <p:attrNameLst>
                                          <p:attrName>style.visibility</p:attrName>
                                        </p:attrNameLst>
                                      </p:cBhvr>
                                      <p:to>
                                        <p:strVal val="visible"/>
                                      </p:to>
                                    </p:set>
                                    <p:anim calcmode="lin" valueType="num">
                                      <p:cBhvr additive="base">
                                        <p:cTn id="31"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5" end="5"/>
                                            </p:txEl>
                                          </p:spTgt>
                                        </p:tgtEl>
                                        <p:attrNameLst>
                                          <p:attrName>style.visibility</p:attrName>
                                        </p:attrNameLst>
                                      </p:cBhvr>
                                      <p:to>
                                        <p:strVal val="visible"/>
                                      </p:to>
                                    </p:set>
                                    <p:anim calcmode="lin" valueType="num">
                                      <p:cBhvr additive="base">
                                        <p:cTn id="37"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75">
                                            <p:txEl>
                                              <p:pRg st="6" end="6"/>
                                            </p:txEl>
                                          </p:spTgt>
                                        </p:tgtEl>
                                        <p:attrNameLst>
                                          <p:attrName>style.visibility</p:attrName>
                                        </p:attrNameLst>
                                      </p:cBhvr>
                                      <p:to>
                                        <p:strVal val="visible"/>
                                      </p:to>
                                    </p:set>
                                    <p:anim calcmode="lin" valueType="num">
                                      <p:cBhvr additive="base">
                                        <p:cTn id="43"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075">
                                            <p:txEl>
                                              <p:pRg st="7" end="7"/>
                                            </p:txEl>
                                          </p:spTgt>
                                        </p:tgtEl>
                                        <p:attrNameLst>
                                          <p:attrName>style.visibility</p:attrName>
                                        </p:attrNameLst>
                                      </p:cBhvr>
                                      <p:to>
                                        <p:strVal val="visible"/>
                                      </p:to>
                                    </p:set>
                                    <p:anim calcmode="lin" valueType="num">
                                      <p:cBhvr additive="base">
                                        <p:cTn id="49"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075">
                                            <p:txEl>
                                              <p:pRg st="8" end="8"/>
                                            </p:txEl>
                                          </p:spTgt>
                                        </p:tgtEl>
                                        <p:attrNameLst>
                                          <p:attrName>style.visibility</p:attrName>
                                        </p:attrNameLst>
                                      </p:cBhvr>
                                      <p:to>
                                        <p:strVal val="visible"/>
                                      </p:to>
                                    </p:set>
                                    <p:anim calcmode="lin" valueType="num">
                                      <p:cBhvr additive="base">
                                        <p:cTn id="55"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075">
                                            <p:txEl>
                                              <p:pRg st="9" end="9"/>
                                            </p:txEl>
                                          </p:spTgt>
                                        </p:tgtEl>
                                        <p:attrNameLst>
                                          <p:attrName>style.visibility</p:attrName>
                                        </p:attrNameLst>
                                      </p:cBhvr>
                                      <p:to>
                                        <p:strVal val="visible"/>
                                      </p:to>
                                    </p:set>
                                    <p:anim calcmode="lin" valueType="num">
                                      <p:cBhvr additive="base">
                                        <p:cTn id="61" dur="500" fill="hold"/>
                                        <p:tgtEl>
                                          <p:spTgt spid="307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07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075">
                                            <p:txEl>
                                              <p:pRg st="10" end="10"/>
                                            </p:txEl>
                                          </p:spTgt>
                                        </p:tgtEl>
                                        <p:attrNameLst>
                                          <p:attrName>style.visibility</p:attrName>
                                        </p:attrNameLst>
                                      </p:cBhvr>
                                      <p:to>
                                        <p:strVal val="visible"/>
                                      </p:to>
                                    </p:set>
                                    <p:anim calcmode="lin" valueType="num">
                                      <p:cBhvr additive="base">
                                        <p:cTn id="67" dur="500" fill="hold"/>
                                        <p:tgtEl>
                                          <p:spTgt spid="3075">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07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It is easy to see the atmosphere as a model that "spins up", but atmosphere is in constant evolution. </a:t>
            </a:r>
          </a:p>
          <a:p>
            <a:pPr lvl="0"/>
            <a:endParaRPr lang="en-US" sz="2800" dirty="0">
              <a:effectLst/>
            </a:endParaRPr>
          </a:p>
          <a:p>
            <a:pPr lvl="0"/>
            <a:r>
              <a:rPr lang="en-US" sz="2800" dirty="0">
                <a:effectLst/>
              </a:rPr>
              <a:t>OK, we can partition the observed wind into a geostrophic component and an </a:t>
            </a:r>
            <a:r>
              <a:rPr lang="en-US" sz="2800" dirty="0" err="1">
                <a:effectLst/>
              </a:rPr>
              <a:t>ageostrophic</a:t>
            </a:r>
            <a:r>
              <a:rPr lang="en-US" sz="2800" dirty="0">
                <a:effectLst/>
              </a:rPr>
              <a:t> component. We say that the </a:t>
            </a:r>
            <a:r>
              <a:rPr lang="en-US" sz="2800" dirty="0" err="1">
                <a:effectLst/>
              </a:rPr>
              <a:t>ageostrophic</a:t>
            </a:r>
            <a:r>
              <a:rPr lang="en-US" sz="2800" dirty="0">
                <a:effectLst/>
              </a:rPr>
              <a:t> component gives rise to divergence. </a:t>
            </a:r>
          </a:p>
          <a:p>
            <a:pPr marL="0" indent="0">
              <a:buNone/>
            </a:pPr>
            <a:endParaRPr lang="en-US" sz="2800" dirty="0">
              <a:effectLst/>
            </a:endParaRP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49031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400" dirty="0"/>
              <a:t>Huge build-up along the coasts of high dollar property which is insured.</a:t>
            </a:r>
          </a:p>
          <a:p>
            <a:pPr eaLnBrk="1" hangingPunct="1">
              <a:lnSpc>
                <a:spcPct val="80000"/>
              </a:lnSpc>
              <a:defRPr/>
            </a:pPr>
            <a:endParaRPr lang="en-US" sz="2400" dirty="0"/>
          </a:p>
          <a:p>
            <a:pPr eaLnBrk="1" hangingPunct="1">
              <a:lnSpc>
                <a:spcPct val="80000"/>
              </a:lnSpc>
              <a:defRPr/>
            </a:pPr>
            <a:r>
              <a:rPr lang="en-US" sz="2400" dirty="0"/>
              <a:t>In order to predict track, satellites, and hurricane reconnaissance flights used. The flights take measurements directly and by using </a:t>
            </a:r>
            <a:r>
              <a:rPr lang="en-US" sz="2400" dirty="0" err="1"/>
              <a:t>dropwindsondes</a:t>
            </a:r>
            <a:r>
              <a:rPr lang="en-US" sz="2400" dirty="0"/>
              <a:t>. These measure </a:t>
            </a:r>
            <a:r>
              <a:rPr lang="en-US" sz="2400" dirty="0" err="1"/>
              <a:t>p,T</a:t>
            </a:r>
            <a:r>
              <a:rPr lang="en-US" sz="2400" dirty="0"/>
              <a:t>, RH, u, and v. </a:t>
            </a:r>
          </a:p>
          <a:p>
            <a:pPr eaLnBrk="1" hangingPunct="1">
              <a:lnSpc>
                <a:spcPct val="80000"/>
              </a:lnSpc>
              <a:defRPr/>
            </a:pPr>
            <a:endParaRPr lang="en-US" sz="2400" dirty="0"/>
          </a:p>
          <a:p>
            <a:pPr eaLnBrk="1" hangingPunct="1">
              <a:lnSpc>
                <a:spcPct val="80000"/>
              </a:lnSpc>
              <a:defRPr/>
            </a:pPr>
            <a:r>
              <a:rPr lang="en-US" sz="2400" dirty="0"/>
              <a:t>It is felt the winds from 850 – 600 </a:t>
            </a:r>
            <a:r>
              <a:rPr lang="en-US" sz="2400" dirty="0" err="1"/>
              <a:t>hPa</a:t>
            </a:r>
            <a:r>
              <a:rPr lang="en-US" sz="2400" dirty="0"/>
              <a:t> are best and winds 150 km – 1500 km from the storm center. These are most influential in steering the storm.</a:t>
            </a:r>
          </a:p>
          <a:p>
            <a:pPr eaLnBrk="1" hangingPunct="1">
              <a:lnSpc>
                <a:spcPct val="80000"/>
              </a:lnSpc>
              <a:defRPr/>
            </a:pPr>
            <a:endParaRPr lang="en-US" sz="2400" dirty="0"/>
          </a:p>
          <a:p>
            <a:pPr eaLnBrk="1" hangingPunct="1">
              <a:lnSpc>
                <a:spcPct val="80000"/>
              </a:lnSpc>
              <a:defRPr/>
            </a:pPr>
            <a:r>
              <a:rPr lang="en-US" sz="2400" dirty="0"/>
              <a:t>Much hurricane research was started in earnest in the early 1940’s with hurricane flights. Continues today!</a:t>
            </a:r>
          </a:p>
          <a:p>
            <a:pPr marL="0" indent="0" eaLnBrk="1" hangingPunct="1">
              <a:lnSpc>
                <a:spcPct val="80000"/>
              </a:lnSpc>
              <a:buNone/>
              <a:defRPr/>
            </a:pPr>
            <a:endParaRPr lang="en-US" sz="24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17083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400" dirty="0"/>
              <a:t>Accumulated Cyclone Energy [ACE] (Goldenberg et al. (2001), Science)!</a:t>
            </a:r>
          </a:p>
          <a:p>
            <a:pPr eaLnBrk="1" hangingPunct="1">
              <a:lnSpc>
                <a:spcPct val="80000"/>
              </a:lnSpc>
              <a:defRPr/>
            </a:pPr>
            <a:endParaRPr lang="en-US" sz="2400" dirty="0"/>
          </a:p>
          <a:p>
            <a:pPr eaLnBrk="1" hangingPunct="1">
              <a:lnSpc>
                <a:spcPct val="80000"/>
              </a:lnSpc>
              <a:defRPr/>
            </a:pPr>
            <a:r>
              <a:rPr lang="en-US" sz="2400" dirty="0"/>
              <a:t>A measure that calculates the entire kinetic energy output of tropical cyclones (in 6 </a:t>
            </a:r>
            <a:r>
              <a:rPr lang="en-US" sz="2400" dirty="0" err="1"/>
              <a:t>hr</a:t>
            </a:r>
            <a:r>
              <a:rPr lang="en-US" sz="2400" dirty="0"/>
              <a:t> intervals). </a:t>
            </a:r>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r>
              <a:rPr lang="en-US" sz="2400" dirty="0"/>
              <a:t>Total season ACE is looked at as a measure of tropical cyclone activity for the season. </a:t>
            </a:r>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marL="0" indent="0" eaLnBrk="1" hangingPunct="1">
              <a:lnSpc>
                <a:spcPct val="80000"/>
              </a:lnSpc>
              <a:buNone/>
              <a:defRPr/>
            </a:pPr>
            <a:r>
              <a:rPr lang="en-US" sz="2400" dirty="0"/>
              <a:t> </a:t>
            </a:r>
          </a:p>
          <a:p>
            <a:pPr eaLnBrk="1" hangingPunct="1">
              <a:lnSpc>
                <a:spcPct val="80000"/>
              </a:lnSpc>
              <a:defRPr/>
            </a:pPr>
            <a:endParaRPr lang="en-US" sz="2400" dirty="0"/>
          </a:p>
          <a:p>
            <a:pPr marL="0" indent="0" eaLnBrk="1" hangingPunct="1">
              <a:lnSpc>
                <a:spcPct val="80000"/>
              </a:lnSpc>
              <a:buNone/>
              <a:defRPr/>
            </a:pPr>
            <a:endParaRPr lang="en-US" sz="24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3657600"/>
            <a:ext cx="6705600" cy="1600200"/>
          </a:xfrm>
          <a:prstGeom prst="rect">
            <a:avLst/>
          </a:prstGeom>
          <a:solidFill>
            <a:schemeClr val="tx1"/>
          </a:solidFill>
          <a:ln>
            <a:noFill/>
          </a:ln>
          <a:effectLst/>
        </p:spPr>
      </p:pic>
    </p:spTree>
    <p:extLst>
      <p:ext uri="{BB962C8B-B14F-4D97-AF65-F5344CB8AC3E}">
        <p14:creationId xmlns:p14="http://schemas.microsoft.com/office/powerpoint/2010/main" val="235719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8" end="8"/>
                                            </p:txEl>
                                          </p:spTgt>
                                        </p:tgtEl>
                                        <p:attrNameLst>
                                          <p:attrName>style.visibility</p:attrName>
                                        </p:attrNameLst>
                                      </p:cBhvr>
                                      <p:to>
                                        <p:strVal val="visible"/>
                                      </p:to>
                                    </p:set>
                                    <p:anim calcmode="lin" valueType="num">
                                      <p:cBhvr additive="base">
                                        <p:cTn id="19"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15" end="15"/>
                                            </p:txEl>
                                          </p:spTgt>
                                        </p:tgtEl>
                                        <p:attrNameLst>
                                          <p:attrName>style.visibility</p:attrName>
                                        </p:attrNameLst>
                                      </p:cBhvr>
                                      <p:to>
                                        <p:strVal val="visible"/>
                                      </p:to>
                                    </p:set>
                                    <p:anim calcmode="lin" valueType="num">
                                      <p:cBhvr additive="base">
                                        <p:cTn id="25" dur="500" fill="hold"/>
                                        <p:tgtEl>
                                          <p:spTgt spid="3075">
                                            <p:txEl>
                                              <p:pRg st="15" end="1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400" dirty="0"/>
              <a:t>ACE is also a measure of hurricane destructive power.  </a:t>
            </a:r>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r>
              <a:rPr lang="en-US" sz="2400" dirty="0"/>
              <a:t>In the ATL, normal ACE is about 100. In order to classify seasons as active, normal, or inactive, examine three parameters, ACE, TS numbers, Hurricane numbers. </a:t>
            </a:r>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r>
              <a:rPr lang="en-US" sz="2400" dirty="0"/>
              <a:t>ACE is now the index of choice for classifying particular seasons. </a:t>
            </a:r>
          </a:p>
          <a:p>
            <a:pPr marL="0" indent="0" eaLnBrk="1" hangingPunct="1">
              <a:lnSpc>
                <a:spcPct val="80000"/>
              </a:lnSpc>
              <a:buNone/>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marL="0" indent="0" eaLnBrk="1" hangingPunct="1">
              <a:lnSpc>
                <a:spcPct val="80000"/>
              </a:lnSpc>
              <a:buNone/>
              <a:defRPr/>
            </a:pPr>
            <a:r>
              <a:rPr lang="en-US" sz="2400" dirty="0"/>
              <a:t> </a:t>
            </a:r>
          </a:p>
          <a:p>
            <a:pPr eaLnBrk="1" hangingPunct="1">
              <a:lnSpc>
                <a:spcPct val="80000"/>
              </a:lnSpc>
              <a:defRPr/>
            </a:pPr>
            <a:endParaRPr lang="en-US" sz="2400" dirty="0"/>
          </a:p>
          <a:p>
            <a:pPr marL="0" indent="0" eaLnBrk="1" hangingPunct="1">
              <a:lnSpc>
                <a:spcPct val="80000"/>
              </a:lnSpc>
              <a:buNone/>
              <a:defRPr/>
            </a:pPr>
            <a:endParaRPr lang="en-US" sz="24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45786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anim calcmode="lin" valueType="num">
                                      <p:cBhvr additive="base">
                                        <p:cTn id="19"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12" end="12"/>
                                            </p:txEl>
                                          </p:spTgt>
                                        </p:tgtEl>
                                        <p:attrNameLst>
                                          <p:attrName>style.visibility</p:attrName>
                                        </p:attrNameLst>
                                      </p:cBhvr>
                                      <p:to>
                                        <p:strVal val="visible"/>
                                      </p:to>
                                    </p:set>
                                    <p:anim calcmode="lin" valueType="num">
                                      <p:cBhvr additive="base">
                                        <p:cTn id="25" dur="500" fill="hold"/>
                                        <p:tgtEl>
                                          <p:spTgt spid="3075">
                                            <p:txEl>
                                              <p:pRg st="12" end="1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b="1" u="sng" dirty="0" err="1"/>
              <a:t>Barotropic</a:t>
            </a:r>
            <a:r>
              <a:rPr lang="en-US" sz="2800" b="1" u="sng" dirty="0"/>
              <a:t> / Inertial Instability</a:t>
            </a:r>
          </a:p>
          <a:p>
            <a:pPr eaLnBrk="1" hangingPunct="1">
              <a:lnSpc>
                <a:spcPct val="80000"/>
              </a:lnSpc>
              <a:defRPr/>
            </a:pPr>
            <a:endParaRPr lang="en-US" sz="2800" dirty="0"/>
          </a:p>
          <a:p>
            <a:pPr eaLnBrk="1" hangingPunct="1">
              <a:lnSpc>
                <a:spcPct val="80000"/>
              </a:lnSpc>
              <a:defRPr/>
            </a:pPr>
            <a:r>
              <a:rPr lang="en-US" sz="2800" dirty="0">
                <a:sym typeface="Wingdings" pitchFamily="2" charset="2"/>
              </a:rPr>
              <a:t> </a:t>
            </a:r>
            <a:r>
              <a:rPr lang="en-US" sz="2800" dirty="0"/>
              <a:t>	General Instability in Q-G </a:t>
            </a:r>
            <a:r>
              <a:rPr lang="en-US" sz="2800" dirty="0" err="1"/>
              <a:t>Boussinesq</a:t>
            </a:r>
            <a:r>
              <a:rPr lang="en-US" sz="2800" dirty="0"/>
              <a:t> world. Recall no real definition of </a:t>
            </a:r>
          </a:p>
          <a:p>
            <a:pPr eaLnBrk="1" hangingPunct="1">
              <a:lnSpc>
                <a:spcPct val="80000"/>
              </a:lnSpc>
              <a:defRPr/>
            </a:pPr>
            <a:endParaRPr lang="en-US" sz="2800" dirty="0"/>
          </a:p>
          <a:p>
            <a:pPr eaLnBrk="1" hangingPunct="1">
              <a:lnSpc>
                <a:spcPct val="80000"/>
              </a:lnSpc>
              <a:defRPr/>
            </a:pPr>
            <a:r>
              <a:rPr lang="en-US" sz="2800" dirty="0" err="1"/>
              <a:t>Baroclinic</a:t>
            </a:r>
            <a:r>
              <a:rPr lang="en-US" sz="2800" dirty="0"/>
              <a:t> Instability, by we characterize by the presence of vertical shear: </a:t>
            </a:r>
          </a:p>
          <a:p>
            <a:pPr eaLnBrk="1" hangingPunct="1">
              <a:lnSpc>
                <a:spcPct val="80000"/>
              </a:lnSpc>
              <a:defRPr/>
            </a:pPr>
            <a:endParaRPr lang="en-US" sz="2800" dirty="0"/>
          </a:p>
          <a:p>
            <a:pPr eaLnBrk="1" hangingPunct="1">
              <a:lnSpc>
                <a:spcPct val="80000"/>
              </a:lnSpc>
              <a:defRPr/>
            </a:pPr>
            <a:r>
              <a:rPr lang="en-US" sz="2800" dirty="0" err="1"/>
              <a:t>Barotropic</a:t>
            </a:r>
            <a:r>
              <a:rPr lang="en-US" sz="2800" dirty="0"/>
              <a:t> Instability is horizontal wind shear: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343400"/>
            <a:ext cx="476250" cy="733425"/>
          </a:xfrm>
          <a:prstGeom prst="rect">
            <a:avLst/>
          </a:prstGeom>
          <a:solidFill>
            <a:schemeClr val="tx1"/>
          </a:solidFill>
          <a:ln>
            <a:noFill/>
          </a:ln>
          <a:effec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6375" y="5638800"/>
            <a:ext cx="857250" cy="838200"/>
          </a:xfrm>
          <a:prstGeom prst="rect">
            <a:avLst/>
          </a:prstGeom>
          <a:solidFill>
            <a:schemeClr val="tx1"/>
          </a:solidFill>
          <a:ln>
            <a:noFill/>
          </a:ln>
          <a:effectLst/>
        </p:spPr>
      </p:pic>
    </p:spTree>
    <p:extLst>
      <p:ext uri="{BB962C8B-B14F-4D97-AF65-F5344CB8AC3E}">
        <p14:creationId xmlns:p14="http://schemas.microsoft.com/office/powerpoint/2010/main" val="311381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Start with Q-GPV which is conserved:</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Recall:</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Then: </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895600"/>
            <a:ext cx="2209800" cy="942250"/>
          </a:xfrm>
          <a:prstGeom prst="rect">
            <a:avLst/>
          </a:prstGeom>
          <a:solidFill>
            <a:schemeClr val="tx1"/>
          </a:solidFill>
          <a:ln>
            <a:noFill/>
          </a:ln>
          <a:effec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599" y="4572000"/>
            <a:ext cx="6245087" cy="990600"/>
          </a:xfrm>
          <a:prstGeom prst="rect">
            <a:avLst/>
          </a:prstGeom>
          <a:solidFill>
            <a:schemeClr val="tx1"/>
          </a:solidFill>
          <a:ln>
            <a:noFill/>
          </a:ln>
          <a:effectLst/>
        </p:spPr>
      </p:pic>
    </p:spTree>
    <p:extLst>
      <p:ext uri="{BB962C8B-B14F-4D97-AF65-F5344CB8AC3E}">
        <p14:creationId xmlns:p14="http://schemas.microsoft.com/office/powerpoint/2010/main" val="148174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anim calcmode="lin" valueType="num">
                                      <p:cBhvr additive="base">
                                        <p:cTn id="19"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And recall (in </a:t>
            </a:r>
            <a:r>
              <a:rPr lang="en-US" sz="2800" dirty="0" err="1"/>
              <a:t>x,y,z</a:t>
            </a:r>
            <a:r>
              <a:rPr lang="en-US" sz="2800" dirty="0"/>
              <a:t>):</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err="1"/>
              <a:t>Bouyancy</a:t>
            </a:r>
            <a:r>
              <a:rPr lang="en-US" sz="2800" dirty="0"/>
              <a:t>:</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Hydrostatic relation (B is proportional to Temperature): </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259158"/>
            <a:ext cx="2590800" cy="800100"/>
          </a:xfrm>
          <a:prstGeom prst="rect">
            <a:avLst/>
          </a:prstGeom>
          <a:solidFill>
            <a:schemeClr val="tx1"/>
          </a:solidFill>
          <a:ln>
            <a:noFill/>
          </a:ln>
          <a:effec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3505200"/>
            <a:ext cx="3619500" cy="847725"/>
          </a:xfrm>
          <a:prstGeom prst="rect">
            <a:avLst/>
          </a:prstGeom>
          <a:solidFill>
            <a:schemeClr val="tx1"/>
          </a:solidFill>
          <a:ln>
            <a:noFill/>
          </a:ln>
          <a:effec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5257800"/>
            <a:ext cx="1066800" cy="855663"/>
          </a:xfrm>
          <a:prstGeom prst="rect">
            <a:avLst/>
          </a:prstGeom>
          <a:solidFill>
            <a:schemeClr val="tx1"/>
          </a:solidFill>
          <a:ln>
            <a:noFill/>
          </a:ln>
          <a:effectLst/>
        </p:spPr>
      </p:pic>
    </p:spTree>
    <p:extLst>
      <p:ext uri="{BB962C8B-B14F-4D97-AF65-F5344CB8AC3E}">
        <p14:creationId xmlns:p14="http://schemas.microsoft.com/office/powerpoint/2010/main" val="23164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anim calcmode="lin" valueType="num">
                                      <p:cBhvr additive="base">
                                        <p:cTn id="19"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Thermal wind:</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And:</a:t>
            </a:r>
          </a:p>
          <a:p>
            <a:pPr eaLnBrk="1" hangingPunct="1">
              <a:lnSpc>
                <a:spcPct val="80000"/>
              </a:lnSpc>
              <a:defRPr/>
            </a:pPr>
            <a:endParaRPr lang="en-US" sz="2800" dirty="0"/>
          </a:p>
          <a:p>
            <a:pPr eaLnBrk="1" hangingPunct="1">
              <a:lnSpc>
                <a:spcPct val="80000"/>
              </a:lnSpc>
              <a:defRPr/>
            </a:pPr>
            <a:r>
              <a:rPr lang="en-US" sz="2800" dirty="0"/>
              <a:t>Then:</a:t>
            </a:r>
          </a:p>
          <a:p>
            <a:pPr eaLnBrk="1" hangingPunct="1">
              <a:lnSpc>
                <a:spcPct val="80000"/>
              </a:lnSpc>
              <a:defRPr/>
            </a:pPr>
            <a:endParaRPr lang="en-US" sz="2800" dirty="0"/>
          </a:p>
          <a:p>
            <a:pPr eaLnBrk="1" hangingPunct="1">
              <a:lnSpc>
                <a:spcPct val="80000"/>
              </a:lnSpc>
              <a:defRPr/>
            </a:pPr>
            <a:r>
              <a:rPr lang="en-US" sz="2800" dirty="0"/>
              <a:t>If   w = 0   and vg   = 0   and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1491" y="2057400"/>
            <a:ext cx="1676400" cy="838200"/>
          </a:xfrm>
          <a:prstGeom prst="rect">
            <a:avLst/>
          </a:prstGeom>
          <a:solidFill>
            <a:schemeClr val="tx1"/>
          </a:solidFill>
          <a:ln>
            <a:noFill/>
          </a:ln>
          <a:effec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3030538"/>
            <a:ext cx="1504950" cy="800100"/>
          </a:xfrm>
          <a:prstGeom prst="rect">
            <a:avLst/>
          </a:prstGeom>
          <a:solidFill>
            <a:schemeClr val="tx1"/>
          </a:solidFill>
          <a:ln w="9525">
            <a:solidFill>
              <a:schemeClr val="tx1"/>
            </a:solidFill>
            <a:miter lim="800000"/>
            <a:headEnd/>
            <a:tailEnd/>
          </a:ln>
          <a:effec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3889953"/>
            <a:ext cx="1047750" cy="2000250"/>
          </a:xfrm>
          <a:prstGeom prst="rect">
            <a:avLst/>
          </a:prstGeom>
          <a:solidFill>
            <a:schemeClr val="tx1"/>
          </a:solidFill>
          <a:ln>
            <a:noFill/>
          </a:ln>
          <a:effectLst/>
        </p:spPr>
      </p:pic>
    </p:spTree>
    <p:extLst>
      <p:ext uri="{BB962C8B-B14F-4D97-AF65-F5344CB8AC3E}">
        <p14:creationId xmlns:p14="http://schemas.microsoft.com/office/powerpoint/2010/main" val="147353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7" end="7"/>
                                            </p:txEl>
                                          </p:spTgt>
                                        </p:tgtEl>
                                        <p:attrNameLst>
                                          <p:attrName>style.visibility</p:attrName>
                                        </p:attrNameLst>
                                      </p:cBhvr>
                                      <p:to>
                                        <p:strVal val="visible"/>
                                      </p:to>
                                    </p:set>
                                    <p:anim calcmode="lin" valueType="num">
                                      <p:cBhvr additive="base">
                                        <p:cTn id="25"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Then the Quasi-geostrophic PV expression becomes:</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Now take partial </a:t>
            </a:r>
            <a:r>
              <a:rPr lang="en-US" sz="2800" dirty="0" err="1"/>
              <a:t>wr</a:t>
            </a:r>
            <a:r>
              <a:rPr lang="en-US" sz="2800" dirty="0"/>
              <a:t>/t/ y</a:t>
            </a:r>
          </a:p>
          <a:p>
            <a:pPr eaLnBrk="1" hangingPunct="1">
              <a:lnSpc>
                <a:spcPct val="80000"/>
              </a:lnSpc>
              <a:defRPr/>
            </a:pPr>
            <a:r>
              <a:rPr lang="en-US" sz="2800" dirty="0"/>
              <a:t>	     	 </a:t>
            </a:r>
            <a:r>
              <a:rPr lang="en-US" sz="2800" dirty="0" err="1"/>
              <a:t>Ug</a:t>
            </a:r>
            <a:r>
              <a:rPr lang="en-US" sz="2800" dirty="0"/>
              <a:t>			</a:t>
            </a:r>
            <a:r>
              <a:rPr lang="en-US" sz="2800" dirty="0" err="1"/>
              <a:t>Ug</a:t>
            </a:r>
            <a:endParaRPr lang="en-US" sz="2800" dirty="0"/>
          </a:p>
          <a:p>
            <a:pPr eaLnBrk="1" hangingPunct="1">
              <a:lnSpc>
                <a:spcPct val="80000"/>
              </a:lnSpc>
              <a:defRPr/>
            </a:pPr>
            <a:r>
              <a:rPr lang="en-US" sz="2800" dirty="0"/>
              <a:t>  </a:t>
            </a:r>
          </a:p>
          <a:p>
            <a:pPr eaLnBrk="1" hangingPunct="1">
              <a:lnSpc>
                <a:spcPct val="80000"/>
              </a:lnSpc>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438400"/>
            <a:ext cx="5566741" cy="990600"/>
          </a:xfrm>
          <a:prstGeom prst="rect">
            <a:avLst/>
          </a:prstGeom>
          <a:solidFill>
            <a:schemeClr val="tx1"/>
          </a:solidFill>
          <a:ln w="9525">
            <a:solidFill>
              <a:schemeClr val="tx1"/>
            </a:solidFill>
            <a:miter lim="800000"/>
            <a:headEnd/>
            <a:tailEnd/>
          </a:ln>
          <a:effec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885459"/>
            <a:ext cx="6115050" cy="876300"/>
          </a:xfrm>
          <a:prstGeom prst="rect">
            <a:avLst/>
          </a:prstGeom>
          <a:solidFill>
            <a:schemeClr val="tx1"/>
          </a:solidFill>
          <a:ln>
            <a:noFill/>
          </a:ln>
          <a:effectLst/>
        </p:spPr>
      </p:pic>
    </p:spTree>
    <p:extLst>
      <p:ext uri="{BB962C8B-B14F-4D97-AF65-F5344CB8AC3E}">
        <p14:creationId xmlns:p14="http://schemas.microsoft.com/office/powerpoint/2010/main" val="30883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4" end="4"/>
                                            </p:txEl>
                                          </p:spTgt>
                                        </p:tgtEl>
                                        <p:attrNameLst>
                                          <p:attrName>style.visibility</p:attrName>
                                        </p:attrNameLst>
                                      </p:cBhvr>
                                      <p:to>
                                        <p:strVal val="visible"/>
                                      </p:to>
                                    </p:set>
                                    <p:anim calcmode="lin" valueType="num">
                                      <p:cBhvr additive="base">
                                        <p:cTn id="13"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			</a:t>
            </a:r>
            <a:r>
              <a:rPr lang="en-US" sz="2800" dirty="0" err="1"/>
              <a:t>Barotropic</a:t>
            </a:r>
            <a:r>
              <a:rPr lang="en-US" sz="2800" dirty="0"/>
              <a:t>		</a:t>
            </a:r>
            <a:r>
              <a:rPr lang="en-US" sz="2800" dirty="0" err="1"/>
              <a:t>Baroclinic</a:t>
            </a:r>
            <a:endParaRPr lang="en-US" sz="2800" dirty="0"/>
          </a:p>
          <a:p>
            <a:pPr eaLnBrk="1" hangingPunct="1">
              <a:lnSpc>
                <a:spcPct val="80000"/>
              </a:lnSpc>
              <a:defRPr/>
            </a:pPr>
            <a:r>
              <a:rPr lang="en-US" sz="2800" dirty="0"/>
              <a:t>			Instability		Instability</a:t>
            </a:r>
          </a:p>
          <a:p>
            <a:pPr marL="0" indent="0" eaLnBrk="1" hangingPunct="1">
              <a:lnSpc>
                <a:spcPct val="80000"/>
              </a:lnSpc>
              <a:buNone/>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Slope of the PV field is proportional to the curvature of the wind field AND the thermal wind!</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075709"/>
            <a:ext cx="5829300" cy="1371600"/>
          </a:xfrm>
          <a:prstGeom prst="rect">
            <a:avLst/>
          </a:prstGeom>
          <a:solidFill>
            <a:schemeClr val="tx1"/>
          </a:solidFill>
          <a:ln>
            <a:noFill/>
          </a:ln>
          <a:effectLst/>
        </p:spPr>
      </p:pic>
    </p:spTree>
    <p:extLst>
      <p:ext uri="{BB962C8B-B14F-4D97-AF65-F5344CB8AC3E}">
        <p14:creationId xmlns:p14="http://schemas.microsoft.com/office/powerpoint/2010/main" val="140023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8" end="8"/>
                                            </p:txEl>
                                          </p:spTgt>
                                        </p:tgtEl>
                                        <p:attrNameLst>
                                          <p:attrName>style.visibility</p:attrName>
                                        </p:attrNameLst>
                                      </p:cBhvr>
                                      <p:to>
                                        <p:strVal val="visible"/>
                                      </p:to>
                                    </p:set>
                                    <p:anim calcmode="lin" valueType="num">
                                      <p:cBhvr additive="base">
                                        <p:cTn id="19"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err="1"/>
              <a:t>Barotropic</a:t>
            </a:r>
            <a:r>
              <a:rPr lang="en-US" sz="2800" dirty="0"/>
              <a:t> Instability</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Then: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Where? Then? On the </a:t>
            </a:r>
            <a:r>
              <a:rPr lang="en-US" sz="2800" dirty="0" err="1"/>
              <a:t>equatorward</a:t>
            </a:r>
            <a:r>
              <a:rPr lang="en-US" sz="2800" dirty="0"/>
              <a:t> side of jets and/or in lower latitudes.</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524000"/>
            <a:ext cx="2438400" cy="2090057"/>
          </a:xfrm>
          <a:prstGeom prst="rect">
            <a:avLst/>
          </a:prstGeom>
          <a:solidFill>
            <a:schemeClr val="tx1"/>
          </a:solidFill>
          <a:ln>
            <a:noFill/>
          </a:ln>
          <a:effec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505200"/>
            <a:ext cx="3667125" cy="2247900"/>
          </a:xfrm>
          <a:prstGeom prst="rect">
            <a:avLst/>
          </a:prstGeom>
          <a:solidFill>
            <a:schemeClr val="tx1"/>
          </a:solidFill>
          <a:ln>
            <a:noFill/>
          </a:ln>
          <a:effectLst/>
        </p:spPr>
      </p:pic>
    </p:spTree>
    <p:extLst>
      <p:ext uri="{BB962C8B-B14F-4D97-AF65-F5344CB8AC3E}">
        <p14:creationId xmlns:p14="http://schemas.microsoft.com/office/powerpoint/2010/main" val="199574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5" end="5"/>
                                            </p:txEl>
                                          </p:spTgt>
                                        </p:tgtEl>
                                        <p:attrNameLst>
                                          <p:attrName>style.visibility</p:attrName>
                                        </p:attrNameLst>
                                      </p:cBhvr>
                                      <p:to>
                                        <p:strVal val="visible"/>
                                      </p:to>
                                    </p:set>
                                    <p:anim calcmode="lin" valueType="num">
                                      <p:cBhvr additive="base">
                                        <p:cTn id="13"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9" end="9"/>
                                            </p:txEl>
                                          </p:spTgt>
                                        </p:tgtEl>
                                        <p:attrNameLst>
                                          <p:attrName>style.visibility</p:attrName>
                                        </p:attrNameLst>
                                      </p:cBhvr>
                                      <p:to>
                                        <p:strVal val="visible"/>
                                      </p:to>
                                    </p:set>
                                    <p:anim calcmode="lin" valueType="num">
                                      <p:cBhvr additive="base">
                                        <p:cTn id="19" dur="500" fill="hold"/>
                                        <p:tgtEl>
                                          <p:spTgt spid="3075">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lvl="0"/>
            <a:r>
              <a:rPr lang="en-US" sz="2800" dirty="0">
                <a:effectLst/>
              </a:rPr>
              <a:t>But, does the geostrophic wind contain divergence? This depends on the definition of f!  Conversely, is </a:t>
            </a:r>
            <a:r>
              <a:rPr lang="en-US" sz="2800" dirty="0" err="1">
                <a:effectLst/>
              </a:rPr>
              <a:t>ageostrophic</a:t>
            </a:r>
            <a:r>
              <a:rPr lang="en-US" sz="2800" dirty="0">
                <a:effectLst/>
              </a:rPr>
              <a:t> wind purely divergent, or does it contain rotational part?</a:t>
            </a:r>
          </a:p>
          <a:p>
            <a:pPr marL="0" indent="0">
              <a:buNone/>
            </a:pPr>
            <a:r>
              <a:rPr lang="en-US" sz="2800" dirty="0">
                <a:effectLst/>
              </a:rPr>
              <a:t> </a:t>
            </a:r>
          </a:p>
          <a:p>
            <a:r>
              <a:rPr lang="en-US" sz="2800" dirty="0">
                <a:effectLst/>
              </a:rPr>
              <a:t>Let’s look at the geostrophic wind:</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68367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u="sng" dirty="0"/>
              <a:t>Inertial Instability (Hydrodynamic Instability)</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The inertial Stability Criteria of Zonal Geostrophic Flow:</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Consider a steady zonal geostrophic current, which varies only in the y - direction. </a:t>
            </a:r>
            <a:r>
              <a:rPr lang="en-US" sz="2800" dirty="0" err="1"/>
              <a:t>ug</a:t>
            </a:r>
            <a:r>
              <a:rPr lang="en-US" sz="2800" dirty="0"/>
              <a:t> = </a:t>
            </a:r>
            <a:r>
              <a:rPr lang="en-US" sz="2800" dirty="0" err="1"/>
              <a:t>ug</a:t>
            </a:r>
            <a:r>
              <a:rPr lang="en-US" sz="2800" dirty="0"/>
              <a:t>(y).</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51526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anim calcmode="lin" valueType="num">
                                      <p:cBhvr additive="base">
                                        <p:cTn id="19"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Zonal Jet U = U(y)</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2362199"/>
            <a:ext cx="5029200" cy="4111171"/>
          </a:xfrm>
          <a:prstGeom prst="rect">
            <a:avLst/>
          </a:prstGeom>
        </p:spPr>
      </p:pic>
    </p:spTree>
    <p:extLst>
      <p:ext uri="{BB962C8B-B14F-4D97-AF65-F5344CB8AC3E}">
        <p14:creationId xmlns:p14="http://schemas.microsoft.com/office/powerpoint/2010/main" val="144196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 horizontal frictionless eq. of motion:</a:t>
            </a:r>
          </a:p>
          <a:p>
            <a:pPr eaLnBrk="1" hangingPunct="1">
              <a:lnSpc>
                <a:spcPct val="80000"/>
              </a:lnSpc>
              <a:defRPr/>
            </a:pPr>
            <a:endParaRPr lang="en-US" sz="2800" dirty="0"/>
          </a:p>
          <a:p>
            <a:pPr marL="0" indent="0" eaLnBrk="1" hangingPunct="1">
              <a:lnSpc>
                <a:spcPct val="80000"/>
              </a:lnSpc>
              <a:buNone/>
              <a:defRPr/>
            </a:pPr>
            <a:r>
              <a:rPr lang="en-US" sz="2800" dirty="0"/>
              <a:t>	</a:t>
            </a:r>
          </a:p>
          <a:p>
            <a:pPr marL="0" indent="0" eaLnBrk="1" hangingPunct="1">
              <a:lnSpc>
                <a:spcPct val="80000"/>
              </a:lnSpc>
              <a:buNone/>
              <a:defRPr/>
            </a:pPr>
            <a:r>
              <a:rPr lang="en-US" sz="2800" dirty="0"/>
              <a:t> </a:t>
            </a:r>
          </a:p>
          <a:p>
            <a:pPr eaLnBrk="1" hangingPunct="1">
              <a:lnSpc>
                <a:spcPct val="80000"/>
              </a:lnSpc>
              <a:defRPr/>
            </a:pPr>
            <a:endParaRPr lang="en-US" sz="2800" dirty="0"/>
          </a:p>
          <a:p>
            <a:pPr eaLnBrk="1" hangingPunct="1">
              <a:lnSpc>
                <a:spcPct val="80000"/>
              </a:lnSpc>
              <a:defRPr/>
            </a:pPr>
            <a:r>
              <a:rPr lang="en-US" sz="2800" dirty="0"/>
              <a:t>thus, there is no variation of pressure in x:</a:t>
            </a:r>
          </a:p>
          <a:p>
            <a:pPr eaLnBrk="1" hangingPunct="1">
              <a:lnSpc>
                <a:spcPct val="80000"/>
              </a:lnSpc>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8538" y="2362200"/>
            <a:ext cx="2066925" cy="1657350"/>
          </a:xfrm>
          <a:prstGeom prst="rect">
            <a:avLst/>
          </a:prstGeom>
          <a:solidFill>
            <a:schemeClr val="tx1"/>
          </a:solidFill>
          <a:ln>
            <a:noFill/>
          </a:ln>
          <a:effec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7952" y="4896283"/>
            <a:ext cx="4781550" cy="800100"/>
          </a:xfrm>
          <a:prstGeom prst="rect">
            <a:avLst/>
          </a:prstGeom>
          <a:solidFill>
            <a:schemeClr val="tx1"/>
          </a:solidFill>
          <a:ln>
            <a:noFill/>
          </a:ln>
          <a:effectLst/>
        </p:spPr>
      </p:pic>
    </p:spTree>
    <p:extLst>
      <p:ext uri="{BB962C8B-B14F-4D97-AF65-F5344CB8AC3E}">
        <p14:creationId xmlns:p14="http://schemas.microsoft.com/office/powerpoint/2010/main" val="361798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5" end="5"/>
                                            </p:txEl>
                                          </p:spTgt>
                                        </p:tgtEl>
                                        <p:attrNameLst>
                                          <p:attrName>style.visibility</p:attrName>
                                        </p:attrNameLst>
                                      </p:cBhvr>
                                      <p:to>
                                        <p:strVal val="visible"/>
                                      </p:to>
                                    </p:set>
                                    <p:anim calcmode="lin" valueType="num">
                                      <p:cBhvr additive="base">
                                        <p:cTn id="25"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and the equations become:</a:t>
            </a:r>
          </a:p>
          <a:p>
            <a:pPr eaLnBrk="1" hangingPunct="1">
              <a:lnSpc>
                <a:spcPct val="80000"/>
              </a:lnSpc>
              <a:defRPr/>
            </a:pPr>
            <a:endParaRPr lang="en-US" sz="2800" dirty="0"/>
          </a:p>
          <a:p>
            <a:pPr marL="0" indent="0" eaLnBrk="1" hangingPunct="1">
              <a:lnSpc>
                <a:spcPct val="80000"/>
              </a:lnSpc>
              <a:buNone/>
              <a:defRPr/>
            </a:pPr>
            <a:r>
              <a:rPr lang="en-US" sz="2800" dirty="0"/>
              <a:t>	</a:t>
            </a:r>
          </a:p>
          <a:p>
            <a:pPr marL="0" indent="0" eaLnBrk="1" hangingPunct="1">
              <a:lnSpc>
                <a:spcPct val="80000"/>
              </a:lnSpc>
              <a:buNone/>
              <a:defRPr/>
            </a:pPr>
            <a:r>
              <a:rPr lang="en-US" sz="2800" dirty="0"/>
              <a:t>		 </a:t>
            </a:r>
          </a:p>
          <a:p>
            <a:pPr marL="0" indent="0" eaLnBrk="1" hangingPunct="1">
              <a:lnSpc>
                <a:spcPct val="80000"/>
              </a:lnSpc>
              <a:buNone/>
              <a:defRPr/>
            </a:pPr>
            <a:endParaRPr lang="en-US" sz="2800" dirty="0"/>
          </a:p>
          <a:p>
            <a:pPr eaLnBrk="1" hangingPunct="1">
              <a:lnSpc>
                <a:spcPct val="80000"/>
              </a:lnSpc>
              <a:defRPr/>
            </a:pPr>
            <a:endParaRPr lang="en-US" sz="2800" dirty="0"/>
          </a:p>
          <a:p>
            <a:pPr eaLnBrk="1" hangingPunct="1">
              <a:lnSpc>
                <a:spcPct val="80000"/>
              </a:lnSpc>
              <a:defRPr/>
            </a:pPr>
            <a:r>
              <a:rPr lang="en-US" sz="2800" dirty="0"/>
              <a:t>We want to determine if a parcel displaced northward or southward will be forced back to or accelerate away from the original position. (will north-south KE change w/time)?</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362200"/>
            <a:ext cx="1915886" cy="1676400"/>
          </a:xfrm>
          <a:prstGeom prst="rect">
            <a:avLst/>
          </a:prstGeom>
          <a:solidFill>
            <a:schemeClr val="tx1"/>
          </a:solidFill>
          <a:ln>
            <a:noFill/>
          </a:ln>
          <a:effectLst/>
        </p:spPr>
      </p:pic>
    </p:spTree>
    <p:extLst>
      <p:ext uri="{BB962C8B-B14F-4D97-AF65-F5344CB8AC3E}">
        <p14:creationId xmlns:p14="http://schemas.microsoft.com/office/powerpoint/2010/main" val="328492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Thus, we want KE, or more appropriately the sign of KE:</a:t>
            </a:r>
          </a:p>
          <a:p>
            <a:pPr eaLnBrk="1" hangingPunct="1">
              <a:lnSpc>
                <a:spcPct val="80000"/>
              </a:lnSpc>
              <a:defRPr/>
            </a:pPr>
            <a:endParaRPr lang="en-US" sz="2800" dirty="0"/>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eaLnBrk="1" hangingPunct="1">
              <a:lnSpc>
                <a:spcPct val="80000"/>
              </a:lnSpc>
              <a:defRPr/>
            </a:pPr>
            <a:endParaRPr lang="en-US" sz="2800" dirty="0"/>
          </a:p>
          <a:p>
            <a:pPr eaLnBrk="1" hangingPunct="1">
              <a:lnSpc>
                <a:spcPct val="80000"/>
              </a:lnSpc>
              <a:defRPr/>
            </a:pPr>
            <a:r>
              <a:rPr lang="en-US" sz="2800" dirty="0"/>
              <a:t>Displaced parcel (will experience some change in speed):</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6756" y="2362200"/>
            <a:ext cx="2828925" cy="1809750"/>
          </a:xfrm>
          <a:prstGeom prst="rect">
            <a:avLst/>
          </a:prstGeom>
          <a:solidFill>
            <a:schemeClr val="tx1"/>
          </a:solidFill>
          <a:ln>
            <a:noFill/>
          </a:ln>
          <a:effec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5181600"/>
            <a:ext cx="3716977" cy="914400"/>
          </a:xfrm>
          <a:prstGeom prst="rect">
            <a:avLst/>
          </a:prstGeom>
          <a:solidFill>
            <a:schemeClr val="tx1"/>
          </a:solidFill>
          <a:ln>
            <a:noFill/>
          </a:ln>
          <a:effectLst/>
        </p:spPr>
      </p:pic>
    </p:spTree>
    <p:extLst>
      <p:ext uri="{BB962C8B-B14F-4D97-AF65-F5344CB8AC3E}">
        <p14:creationId xmlns:p14="http://schemas.microsoft.com/office/powerpoint/2010/main" val="427984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5" end="5"/>
                                            </p:txEl>
                                          </p:spTgt>
                                        </p:tgtEl>
                                        <p:attrNameLst>
                                          <p:attrName>style.visibility</p:attrName>
                                        </p:attrNameLst>
                                      </p:cBhvr>
                                      <p:to>
                                        <p:strVal val="visible"/>
                                      </p:to>
                                    </p:set>
                                    <p:anim calcmode="lin" valueType="num">
                                      <p:cBhvr additive="base">
                                        <p:cTn id="13"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thus substituting (from </a:t>
            </a:r>
            <a:r>
              <a:rPr lang="en-US" sz="2800" dirty="0" err="1"/>
              <a:t>eqns</a:t>
            </a:r>
            <a:r>
              <a:rPr lang="en-US" sz="2800" dirty="0"/>
              <a:t> of motion):</a:t>
            </a:r>
          </a:p>
          <a:p>
            <a:pPr marL="0" indent="0" eaLnBrk="1" hangingPunct="1">
              <a:lnSpc>
                <a:spcPct val="80000"/>
              </a:lnSpc>
              <a:buNone/>
              <a:defRPr/>
            </a:pPr>
            <a:r>
              <a:rPr lang="en-US" sz="2800" dirty="0"/>
              <a:t>		 </a:t>
            </a:r>
          </a:p>
          <a:p>
            <a:pPr eaLnBrk="1" hangingPunct="1">
              <a:lnSpc>
                <a:spcPct val="80000"/>
              </a:lnSpc>
              <a:defRPr/>
            </a:pPr>
            <a:endParaRPr lang="en-US" sz="2800" dirty="0"/>
          </a:p>
          <a:p>
            <a:pPr eaLnBrk="1" hangingPunct="1">
              <a:lnSpc>
                <a:spcPct val="80000"/>
              </a:lnSpc>
              <a:defRPr/>
            </a:pPr>
            <a:r>
              <a:rPr lang="en-US" sz="2800" dirty="0"/>
              <a:t>at this same point </a:t>
            </a:r>
            <a:r>
              <a:rPr lang="en-US" sz="2800" dirty="0" err="1"/>
              <a:t>ug</a:t>
            </a:r>
            <a:r>
              <a:rPr lang="en-US" sz="2800" dirty="0"/>
              <a:t> is (recall is a function of y):</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514600"/>
            <a:ext cx="2397760" cy="609600"/>
          </a:xfrm>
          <a:prstGeom prst="rect">
            <a:avLst/>
          </a:prstGeom>
          <a:solidFill>
            <a:schemeClr val="tx1"/>
          </a:solidFill>
          <a:ln>
            <a:noFill/>
          </a:ln>
          <a:effec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343400"/>
            <a:ext cx="2295525" cy="733425"/>
          </a:xfrm>
          <a:prstGeom prst="rect">
            <a:avLst/>
          </a:prstGeom>
          <a:solidFill>
            <a:schemeClr val="tx1"/>
          </a:solidFill>
          <a:ln>
            <a:noFill/>
          </a:ln>
          <a:effec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733800"/>
            <a:ext cx="2190750" cy="2209800"/>
          </a:xfrm>
          <a:prstGeom prst="rect">
            <a:avLst/>
          </a:prstGeom>
          <a:solidFill>
            <a:schemeClr val="tx1"/>
          </a:solidFill>
          <a:ln>
            <a:noFill/>
          </a:ln>
          <a:effectLst/>
        </p:spPr>
      </p:pic>
    </p:spTree>
    <p:extLst>
      <p:ext uri="{BB962C8B-B14F-4D97-AF65-F5344CB8AC3E}">
        <p14:creationId xmlns:p14="http://schemas.microsoft.com/office/powerpoint/2010/main" val="2529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but, the second EOM, the v equation, let’s subtract,</a:t>
            </a:r>
          </a:p>
          <a:p>
            <a:pPr marL="0" indent="0" eaLnBrk="1" hangingPunct="1">
              <a:lnSpc>
                <a:spcPct val="80000"/>
              </a:lnSpc>
              <a:buNone/>
              <a:defRPr/>
            </a:pPr>
            <a:endParaRPr lang="en-US" sz="2800" dirty="0"/>
          </a:p>
          <a:p>
            <a:pPr marL="0" indent="0" eaLnBrk="1" hangingPunct="1">
              <a:lnSpc>
                <a:spcPct val="80000"/>
              </a:lnSpc>
              <a:buNone/>
              <a:defRPr/>
            </a:pPr>
            <a:r>
              <a:rPr lang="en-US" sz="2800" dirty="0"/>
              <a:t>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multiply by v:</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5075" y="2362200"/>
            <a:ext cx="4133850" cy="1809750"/>
          </a:xfrm>
          <a:prstGeom prst="rect">
            <a:avLst/>
          </a:prstGeom>
          <a:solidFill>
            <a:schemeClr val="tx1"/>
          </a:solidFill>
          <a:ln>
            <a:noFill/>
          </a:ln>
          <a:effec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9836" y="4419600"/>
            <a:ext cx="3314700" cy="2266950"/>
          </a:xfrm>
          <a:prstGeom prst="rect">
            <a:avLst/>
          </a:prstGeom>
          <a:solidFill>
            <a:schemeClr val="tx1"/>
          </a:solidFill>
          <a:ln>
            <a:noFill/>
          </a:ln>
          <a:effectLst/>
        </p:spPr>
      </p:pic>
    </p:spTree>
    <p:extLst>
      <p:ext uri="{BB962C8B-B14F-4D97-AF65-F5344CB8AC3E}">
        <p14:creationId xmlns:p14="http://schemas.microsoft.com/office/powerpoint/2010/main" val="118620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In the NH </a:t>
            </a:r>
            <a:r>
              <a:rPr lang="en-US" sz="2800" dirty="0">
                <a:sym typeface="Wingdings" pitchFamily="2" charset="2"/>
              </a:rPr>
              <a:t> </a:t>
            </a:r>
            <a:r>
              <a:rPr lang="en-US" sz="2800" dirty="0"/>
              <a:t>  f  &gt; 0,  v2 &gt; 0,  </a:t>
            </a:r>
            <a:r>
              <a:rPr lang="en-US" sz="2800" dirty="0" err="1"/>
              <a:t>dt</a:t>
            </a:r>
            <a:r>
              <a:rPr lang="en-US" sz="2800" dirty="0"/>
              <a:t> &gt; 0</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Q: What’s different about the SH?</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A:  f &lt; 0</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4448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4" end="4"/>
                                            </p:txEl>
                                          </p:spTgt>
                                        </p:tgtEl>
                                        <p:attrNameLst>
                                          <p:attrName>style.visibility</p:attrName>
                                        </p:attrNameLst>
                                      </p:cBhvr>
                                      <p:to>
                                        <p:strVal val="visible"/>
                                      </p:to>
                                    </p:set>
                                    <p:anim calcmode="lin" valueType="num">
                                      <p:cBhvr additive="base">
                                        <p:cTn id="13"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8" end="8"/>
                                            </p:txEl>
                                          </p:spTgt>
                                        </p:tgtEl>
                                        <p:attrNameLst>
                                          <p:attrName>style.visibility</p:attrName>
                                        </p:attrNameLst>
                                      </p:cBhvr>
                                      <p:to>
                                        <p:strVal val="visible"/>
                                      </p:to>
                                    </p:set>
                                    <p:anim calcmode="lin" valueType="num">
                                      <p:cBhvr additive="base">
                                        <p:cTn id="19"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Thus, the stability criteria depends on:</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530" y="2362200"/>
            <a:ext cx="5791200" cy="3667125"/>
          </a:xfrm>
          <a:prstGeom prst="rect">
            <a:avLst/>
          </a:prstGeom>
          <a:solidFill>
            <a:schemeClr val="tx1"/>
          </a:solidFill>
          <a:ln>
            <a:noFill/>
          </a:ln>
          <a:effectLst/>
        </p:spPr>
      </p:pic>
    </p:spTree>
    <p:extLst>
      <p:ext uri="{BB962C8B-B14F-4D97-AF65-F5344CB8AC3E}">
        <p14:creationId xmlns:p14="http://schemas.microsoft.com/office/powerpoint/2010/main" val="14638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Interpretation:</a:t>
            </a:r>
          </a:p>
          <a:p>
            <a:pPr eaLnBrk="1" hangingPunct="1">
              <a:lnSpc>
                <a:spcPct val="80000"/>
              </a:lnSpc>
              <a:defRPr/>
            </a:pPr>
            <a:endParaRPr lang="en-US" sz="2800" dirty="0"/>
          </a:p>
          <a:p>
            <a:pPr eaLnBrk="1" hangingPunct="1">
              <a:lnSpc>
                <a:spcPct val="80000"/>
              </a:lnSpc>
              <a:defRPr/>
            </a:pPr>
            <a:r>
              <a:rPr lang="en-US" sz="2800" dirty="0"/>
              <a:t>If the increase in </a:t>
            </a:r>
            <a:r>
              <a:rPr lang="en-US" sz="2800" dirty="0" err="1"/>
              <a:t>ug</a:t>
            </a:r>
            <a:r>
              <a:rPr lang="en-US" sz="2800" dirty="0"/>
              <a:t> to the north (</a:t>
            </a:r>
            <a:r>
              <a:rPr lang="en-US" sz="2800" dirty="0" err="1"/>
              <a:t>anticyclonic</a:t>
            </a:r>
            <a:r>
              <a:rPr lang="en-US" sz="2800" dirty="0"/>
              <a:t> shear), is greater than f (instability - disturbances amplify and reduce the shear to the value of f)</a:t>
            </a:r>
          </a:p>
          <a:p>
            <a:pPr eaLnBrk="1" hangingPunct="1">
              <a:lnSpc>
                <a:spcPct val="80000"/>
              </a:lnSpc>
              <a:defRPr/>
            </a:pPr>
            <a:endParaRPr lang="en-US" sz="2800" dirty="0"/>
          </a:p>
          <a:p>
            <a:pPr eaLnBrk="1" hangingPunct="1">
              <a:lnSpc>
                <a:spcPct val="80000"/>
              </a:lnSpc>
              <a:defRPr/>
            </a:pPr>
            <a:r>
              <a:rPr lang="en-US" sz="2800" dirty="0"/>
              <a:t>There are no limits in terms of cyclonic shear (stable).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39577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err="1">
                <a:effectLst/>
              </a:rPr>
              <a:t>f</a:t>
            </a:r>
            <a:r>
              <a:rPr lang="en-US" sz="2800" baseline="-25000" dirty="0" err="1">
                <a:effectLst/>
              </a:rPr>
              <a:t>o</a:t>
            </a:r>
            <a:r>
              <a:rPr lang="en-US" sz="2800" dirty="0">
                <a:effectLst/>
              </a:rPr>
              <a:t> – “theoretician's” </a:t>
            </a:r>
            <a:r>
              <a:rPr lang="en-US" sz="2800" dirty="0" err="1">
                <a:effectLst/>
              </a:rPr>
              <a:t>geostrophy</a:t>
            </a:r>
            <a:endParaRPr lang="en-US" sz="2800" dirty="0">
              <a:effectLst/>
            </a:endParaRPr>
          </a:p>
          <a:p>
            <a:pPr marL="0" indent="0">
              <a:buNone/>
            </a:pPr>
            <a:r>
              <a:rPr lang="en-US" sz="2800" dirty="0">
                <a:effectLst/>
              </a:rPr>
              <a:t> </a:t>
            </a:r>
          </a:p>
          <a:p>
            <a:pPr marL="0" indent="0">
              <a:buNone/>
            </a:pPr>
            <a:endParaRPr lang="en-US" sz="2800" dirty="0">
              <a:effectLst/>
            </a:endParaRPr>
          </a:p>
          <a:p>
            <a:pPr marL="0" indent="0">
              <a:buNone/>
            </a:pPr>
            <a:endParaRPr lang="en-US" sz="2800" dirty="0">
              <a:effectLst/>
            </a:endParaRPr>
          </a:p>
          <a:p>
            <a:pPr marL="0" indent="0">
              <a:buNone/>
            </a:pPr>
            <a:endParaRPr lang="en-US" sz="2800" dirty="0">
              <a:effectLst/>
            </a:endParaRPr>
          </a:p>
          <a:p>
            <a:pPr marL="0" indent="0">
              <a:buNone/>
            </a:pPr>
            <a:r>
              <a:rPr lang="en-US" sz="2800" dirty="0">
                <a:effectLst/>
              </a:rPr>
              <a:t> </a:t>
            </a:r>
          </a:p>
          <a:p>
            <a:r>
              <a:rPr lang="en-US" sz="2800" dirty="0">
                <a:effectLst/>
              </a:rPr>
              <a:t>Recall your vector calculus identities: </a:t>
            </a: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5806209"/>
            <a:ext cx="1807835" cy="487218"/>
          </a:xfrm>
          <a:prstGeom prst="rect">
            <a:avLst/>
          </a:prstGeom>
          <a:solidFill>
            <a:schemeClr val="tx1"/>
          </a:solidFill>
          <a:ln>
            <a:noFill/>
          </a:ln>
          <a:effec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488" y="2497138"/>
            <a:ext cx="3186395" cy="2074862"/>
          </a:xfrm>
          <a:prstGeom prst="rect">
            <a:avLst/>
          </a:prstGeom>
          <a:solidFill>
            <a:schemeClr val="tx1"/>
          </a:solidFill>
          <a:ln>
            <a:noFill/>
          </a:ln>
          <a:effectLst/>
        </p:spPr>
      </p:pic>
    </p:spTree>
    <p:extLst>
      <p:ext uri="{BB962C8B-B14F-4D97-AF65-F5344CB8AC3E}">
        <p14:creationId xmlns:p14="http://schemas.microsoft.com/office/powerpoint/2010/main" val="113506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267"/>
                                        </p:tgtEl>
                                        <p:attrNameLst>
                                          <p:attrName>style.visibility</p:attrName>
                                        </p:attrNameLst>
                                      </p:cBhvr>
                                      <p:to>
                                        <p:strVal val="visible"/>
                                      </p:to>
                                    </p:set>
                                    <p:animEffect transition="in" filter="wipe(down)">
                                      <p:cBhvr>
                                        <p:cTn id="13" dur="500"/>
                                        <p:tgtEl>
                                          <p:spTgt spid="1126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5" end="5"/>
                                            </p:txEl>
                                          </p:spTgt>
                                        </p:tgtEl>
                                        <p:attrNameLst>
                                          <p:attrName>style.visibility</p:attrName>
                                        </p:attrNameLst>
                                      </p:cBhvr>
                                      <p:to>
                                        <p:strVal val="visible"/>
                                      </p:to>
                                    </p:set>
                                    <p:anim calcmode="lin" valueType="num">
                                      <p:cBhvr additive="base">
                                        <p:cTn id="18"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1" end="1"/>
                                            </p:txEl>
                                          </p:spTgt>
                                        </p:tgtEl>
                                        <p:attrNameLst>
                                          <p:attrName>style.visibility</p:attrName>
                                        </p:attrNameLst>
                                      </p:cBhvr>
                                      <p:to>
                                        <p:strVal val="visible"/>
                                      </p:to>
                                    </p:set>
                                    <p:anim calcmode="lin" valueType="num">
                                      <p:cBhvr additive="base">
                                        <p:cTn id="24"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075">
                                            <p:txEl>
                                              <p:pRg st="6" end="6"/>
                                            </p:txEl>
                                          </p:spTgt>
                                        </p:tgtEl>
                                        <p:attrNameLst>
                                          <p:attrName>style.visibility</p:attrName>
                                        </p:attrNameLst>
                                      </p:cBhvr>
                                      <p:to>
                                        <p:strVal val="visible"/>
                                      </p:to>
                                    </p:set>
                                    <p:anim calcmode="lin" valueType="num">
                                      <p:cBhvr additive="base">
                                        <p:cTn id="30"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1266"/>
                                        </p:tgtEl>
                                        <p:attrNameLst>
                                          <p:attrName>style.visibility</p:attrName>
                                        </p:attrNameLst>
                                      </p:cBhvr>
                                      <p:to>
                                        <p:strVal val="visible"/>
                                      </p:to>
                                    </p:set>
                                    <p:animEffect transition="in" filter="wipe(down)">
                                      <p:cBhvr>
                                        <p:cTn id="36"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                 </a:t>
            </a:r>
          </a:p>
          <a:p>
            <a:pPr eaLnBrk="1" hangingPunct="1">
              <a:lnSpc>
                <a:spcPct val="80000"/>
              </a:lnSpc>
              <a:defRPr/>
            </a:pPr>
            <a:endParaRPr lang="en-US" sz="2800" dirty="0"/>
          </a:p>
          <a:p>
            <a:pPr eaLnBrk="1" hangingPunct="1">
              <a:lnSpc>
                <a:spcPct val="80000"/>
              </a:lnSpc>
              <a:defRPr/>
            </a:pPr>
            <a:r>
              <a:rPr lang="en-US" sz="2800" dirty="0"/>
              <a:t>Is rarely but sometimes observed, usually south of the jet axis (the </a:t>
            </a:r>
            <a:r>
              <a:rPr lang="en-US" sz="2800" dirty="0" err="1"/>
              <a:t>anticyclonic</a:t>
            </a:r>
            <a:r>
              <a:rPr lang="en-US" sz="2800" dirty="0"/>
              <a:t> side).</a:t>
            </a:r>
          </a:p>
          <a:p>
            <a:pPr eaLnBrk="1" hangingPunct="1">
              <a:lnSpc>
                <a:spcPct val="80000"/>
              </a:lnSpc>
              <a:defRPr/>
            </a:pPr>
            <a:endParaRPr lang="en-US" sz="2800" dirty="0"/>
          </a:p>
          <a:p>
            <a:pPr eaLnBrk="1" hangingPunct="1">
              <a:lnSpc>
                <a:spcPct val="80000"/>
              </a:lnSpc>
              <a:defRPr/>
            </a:pPr>
            <a:r>
              <a:rPr lang="en-US" sz="2800" dirty="0"/>
              <a:t>Another way to interpret:</a:t>
            </a:r>
          </a:p>
          <a:p>
            <a:pPr eaLnBrk="1" hangingPunct="1">
              <a:lnSpc>
                <a:spcPct val="80000"/>
              </a:lnSpc>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073" y="1676400"/>
            <a:ext cx="1447800" cy="838200"/>
          </a:xfrm>
          <a:prstGeom prst="rect">
            <a:avLst/>
          </a:prstGeom>
          <a:solidFill>
            <a:schemeClr val="tx1"/>
          </a:solidFill>
          <a:ln>
            <a:noFill/>
          </a:ln>
          <a:effec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4876800"/>
            <a:ext cx="2333625" cy="847725"/>
          </a:xfrm>
          <a:prstGeom prst="rect">
            <a:avLst/>
          </a:prstGeom>
          <a:solidFill>
            <a:schemeClr val="tx1"/>
          </a:solidFill>
          <a:ln>
            <a:noFill/>
          </a:ln>
          <a:effectLst/>
        </p:spPr>
      </p:pic>
      <p:pic>
        <p:nvPicPr>
          <p:cNvPr id="122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4728" y="4135593"/>
            <a:ext cx="2507672" cy="2330137"/>
          </a:xfrm>
          <a:prstGeom prst="rect">
            <a:avLst/>
          </a:prstGeom>
          <a:solidFill>
            <a:schemeClr val="tx1"/>
          </a:solidFill>
          <a:ln>
            <a:noFill/>
          </a:ln>
          <a:effectLst/>
        </p:spPr>
      </p:pic>
    </p:spTree>
    <p:extLst>
      <p:ext uri="{BB962C8B-B14F-4D97-AF65-F5344CB8AC3E}">
        <p14:creationId xmlns:p14="http://schemas.microsoft.com/office/powerpoint/2010/main" val="273764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err="1"/>
              <a:t>Barotropic</a:t>
            </a:r>
            <a:r>
              <a:rPr lang="en-US" sz="2800" dirty="0"/>
              <a:t> Instability  </a:t>
            </a:r>
            <a:r>
              <a:rPr lang="en-US" sz="2800" dirty="0" err="1"/>
              <a:t>con’t</a:t>
            </a:r>
            <a:endParaRPr lang="en-US" sz="2800" dirty="0"/>
          </a:p>
          <a:p>
            <a:pPr eaLnBrk="1" hangingPunct="1">
              <a:lnSpc>
                <a:spcPct val="80000"/>
              </a:lnSpc>
              <a:defRPr/>
            </a:pPr>
            <a:endParaRPr lang="en-US" sz="2800" dirty="0"/>
          </a:p>
          <a:p>
            <a:pPr eaLnBrk="1" hangingPunct="1">
              <a:lnSpc>
                <a:spcPct val="80000"/>
              </a:lnSpc>
              <a:defRPr/>
            </a:pPr>
            <a:r>
              <a:rPr lang="en-US" sz="2800" dirty="0" err="1"/>
              <a:t>Barotropic</a:t>
            </a:r>
            <a:r>
              <a:rPr lang="en-US" sz="2800" dirty="0"/>
              <a:t> inst. first examined in fluid flow by </a:t>
            </a:r>
            <a:r>
              <a:rPr lang="en-US" sz="2800" dirty="0" err="1"/>
              <a:t>Rayliegh</a:t>
            </a:r>
            <a:r>
              <a:rPr lang="en-US" sz="2800" dirty="0"/>
              <a:t> in 1880, when he examined flow in a non-rotating environment.</a:t>
            </a:r>
          </a:p>
          <a:p>
            <a:pPr eaLnBrk="1" hangingPunct="1">
              <a:lnSpc>
                <a:spcPct val="80000"/>
              </a:lnSpc>
              <a:defRPr/>
            </a:pPr>
            <a:endParaRPr lang="en-US" sz="2800" dirty="0"/>
          </a:p>
          <a:p>
            <a:pPr eaLnBrk="1" hangingPunct="1">
              <a:lnSpc>
                <a:spcPct val="80000"/>
              </a:lnSpc>
              <a:defRPr/>
            </a:pPr>
            <a:r>
              <a:rPr lang="en-US" sz="2800" dirty="0"/>
              <a:t>H.L. </a:t>
            </a:r>
            <a:r>
              <a:rPr lang="en-US" sz="2800" dirty="0" err="1"/>
              <a:t>Kuo</a:t>
            </a:r>
            <a:r>
              <a:rPr lang="en-US" sz="2800" dirty="0"/>
              <a:t> adds Beta term, looking in a real </a:t>
            </a:r>
            <a:r>
              <a:rPr lang="en-US" sz="2800" dirty="0" err="1"/>
              <a:t>atms</a:t>
            </a:r>
            <a:r>
              <a:rPr lang="en-US" sz="2800" dirty="0"/>
              <a:t>. (1949), he adds Beta.</a:t>
            </a:r>
          </a:p>
          <a:p>
            <a:pPr eaLnBrk="1" hangingPunct="1">
              <a:lnSpc>
                <a:spcPct val="80000"/>
              </a:lnSpc>
              <a:defRPr/>
            </a:pPr>
            <a:endParaRPr lang="en-US" sz="2800" dirty="0"/>
          </a:p>
          <a:p>
            <a:pPr eaLnBrk="1" hangingPunct="1">
              <a:lnSpc>
                <a:spcPct val="80000"/>
              </a:lnSpc>
              <a:defRPr/>
            </a:pPr>
            <a:r>
              <a:rPr lang="en-US" sz="2800" dirty="0" err="1"/>
              <a:t>Ghil's</a:t>
            </a:r>
            <a:r>
              <a:rPr lang="en-US" sz="2800" dirty="0"/>
              <a:t> Dynamic book discusses rather well p 565 - 568.</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31450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400" dirty="0"/>
              <a:t>In this case: </a:t>
            </a:r>
          </a:p>
          <a:p>
            <a:pPr eaLnBrk="1" hangingPunct="1">
              <a:lnSpc>
                <a:spcPct val="80000"/>
              </a:lnSpc>
              <a:defRPr/>
            </a:pPr>
            <a:endParaRPr lang="en-US" sz="2400" dirty="0"/>
          </a:p>
          <a:p>
            <a:pPr eaLnBrk="1" hangingPunct="1">
              <a:lnSpc>
                <a:spcPct val="80000"/>
              </a:lnSpc>
              <a:defRPr/>
            </a:pPr>
            <a:r>
              <a:rPr lang="en-US" sz="2400" dirty="0">
                <a:sym typeface="Wingdings" pitchFamily="2" charset="2"/>
              </a:rPr>
              <a:t> </a:t>
            </a:r>
            <a:r>
              <a:rPr lang="en-US" sz="2400" dirty="0"/>
              <a:t> We don't need to know height field, just the wind. Height is implicit through wind (</a:t>
            </a:r>
            <a:r>
              <a:rPr lang="en-US" sz="2400" dirty="0" err="1"/>
              <a:t>geobalance</a:t>
            </a:r>
            <a:r>
              <a:rPr lang="en-US" sz="2400" dirty="0"/>
              <a:t>). </a:t>
            </a:r>
          </a:p>
          <a:p>
            <a:pPr eaLnBrk="1" hangingPunct="1">
              <a:lnSpc>
                <a:spcPct val="80000"/>
              </a:lnSpc>
              <a:defRPr/>
            </a:pPr>
            <a:endParaRPr lang="en-US" sz="2400" dirty="0"/>
          </a:p>
          <a:p>
            <a:pPr eaLnBrk="1" hangingPunct="1">
              <a:lnSpc>
                <a:spcPct val="80000"/>
              </a:lnSpc>
              <a:defRPr/>
            </a:pPr>
            <a:r>
              <a:rPr lang="en-US" sz="2400" dirty="0">
                <a:sym typeface="Wingdings" pitchFamily="2" charset="2"/>
              </a:rPr>
              <a:t></a:t>
            </a:r>
            <a:r>
              <a:rPr lang="en-US" sz="2400" dirty="0"/>
              <a:t> We're also not that concerned with which balance condition, just that we have it. We're concerned with instability so any </a:t>
            </a:r>
            <a:r>
              <a:rPr lang="en-US" sz="2400" dirty="0" err="1"/>
              <a:t>ol</a:t>
            </a:r>
            <a:r>
              <a:rPr lang="en-US" sz="2400" dirty="0"/>
              <a:t>' balance condition will do.</a:t>
            </a:r>
          </a:p>
          <a:p>
            <a:pPr eaLnBrk="1" hangingPunct="1">
              <a:lnSpc>
                <a:spcPct val="80000"/>
              </a:lnSpc>
              <a:defRPr/>
            </a:pPr>
            <a:endParaRPr lang="en-US" sz="2400" dirty="0"/>
          </a:p>
          <a:p>
            <a:pPr eaLnBrk="1" hangingPunct="1">
              <a:lnSpc>
                <a:spcPct val="80000"/>
              </a:lnSpc>
              <a:defRPr/>
            </a:pPr>
            <a:r>
              <a:rPr lang="en-US" sz="2400" dirty="0" err="1"/>
              <a:t>Barotropic</a:t>
            </a:r>
            <a:r>
              <a:rPr lang="en-US" sz="2400" dirty="0"/>
              <a:t> models also do have </a:t>
            </a:r>
            <a:r>
              <a:rPr lang="en-US" sz="2400" dirty="0" err="1"/>
              <a:t>ageo</a:t>
            </a:r>
            <a:r>
              <a:rPr lang="en-US" sz="2400" dirty="0"/>
              <a:t>. components, since there is a perturbation height field, </a:t>
            </a:r>
            <a:r>
              <a:rPr lang="en-US" sz="2400" dirty="0" err="1"/>
              <a:t>barotropic</a:t>
            </a:r>
            <a:r>
              <a:rPr lang="en-US" sz="2400" dirty="0"/>
              <a:t> inst. represents horizontal variations in wind field. For examples of how </a:t>
            </a:r>
            <a:r>
              <a:rPr lang="en-US" sz="2400" dirty="0" err="1"/>
              <a:t>geostrophy</a:t>
            </a:r>
            <a:r>
              <a:rPr lang="en-US" sz="2400" dirty="0"/>
              <a:t> contains divergent winds, see: </a:t>
            </a:r>
            <a:r>
              <a:rPr lang="en-US" sz="2400" dirty="0" err="1"/>
              <a:t>Eg</a:t>
            </a:r>
            <a:r>
              <a:rPr lang="en-US" sz="2400" dirty="0"/>
              <a:t>. </a:t>
            </a:r>
            <a:r>
              <a:rPr lang="en-US" sz="2400" dirty="0" err="1"/>
              <a:t>Louge</a:t>
            </a:r>
            <a:r>
              <a:rPr lang="en-US" sz="2400" dirty="0"/>
              <a:t> et al., 1995, Lupo 2002.</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66449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Start with EOM and 1</a:t>
            </a:r>
            <a:r>
              <a:rPr lang="en-US" sz="2800" baseline="30000" dirty="0"/>
              <a:t>st</a:t>
            </a:r>
            <a:r>
              <a:rPr lang="en-US" sz="2800" dirty="0"/>
              <a:t> Law:</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And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5657850"/>
            <a:ext cx="2752725" cy="800100"/>
          </a:xfrm>
          <a:prstGeom prst="rect">
            <a:avLst/>
          </a:prstGeom>
          <a:solidFill>
            <a:schemeClr val="tx1"/>
          </a:solidFill>
          <a:ln>
            <a:noFill/>
          </a:ln>
          <a:effec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590800"/>
            <a:ext cx="4314825" cy="3009900"/>
          </a:xfrm>
          <a:prstGeom prst="rect">
            <a:avLst/>
          </a:prstGeom>
          <a:solidFill>
            <a:schemeClr val="tx1"/>
          </a:solidFill>
          <a:ln>
            <a:noFill/>
          </a:ln>
          <a:effectLst/>
        </p:spPr>
      </p:pic>
    </p:spTree>
    <p:extLst>
      <p:ext uri="{BB962C8B-B14F-4D97-AF65-F5344CB8AC3E}">
        <p14:creationId xmlns:p14="http://schemas.microsoft.com/office/powerpoint/2010/main" val="45648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8" end="8"/>
                                            </p:txEl>
                                          </p:spTgt>
                                        </p:tgtEl>
                                        <p:attrNameLst>
                                          <p:attrName>style.visibility</p:attrName>
                                        </p:attrNameLst>
                                      </p:cBhvr>
                                      <p:to>
                                        <p:strVal val="visible"/>
                                      </p:to>
                                    </p:set>
                                    <p:anim calcmode="lin" valueType="num">
                                      <p:cBhvr additive="base">
                                        <p:cTn id="13"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linearize, </a:t>
            </a:r>
          </a:p>
          <a:p>
            <a:pPr eaLnBrk="1" hangingPunct="1">
              <a:lnSpc>
                <a:spcPct val="80000"/>
              </a:lnSpc>
              <a:defRPr/>
            </a:pPr>
            <a:r>
              <a:rPr lang="en-US" sz="2800" dirty="0"/>
              <a:t>assume geostrophic:</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8411" y="1500388"/>
            <a:ext cx="4193309" cy="4924024"/>
          </a:xfrm>
          <a:prstGeom prst="rect">
            <a:avLst/>
          </a:prstGeom>
          <a:solidFill>
            <a:schemeClr val="tx1"/>
          </a:solidFill>
          <a:ln>
            <a:noFill/>
          </a:ln>
          <a:effectLst/>
        </p:spPr>
      </p:pic>
    </p:spTree>
    <p:extLst>
      <p:ext uri="{BB962C8B-B14F-4D97-AF65-F5344CB8AC3E}">
        <p14:creationId xmlns:p14="http://schemas.microsoft.com/office/powerpoint/2010/main" val="88292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sym typeface="Wingdings" pitchFamily="2" charset="2"/>
              </a:rPr>
              <a:t> </a:t>
            </a:r>
            <a:r>
              <a:rPr lang="en-US" sz="2800" dirty="0"/>
              <a:t>To make Energy Equations, just take U x </a:t>
            </a:r>
            <a:r>
              <a:rPr lang="en-US" sz="2800" dirty="0" err="1"/>
              <a:t>Ueqn</a:t>
            </a:r>
            <a:r>
              <a:rPr lang="en-US" sz="2800" dirty="0"/>
              <a:t>, V x </a:t>
            </a:r>
            <a:r>
              <a:rPr lang="en-US" sz="2800" dirty="0" err="1"/>
              <a:t>Veqn</a:t>
            </a:r>
            <a:r>
              <a:rPr lang="en-US" sz="2800" dirty="0"/>
              <a:t>, and b x </a:t>
            </a:r>
            <a:r>
              <a:rPr lang="en-US" sz="2800" dirty="0" err="1"/>
              <a:t>Bouyancy</a:t>
            </a:r>
            <a:r>
              <a:rPr lang="en-US" sz="2800" dirty="0"/>
              <a:t>. </a:t>
            </a:r>
          </a:p>
          <a:p>
            <a:pPr eaLnBrk="1" hangingPunct="1">
              <a:lnSpc>
                <a:spcPct val="80000"/>
              </a:lnSpc>
              <a:defRPr/>
            </a:pPr>
            <a:endParaRPr lang="en-US" sz="2800" dirty="0"/>
          </a:p>
          <a:p>
            <a:pPr eaLnBrk="1" hangingPunct="1">
              <a:lnSpc>
                <a:spcPct val="80000"/>
              </a:lnSpc>
              <a:defRPr/>
            </a:pPr>
            <a:r>
              <a:rPr lang="en-US" sz="2800" dirty="0">
                <a:sym typeface="Wingdings" pitchFamily="2" charset="2"/>
              </a:rPr>
              <a:t></a:t>
            </a:r>
            <a:r>
              <a:rPr lang="en-US" sz="2800" dirty="0"/>
              <a:t> You want </a:t>
            </a:r>
            <a:r>
              <a:rPr lang="en-US" sz="2800" dirty="0" err="1"/>
              <a:t>Vag</a:t>
            </a:r>
            <a:r>
              <a:rPr lang="en-US" sz="2800" dirty="0"/>
              <a:t> to show cross isobaric flow in energetics! (Cross isobaric flow, conversion terms).</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sym typeface="Wingdings" pitchFamily="2" charset="2"/>
              </a:rPr>
              <a:t></a:t>
            </a:r>
            <a:r>
              <a:rPr lang="en-US" sz="2800" dirty="0"/>
              <a:t>  Mudrick (1974) - Dan Keyser says one of the best developments of </a:t>
            </a:r>
            <a:r>
              <a:rPr lang="en-US" sz="2800" dirty="0" err="1"/>
              <a:t>Barotropic</a:t>
            </a:r>
            <a:r>
              <a:rPr lang="en-US" sz="2800" dirty="0"/>
              <a:t> Inst.. Very high praise coming from him. </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4114800"/>
            <a:ext cx="2600325" cy="1381125"/>
          </a:xfrm>
          <a:prstGeom prst="rect">
            <a:avLst/>
          </a:prstGeom>
          <a:solidFill>
            <a:schemeClr val="tx1"/>
          </a:solidFill>
          <a:ln>
            <a:noFill/>
          </a:ln>
          <a:effectLst/>
        </p:spPr>
      </p:pic>
    </p:spTree>
    <p:extLst>
      <p:ext uri="{BB962C8B-B14F-4D97-AF65-F5344CB8AC3E}">
        <p14:creationId xmlns:p14="http://schemas.microsoft.com/office/powerpoint/2010/main" val="129500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anim calcmode="lin" valueType="num">
                                      <p:cBhvr additive="base">
                                        <p:cTn id="19"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U-</a:t>
            </a:r>
            <a:r>
              <a:rPr lang="en-US" sz="2800" dirty="0" err="1"/>
              <a:t>eqn</a:t>
            </a:r>
            <a:r>
              <a:rPr lang="en-US" sz="2800" dirty="0"/>
              <a:t>:</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V-</a:t>
            </a:r>
            <a:r>
              <a:rPr lang="en-US" sz="2800" dirty="0" err="1"/>
              <a:t>eqn</a:t>
            </a:r>
            <a:r>
              <a:rPr lang="en-US" sz="2800" dirty="0"/>
              <a:t>:</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err="1"/>
              <a:t>Bouyancy</a:t>
            </a:r>
            <a:r>
              <a:rPr lang="en-US" sz="2800" dirty="0"/>
              <a:t>:</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4419600"/>
            <a:ext cx="5705475" cy="2362200"/>
          </a:xfrm>
          <a:prstGeom prst="rect">
            <a:avLst/>
          </a:prstGeom>
          <a:solidFill>
            <a:schemeClr val="tx1"/>
          </a:solidFill>
          <a:ln>
            <a:noFill/>
          </a:ln>
          <a:effec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200400"/>
            <a:ext cx="4114800" cy="857250"/>
          </a:xfrm>
          <a:prstGeom prst="rect">
            <a:avLst/>
          </a:prstGeom>
          <a:solidFill>
            <a:schemeClr val="tx1"/>
          </a:solidFill>
          <a:ln>
            <a:noFill/>
          </a:ln>
          <a:effectLst/>
        </p:spPr>
      </p:pic>
      <p:pic>
        <p:nvPicPr>
          <p:cNvPr id="163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1828800"/>
            <a:ext cx="5505450" cy="876300"/>
          </a:xfrm>
          <a:prstGeom prst="rect">
            <a:avLst/>
          </a:prstGeom>
          <a:solidFill>
            <a:schemeClr val="tx1"/>
          </a:solidFill>
          <a:ln>
            <a:noFill/>
          </a:ln>
          <a:effectLst/>
        </p:spPr>
      </p:pic>
    </p:spTree>
    <p:extLst>
      <p:ext uri="{BB962C8B-B14F-4D97-AF65-F5344CB8AC3E}">
        <p14:creationId xmlns:p14="http://schemas.microsoft.com/office/powerpoint/2010/main" val="70536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anim calcmode="lin" valueType="num">
                                      <p:cBhvr additive="base">
                                        <p:cTn id="19"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400" dirty="0"/>
              <a:t>And then we get:                                                 (1)</a:t>
            </a:r>
          </a:p>
          <a:p>
            <a:pPr marL="0" indent="0" eaLnBrk="1" hangingPunct="1">
              <a:lnSpc>
                <a:spcPct val="80000"/>
              </a:lnSpc>
              <a:buNone/>
              <a:defRPr/>
            </a:pPr>
            <a:endParaRPr lang="en-US" sz="2400" dirty="0"/>
          </a:p>
          <a:p>
            <a:pPr marL="0" indent="0" eaLnBrk="1" hangingPunct="1">
              <a:lnSpc>
                <a:spcPct val="80000"/>
              </a:lnSpc>
              <a:buNone/>
              <a:defRPr/>
            </a:pPr>
            <a:r>
              <a:rPr lang="en-US" sz="2400" dirty="0"/>
              <a:t>		</a:t>
            </a:r>
          </a:p>
          <a:p>
            <a:pPr marL="0" indent="0" eaLnBrk="1" hangingPunct="1">
              <a:lnSpc>
                <a:spcPct val="80000"/>
              </a:lnSpc>
              <a:buNone/>
              <a:defRPr/>
            </a:pPr>
            <a:r>
              <a:rPr lang="en-US" sz="2400" dirty="0"/>
              <a:t>											       (2)		(3)</a:t>
            </a:r>
          </a:p>
          <a:p>
            <a:pPr eaLnBrk="1" hangingPunct="1">
              <a:lnSpc>
                <a:spcPct val="80000"/>
              </a:lnSpc>
              <a:defRPr/>
            </a:pPr>
            <a:endParaRPr lang="en-US" sz="2800" dirty="0"/>
          </a:p>
          <a:p>
            <a:pPr eaLnBrk="1" hangingPunct="1">
              <a:lnSpc>
                <a:spcPct val="80000"/>
              </a:lnSpc>
              <a:defRPr/>
            </a:pPr>
            <a:r>
              <a:rPr lang="en-US" sz="2400" dirty="0"/>
              <a:t>(1)	Is the </a:t>
            </a:r>
            <a:r>
              <a:rPr lang="en-US" sz="2400" dirty="0" err="1"/>
              <a:t>Barotropic</a:t>
            </a:r>
            <a:r>
              <a:rPr lang="en-US" sz="2400" dirty="0"/>
              <a:t> interaction with the basic state!</a:t>
            </a:r>
          </a:p>
          <a:p>
            <a:pPr marL="0" indent="0" eaLnBrk="1" hangingPunct="1">
              <a:lnSpc>
                <a:spcPct val="80000"/>
              </a:lnSpc>
              <a:buNone/>
              <a:defRPr/>
            </a:pPr>
            <a:endParaRPr lang="en-US" sz="2400" dirty="0"/>
          </a:p>
          <a:p>
            <a:pPr eaLnBrk="1" hangingPunct="1">
              <a:lnSpc>
                <a:spcPct val="80000"/>
              </a:lnSpc>
              <a:defRPr/>
            </a:pPr>
            <a:r>
              <a:rPr lang="en-US" sz="2400" dirty="0"/>
              <a:t>(2)	Is the </a:t>
            </a:r>
            <a:r>
              <a:rPr lang="en-US" sz="2400" dirty="0" err="1"/>
              <a:t>baroclinic</a:t>
            </a:r>
            <a:r>
              <a:rPr lang="en-US" sz="2400" dirty="0"/>
              <a:t> interaction with the basic state!</a:t>
            </a:r>
          </a:p>
          <a:p>
            <a:pPr eaLnBrk="1" hangingPunct="1">
              <a:lnSpc>
                <a:spcPct val="80000"/>
              </a:lnSpc>
              <a:defRPr/>
            </a:pPr>
            <a:endParaRPr lang="en-US" sz="2400" dirty="0"/>
          </a:p>
          <a:p>
            <a:pPr eaLnBrk="1" hangingPunct="1">
              <a:lnSpc>
                <a:spcPct val="80000"/>
              </a:lnSpc>
              <a:defRPr/>
            </a:pPr>
            <a:r>
              <a:rPr lang="en-US" sz="2400" dirty="0"/>
              <a:t>(3)	is the 3 – d </a:t>
            </a:r>
            <a:r>
              <a:rPr lang="en-US" sz="2400" dirty="0" err="1"/>
              <a:t>ageostrophic</a:t>
            </a:r>
            <a:r>
              <a:rPr lang="en-US" sz="2400" dirty="0"/>
              <a:t> potential flux (the pressure work term)! </a:t>
            </a:r>
            <a:r>
              <a:rPr lang="en-US" sz="2400" dirty="0" err="1"/>
              <a:t>Orlanski</a:t>
            </a:r>
            <a:r>
              <a:rPr lang="en-US" sz="2400" dirty="0"/>
              <a:t> (1995) Nov. uses this term to describe downstream development, but it also represents vertical overturning.</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2745" y="1600200"/>
            <a:ext cx="4563533" cy="1676400"/>
          </a:xfrm>
          <a:prstGeom prst="rect">
            <a:avLst/>
          </a:prstGeom>
          <a:solidFill>
            <a:schemeClr val="tx1"/>
          </a:solidFill>
          <a:ln>
            <a:noFill/>
          </a:ln>
          <a:effectLst/>
        </p:spPr>
      </p:pic>
    </p:spTree>
    <p:extLst>
      <p:ext uri="{BB962C8B-B14F-4D97-AF65-F5344CB8AC3E}">
        <p14:creationId xmlns:p14="http://schemas.microsoft.com/office/powerpoint/2010/main" val="97253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5" end="5"/>
                                            </p:txEl>
                                          </p:spTgt>
                                        </p:tgtEl>
                                        <p:attrNameLst>
                                          <p:attrName>style.visibility</p:attrName>
                                        </p:attrNameLst>
                                      </p:cBhvr>
                                      <p:to>
                                        <p:strVal val="visible"/>
                                      </p:to>
                                    </p:set>
                                    <p:anim calcmode="lin" valueType="num">
                                      <p:cBhvr additive="base">
                                        <p:cTn id="25"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7" end="7"/>
                                            </p:txEl>
                                          </p:spTgt>
                                        </p:tgtEl>
                                        <p:attrNameLst>
                                          <p:attrName>style.visibility</p:attrName>
                                        </p:attrNameLst>
                                      </p:cBhvr>
                                      <p:to>
                                        <p:strVal val="visible"/>
                                      </p:to>
                                    </p:set>
                                    <p:anim calcmode="lin" valueType="num">
                                      <p:cBhvr additive="base">
                                        <p:cTn id="31"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9" end="9"/>
                                            </p:txEl>
                                          </p:spTgt>
                                        </p:tgtEl>
                                        <p:attrNameLst>
                                          <p:attrName>style.visibility</p:attrName>
                                        </p:attrNameLst>
                                      </p:cBhvr>
                                      <p:to>
                                        <p:strVal val="visible"/>
                                      </p:to>
                                    </p:set>
                                    <p:anim calcmode="lin" valueType="num">
                                      <p:cBhvr additive="base">
                                        <p:cTn id="37" dur="500" fill="hold"/>
                                        <p:tgtEl>
                                          <p:spTgt spid="3075">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400" dirty="0"/>
              <a:t>If we integrate over a channel of length L in the y-direction ( y = 0 – L) and over H in the x-direction (z = 0 – H), and we get:</a:t>
            </a:r>
          </a:p>
          <a:p>
            <a:pPr eaLnBrk="1" hangingPunct="1">
              <a:lnSpc>
                <a:spcPct val="80000"/>
              </a:lnSpc>
              <a:defRPr/>
            </a:pPr>
            <a:r>
              <a:rPr lang="en-US" sz="2400" dirty="0"/>
              <a:t>					C(</a:t>
            </a:r>
            <a:r>
              <a:rPr lang="en-US" sz="2400" dirty="0" err="1"/>
              <a:t>Kz</a:t>
            </a:r>
            <a:r>
              <a:rPr lang="en-US" sz="2400" dirty="0"/>
              <a:t> </a:t>
            </a:r>
            <a:r>
              <a:rPr lang="en-US" sz="2400" dirty="0">
                <a:sym typeface="Wingdings" pitchFamily="2" charset="2"/>
              </a:rPr>
              <a:t></a:t>
            </a:r>
            <a:r>
              <a:rPr lang="en-US" sz="2400" dirty="0"/>
              <a:t> </a:t>
            </a:r>
            <a:r>
              <a:rPr lang="en-US" sz="2400" dirty="0" err="1"/>
              <a:t>Ke</a:t>
            </a:r>
            <a:r>
              <a:rPr lang="en-US" sz="2400" dirty="0"/>
              <a:t>)</a:t>
            </a:r>
          </a:p>
          <a:p>
            <a:pPr marL="0" indent="0" eaLnBrk="1" hangingPunct="1">
              <a:lnSpc>
                <a:spcPct val="80000"/>
              </a:lnSpc>
              <a:buNone/>
              <a:defRPr/>
            </a:pPr>
            <a:endParaRPr lang="en-US" sz="2400" dirty="0"/>
          </a:p>
          <a:p>
            <a:pPr marL="0" indent="0" eaLnBrk="1" hangingPunct="1">
              <a:lnSpc>
                <a:spcPct val="80000"/>
              </a:lnSpc>
              <a:buNone/>
              <a:defRPr/>
            </a:pPr>
            <a:r>
              <a:rPr lang="en-US" sz="2400" dirty="0"/>
              <a:t> </a:t>
            </a:r>
          </a:p>
          <a:p>
            <a:pPr marL="0" indent="0" eaLnBrk="1" hangingPunct="1">
              <a:lnSpc>
                <a:spcPct val="80000"/>
              </a:lnSpc>
              <a:buNone/>
              <a:defRPr/>
            </a:pPr>
            <a:endParaRPr lang="en-US" sz="2400" dirty="0"/>
          </a:p>
          <a:p>
            <a:pPr marL="0" indent="0" eaLnBrk="1" hangingPunct="1">
              <a:lnSpc>
                <a:spcPct val="80000"/>
              </a:lnSpc>
              <a:buNone/>
              <a:defRPr/>
            </a:pPr>
            <a:endParaRPr lang="en-US" sz="2400" dirty="0"/>
          </a:p>
          <a:p>
            <a:pPr marL="0" indent="0" eaLnBrk="1" hangingPunct="1">
              <a:lnSpc>
                <a:spcPct val="80000"/>
              </a:lnSpc>
              <a:buNone/>
              <a:defRPr/>
            </a:pPr>
            <a:endParaRPr lang="en-US" sz="2400" dirty="0"/>
          </a:p>
          <a:p>
            <a:pPr marL="0" indent="0" eaLnBrk="1" hangingPunct="1">
              <a:lnSpc>
                <a:spcPct val="80000"/>
              </a:lnSpc>
              <a:buNone/>
              <a:defRPr/>
            </a:pPr>
            <a:endParaRPr lang="en-US" sz="2400" dirty="0"/>
          </a:p>
          <a:p>
            <a:pPr eaLnBrk="1" hangingPunct="1">
              <a:lnSpc>
                <a:spcPct val="80000"/>
              </a:lnSpc>
              <a:defRPr/>
            </a:pPr>
            <a:r>
              <a:rPr lang="en-US" sz="2400" dirty="0"/>
              <a:t>	C(</a:t>
            </a:r>
            <a:r>
              <a:rPr lang="en-US" sz="2400" dirty="0" err="1"/>
              <a:t>Az</a:t>
            </a:r>
            <a:r>
              <a:rPr lang="en-US" sz="2400" dirty="0"/>
              <a:t> </a:t>
            </a:r>
            <a:r>
              <a:rPr lang="en-US" sz="2400" dirty="0">
                <a:sym typeface="Wingdings" pitchFamily="2" charset="2"/>
              </a:rPr>
              <a:t></a:t>
            </a:r>
            <a:r>
              <a:rPr lang="en-US" sz="2400" dirty="0"/>
              <a:t> </a:t>
            </a:r>
            <a:r>
              <a:rPr lang="en-US" sz="2400" dirty="0" err="1"/>
              <a:t>Ae</a:t>
            </a:r>
            <a:r>
              <a:rPr lang="en-US" sz="2400" dirty="0"/>
              <a:t>)</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219" y="3200400"/>
            <a:ext cx="6192982" cy="2057400"/>
          </a:xfrm>
          <a:prstGeom prst="rect">
            <a:avLst/>
          </a:prstGeom>
          <a:solidFill>
            <a:schemeClr val="tx1"/>
          </a:solidFill>
          <a:ln>
            <a:noFill/>
          </a:ln>
          <a:effectLst/>
        </p:spPr>
      </p:pic>
    </p:spTree>
    <p:extLst>
      <p:ext uri="{BB962C8B-B14F-4D97-AF65-F5344CB8AC3E}">
        <p14:creationId xmlns:p14="http://schemas.microsoft.com/office/powerpoint/2010/main" val="322268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8" end="8"/>
                                            </p:txEl>
                                          </p:spTgt>
                                        </p:tgtEl>
                                        <p:attrNameLst>
                                          <p:attrName>style.visibility</p:attrName>
                                        </p:attrNameLst>
                                      </p:cBhvr>
                                      <p:to>
                                        <p:strVal val="visible"/>
                                      </p:to>
                                    </p:set>
                                    <p:anim calcmode="lin" valueType="num">
                                      <p:cBhvr additive="base">
                                        <p:cTn id="25"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 </a:t>
            </a:r>
          </a:p>
        </p:txBody>
      </p:sp>
      <p:sp>
        <p:nvSpPr>
          <p:cNvPr id="3" name="Content Placeholder 2"/>
          <p:cNvSpPr>
            <a:spLocks noGrp="1"/>
          </p:cNvSpPr>
          <p:nvPr>
            <p:ph idx="1"/>
          </p:nvPr>
        </p:nvSpPr>
        <p:spPr/>
        <p:txBody>
          <a:bodyPr/>
          <a:lstStyle/>
          <a:p>
            <a:pPr marL="0" marR="0">
              <a:spcBef>
                <a:spcPts val="0"/>
              </a:spcBef>
              <a:spcAft>
                <a:spcPts val="0"/>
              </a:spcAft>
            </a:pPr>
            <a:r>
              <a:rPr lang="en-US" dirty="0">
                <a:latin typeface="Times New Roman"/>
                <a:ea typeface="Times New Roman"/>
              </a:rPr>
              <a:t>(Borrowed Directly from Gen </a:t>
            </a:r>
            <a:r>
              <a:rPr lang="en-US" dirty="0" err="1">
                <a:latin typeface="Times New Roman"/>
                <a:ea typeface="Times New Roman"/>
              </a:rPr>
              <a:t>circ</a:t>
            </a:r>
            <a:r>
              <a:rPr lang="en-US" dirty="0">
                <a:latin typeface="Times New Roman"/>
                <a:ea typeface="Times New Roman"/>
              </a:rPr>
              <a:t>) Thus the implication is that the most favored path of energy flow in </a:t>
            </a:r>
          </a:p>
          <a:p>
            <a:pPr marL="0" marR="0" indent="0">
              <a:spcBef>
                <a:spcPts val="0"/>
              </a:spcBef>
              <a:spcAft>
                <a:spcPts val="0"/>
              </a:spcAft>
              <a:buNone/>
            </a:pPr>
            <a:r>
              <a:rPr lang="en-US" dirty="0">
                <a:latin typeface="Times New Roman"/>
                <a:ea typeface="Times New Roman"/>
              </a:rPr>
              <a:t>The </a:t>
            </a:r>
            <a:r>
              <a:rPr lang="en-US" dirty="0" err="1">
                <a:latin typeface="Times New Roman"/>
                <a:ea typeface="Times New Roman"/>
              </a:rPr>
              <a:t>barotropic</a:t>
            </a:r>
            <a:r>
              <a:rPr lang="en-US" dirty="0">
                <a:latin typeface="Times New Roman"/>
                <a:ea typeface="Times New Roman"/>
              </a:rPr>
              <a:t> </a:t>
            </a:r>
          </a:p>
          <a:p>
            <a:pPr marL="0" marR="0" indent="0">
              <a:spcBef>
                <a:spcPts val="0"/>
              </a:spcBef>
              <a:spcAft>
                <a:spcPts val="0"/>
              </a:spcAft>
              <a:buNone/>
            </a:pPr>
            <a:r>
              <a:rPr lang="en-US" dirty="0">
                <a:latin typeface="Times New Roman"/>
                <a:ea typeface="Times New Roman"/>
              </a:rPr>
              <a:t>environment is:</a:t>
            </a:r>
            <a:endParaRPr lang="en-US" sz="1600" dirty="0">
              <a:latin typeface="Times New Roman"/>
              <a:ea typeface="Times New Roman"/>
            </a:endParaRPr>
          </a:p>
          <a:p>
            <a:pPr marL="0" marR="0" indent="0">
              <a:spcBef>
                <a:spcPts val="0"/>
              </a:spcBef>
              <a:spcAft>
                <a:spcPts val="0"/>
              </a:spcAft>
              <a:buNone/>
            </a:pPr>
            <a:endParaRPr lang="en-US" sz="1600" dirty="0">
              <a:effectLst/>
              <a:latin typeface="Times New Roman"/>
              <a:ea typeface="Times New Roman"/>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3124200"/>
            <a:ext cx="4989049" cy="3646241"/>
          </a:xfrm>
          <a:prstGeom prst="rect">
            <a:avLst/>
          </a:prstGeom>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16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effectLst/>
              </a:rPr>
              <a:t>Now consider;  f</a:t>
            </a:r>
            <a:r>
              <a:rPr lang="en-US" sz="2800" baseline="-25000" dirty="0">
                <a:effectLst/>
              </a:rPr>
              <a:t>1</a:t>
            </a:r>
            <a:r>
              <a:rPr lang="en-US" sz="2800" dirty="0">
                <a:effectLst/>
              </a:rPr>
              <a:t> - </a:t>
            </a:r>
            <a:r>
              <a:rPr lang="en-US" sz="2800" dirty="0" err="1">
                <a:effectLst/>
              </a:rPr>
              <a:t>synoptician's</a:t>
            </a:r>
            <a:r>
              <a:rPr lang="en-US" sz="2800" dirty="0">
                <a:effectLst/>
              </a:rPr>
              <a:t> </a:t>
            </a:r>
            <a:r>
              <a:rPr lang="en-US" sz="2800" dirty="0" err="1">
                <a:effectLst/>
              </a:rPr>
              <a:t>geostrophy</a:t>
            </a:r>
            <a:endParaRPr lang="en-US" sz="2800" dirty="0">
              <a:effectLst/>
            </a:endParaRPr>
          </a:p>
          <a:p>
            <a:pPr eaLnBrk="1" hangingPunct="1">
              <a:lnSpc>
                <a:spcPct val="80000"/>
              </a:lnSpc>
              <a:defRPr/>
            </a:pPr>
            <a:endParaRPr lang="en-US" sz="2800" dirty="0">
              <a:effectLst/>
            </a:endParaRPr>
          </a:p>
          <a:p>
            <a:pPr eaLnBrk="1" hangingPunct="1">
              <a:lnSpc>
                <a:spcPct val="80000"/>
              </a:lnSpc>
              <a:defRPr/>
            </a:pPr>
            <a:endParaRPr lang="en-US" sz="2800" dirty="0">
              <a:effectLst/>
            </a:endParaRPr>
          </a:p>
          <a:p>
            <a:pPr eaLnBrk="1" hangingPunct="1">
              <a:lnSpc>
                <a:spcPct val="80000"/>
              </a:lnSpc>
              <a:defRPr/>
            </a:pPr>
            <a:endParaRPr lang="en-US" sz="2800" dirty="0">
              <a:effectLst/>
            </a:endParaRPr>
          </a:p>
          <a:p>
            <a:pPr eaLnBrk="1" hangingPunct="1">
              <a:lnSpc>
                <a:spcPct val="80000"/>
              </a:lnSpc>
              <a:defRPr/>
            </a:pPr>
            <a:endParaRPr lang="en-US" sz="2800" dirty="0">
              <a:effectLst/>
            </a:endParaRPr>
          </a:p>
          <a:p>
            <a:pPr eaLnBrk="1" hangingPunct="1">
              <a:lnSpc>
                <a:spcPct val="80000"/>
              </a:lnSpc>
              <a:defRPr/>
            </a:pPr>
            <a:endParaRPr lang="en-US" sz="2800" dirty="0">
              <a:effectLst/>
            </a:endParaRPr>
          </a:p>
          <a:p>
            <a:pPr eaLnBrk="1" hangingPunct="1">
              <a:lnSpc>
                <a:spcPct val="80000"/>
              </a:lnSpc>
              <a:defRPr/>
            </a:pPr>
            <a:endParaRPr lang="en-US" sz="2800" dirty="0">
              <a:effectLst/>
            </a:endParaRPr>
          </a:p>
          <a:p>
            <a:pPr eaLnBrk="1" hangingPunct="1">
              <a:lnSpc>
                <a:spcPct val="80000"/>
              </a:lnSpc>
              <a:defRPr/>
            </a:pPr>
            <a:r>
              <a:rPr lang="en-US" sz="2800" dirty="0">
                <a:effectLst/>
              </a:rPr>
              <a:t>This wind has divergence!</a:t>
            </a:r>
          </a:p>
          <a:p>
            <a:pPr marL="0" indent="0" eaLnBrk="1" hangingPunct="1">
              <a:lnSpc>
                <a:spcPct val="80000"/>
              </a:lnSpc>
              <a:buNone/>
              <a:defRPr/>
            </a:pPr>
            <a:endParaRPr lang="en-US" sz="2800" dirty="0">
              <a:effectLst/>
            </a:endParaRPr>
          </a:p>
          <a:p>
            <a:pPr eaLnBrk="1" hangingPunct="1">
              <a:lnSpc>
                <a:spcPct val="80000"/>
              </a:lnSpc>
              <a:defRPr/>
            </a:pPr>
            <a:endParaRPr lang="en-US" sz="2800" dirty="0">
              <a:effectLst/>
            </a:endParaRP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399" y="2895600"/>
            <a:ext cx="6173821" cy="1066800"/>
          </a:xfrm>
          <a:prstGeom prst="rect">
            <a:avLst/>
          </a:prstGeom>
          <a:solidFill>
            <a:schemeClr val="tx1"/>
          </a:solidFill>
          <a:ln>
            <a:noFill/>
          </a:ln>
          <a:effectLst/>
        </p:spPr>
      </p:pic>
    </p:spTree>
    <p:extLst>
      <p:ext uri="{BB962C8B-B14F-4D97-AF65-F5344CB8AC3E}">
        <p14:creationId xmlns:p14="http://schemas.microsoft.com/office/powerpoint/2010/main" val="239397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290"/>
                                        </p:tgtEl>
                                        <p:attrNameLst>
                                          <p:attrName>style.visibility</p:attrName>
                                        </p:attrNameLst>
                                      </p:cBhvr>
                                      <p:to>
                                        <p:strVal val="visible"/>
                                      </p:to>
                                    </p:set>
                                    <p:animEffect transition="in" filter="circle(in)">
                                      <p:cBhvr>
                                        <p:cTn id="13" dur="2000"/>
                                        <p:tgtEl>
                                          <p:spTgt spid="1229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7" end="7"/>
                                            </p:txEl>
                                          </p:spTgt>
                                        </p:tgtEl>
                                        <p:attrNameLst>
                                          <p:attrName>style.visibility</p:attrName>
                                        </p:attrNameLst>
                                      </p:cBhvr>
                                      <p:to>
                                        <p:strVal val="visible"/>
                                      </p:to>
                                    </p:set>
                                    <p:anim calcmode="lin" valueType="num">
                                      <p:cBhvr additive="base">
                                        <p:cTn id="18"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b="1" u="sng" dirty="0"/>
              <a:t>HL </a:t>
            </a:r>
            <a:r>
              <a:rPr lang="en-US" sz="2800" b="1" u="sng" dirty="0" err="1"/>
              <a:t>Kuo</a:t>
            </a:r>
            <a:r>
              <a:rPr lang="en-US" sz="2800" b="1" u="sng" dirty="0"/>
              <a:t>      JAS Met. (1949)</a:t>
            </a:r>
          </a:p>
          <a:p>
            <a:pPr eaLnBrk="1" hangingPunct="1">
              <a:lnSpc>
                <a:spcPct val="80000"/>
              </a:lnSpc>
              <a:defRPr/>
            </a:pPr>
            <a:endParaRPr lang="en-US" sz="2800" dirty="0"/>
          </a:p>
          <a:p>
            <a:pPr eaLnBrk="1" hangingPunct="1">
              <a:lnSpc>
                <a:spcPct val="80000"/>
              </a:lnSpc>
              <a:defRPr/>
            </a:pPr>
            <a:r>
              <a:rPr lang="en-US" sz="2800" dirty="0"/>
              <a:t>Wind Profile:</a:t>
            </a:r>
          </a:p>
          <a:p>
            <a:pPr marL="0" indent="0" eaLnBrk="1" hangingPunct="1">
              <a:lnSpc>
                <a:spcPct val="80000"/>
              </a:lnSpc>
              <a:buNone/>
              <a:defRPr/>
            </a:pPr>
            <a:r>
              <a:rPr lang="en-US" sz="2800" dirty="0"/>
              <a:t>	 </a:t>
            </a:r>
          </a:p>
          <a:p>
            <a:pPr marL="0" indent="0" eaLnBrk="1" hangingPunct="1">
              <a:lnSpc>
                <a:spcPct val="80000"/>
              </a:lnSpc>
              <a:buNone/>
              <a:defRPr/>
            </a:pPr>
            <a:endParaRPr lang="en-US" sz="2800" dirty="0"/>
          </a:p>
          <a:p>
            <a:pPr eaLnBrk="1" hangingPunct="1">
              <a:lnSpc>
                <a:spcPct val="80000"/>
              </a:lnSpc>
              <a:defRPr/>
            </a:pPr>
            <a:r>
              <a:rPr lang="en-US" sz="2800" dirty="0"/>
              <a:t>Where |y| &lt; L (L is the “shear zone” width), and </a:t>
            </a:r>
            <a:r>
              <a:rPr lang="en-US" sz="2800" dirty="0" err="1"/>
              <a:t>ug</a:t>
            </a:r>
            <a:r>
              <a:rPr lang="en-US" sz="2800" dirty="0"/>
              <a:t> is independent of z, and f = </a:t>
            </a:r>
            <a:r>
              <a:rPr lang="en-US" sz="2800" dirty="0" err="1"/>
              <a:t>fo</a:t>
            </a:r>
            <a:r>
              <a:rPr lang="en-US" sz="2800" dirty="0"/>
              <a:t>. </a:t>
            </a:r>
          </a:p>
          <a:p>
            <a:pPr eaLnBrk="1" hangingPunct="1">
              <a:lnSpc>
                <a:spcPct val="80000"/>
              </a:lnSpc>
              <a:defRPr/>
            </a:pPr>
            <a:endParaRPr lang="en-US" sz="2800" dirty="0"/>
          </a:p>
          <a:p>
            <a:pPr eaLnBrk="1" hangingPunct="1">
              <a:lnSpc>
                <a:spcPct val="80000"/>
              </a:lnSpc>
              <a:defRPr/>
            </a:pPr>
            <a:r>
              <a:rPr lang="en-US" sz="2800" dirty="0"/>
              <a:t>Thus,  .</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743200"/>
            <a:ext cx="1657350" cy="838200"/>
          </a:xfrm>
          <a:prstGeom prst="rect">
            <a:avLst/>
          </a:prstGeom>
          <a:solidFill>
            <a:schemeClr val="tx1"/>
          </a:solidFill>
          <a:ln>
            <a:noFill/>
          </a:ln>
          <a:effec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105400"/>
            <a:ext cx="895350" cy="800100"/>
          </a:xfrm>
          <a:prstGeom prst="rect">
            <a:avLst/>
          </a:prstGeom>
          <a:solidFill>
            <a:schemeClr val="tx1"/>
          </a:solidFill>
          <a:ln>
            <a:noFill/>
          </a:ln>
          <a:effectLst/>
        </p:spPr>
      </p:pic>
    </p:spTree>
    <p:extLst>
      <p:ext uri="{BB962C8B-B14F-4D97-AF65-F5344CB8AC3E}">
        <p14:creationId xmlns:p14="http://schemas.microsoft.com/office/powerpoint/2010/main" val="1316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5" end="5"/>
                                            </p:txEl>
                                          </p:spTgt>
                                        </p:tgtEl>
                                        <p:attrNameLst>
                                          <p:attrName>style.visibility</p:attrName>
                                        </p:attrNameLst>
                                      </p:cBhvr>
                                      <p:to>
                                        <p:strVal val="visible"/>
                                      </p:to>
                                    </p:set>
                                    <p:anim calcmode="lin" valueType="num">
                                      <p:cBhvr additive="base">
                                        <p:cTn id="25"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7" end="7"/>
                                            </p:txEl>
                                          </p:spTgt>
                                        </p:tgtEl>
                                        <p:attrNameLst>
                                          <p:attrName>style.visibility</p:attrName>
                                        </p:attrNameLst>
                                      </p:cBhvr>
                                      <p:to>
                                        <p:strVal val="visible"/>
                                      </p:to>
                                    </p:set>
                                    <p:anim calcmode="lin" valueType="num">
                                      <p:cBhvr additive="base">
                                        <p:cTn id="31"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a:xfrm>
            <a:off x="228600" y="1985963"/>
            <a:ext cx="8229600" cy="4114800"/>
          </a:xfrm>
        </p:spPr>
        <p:txBody>
          <a:bodyPr/>
          <a:lstStyle/>
          <a:p>
            <a:pPr eaLnBrk="1" hangingPunct="1">
              <a:lnSpc>
                <a:spcPct val="80000"/>
              </a:lnSpc>
              <a:defRPr/>
            </a:pPr>
            <a:r>
              <a:rPr lang="en-US" sz="2800" dirty="0"/>
              <a:t>For y &gt; L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For y &lt; L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In his problem, he neglects rotation. This is a very important point, as max growth rate related to Shear!</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461" y="1847654"/>
            <a:ext cx="1295400" cy="838200"/>
          </a:xfrm>
          <a:prstGeom prst="rect">
            <a:avLst/>
          </a:prstGeom>
          <a:solidFill>
            <a:schemeClr val="tx1"/>
          </a:solidFill>
          <a:ln>
            <a:noFill/>
          </a:ln>
          <a:effec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7011" y="3124200"/>
            <a:ext cx="1466850" cy="838200"/>
          </a:xfrm>
          <a:prstGeom prst="rect">
            <a:avLst/>
          </a:prstGeom>
          <a:solidFill>
            <a:schemeClr val="tx1"/>
          </a:solidFill>
          <a:ln>
            <a:noFill/>
          </a:ln>
          <a:effec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2133600"/>
            <a:ext cx="4972937" cy="213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089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7" end="7"/>
                                            </p:txEl>
                                          </p:spTgt>
                                        </p:tgtEl>
                                        <p:attrNameLst>
                                          <p:attrName>style.visibility</p:attrName>
                                        </p:attrNameLst>
                                      </p:cBhvr>
                                      <p:to>
                                        <p:strVal val="visible"/>
                                      </p:to>
                                    </p:set>
                                    <p:anim calcmode="lin" valueType="num">
                                      <p:cBhvr additive="base">
                                        <p:cTn id="19"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Start with General stability;</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err="1"/>
              <a:t>Barotropic</a:t>
            </a:r>
            <a:r>
              <a:rPr lang="en-US" sz="2800" dirty="0"/>
              <a:t> Instability is exactly analogous to </a:t>
            </a:r>
            <a:r>
              <a:rPr lang="en-US" sz="2800" dirty="0" err="1"/>
              <a:t>Baroclinic</a:t>
            </a:r>
            <a:r>
              <a:rPr lang="en-US" sz="2800" dirty="0"/>
              <a:t> Instability. Whereas in </a:t>
            </a:r>
            <a:r>
              <a:rPr lang="en-US" sz="2800" dirty="0" err="1"/>
              <a:t>Baroclinic</a:t>
            </a:r>
            <a:r>
              <a:rPr lang="en-US" sz="2800" dirty="0"/>
              <a:t> (Convective) Instability we compare parcel temperatures to environmental temperatures, with </a:t>
            </a:r>
            <a:r>
              <a:rPr lang="en-US" sz="2800" dirty="0" err="1"/>
              <a:t>barotropic</a:t>
            </a:r>
            <a:r>
              <a:rPr lang="en-US" sz="2800" dirty="0"/>
              <a:t> instability we will compare Kinetic Energy of parcels with environmental Kinetic Energy!</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540579"/>
            <a:ext cx="4041988" cy="951056"/>
          </a:xfrm>
          <a:prstGeom prst="rect">
            <a:avLst/>
          </a:prstGeom>
          <a:solidFill>
            <a:schemeClr val="tx1"/>
          </a:solidFill>
          <a:ln>
            <a:noFill/>
          </a:ln>
          <a:effectLst/>
        </p:spPr>
      </p:pic>
    </p:spTree>
    <p:extLst>
      <p:ext uri="{BB962C8B-B14F-4D97-AF65-F5344CB8AC3E}">
        <p14:creationId xmlns:p14="http://schemas.microsoft.com/office/powerpoint/2010/main" val="420208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4" end="4"/>
                                            </p:txEl>
                                          </p:spTgt>
                                        </p:tgtEl>
                                        <p:attrNameLst>
                                          <p:attrName>style.visibility</p:attrName>
                                        </p:attrNameLst>
                                      </p:cBhvr>
                                      <p:to>
                                        <p:strVal val="visible"/>
                                      </p:to>
                                    </p:set>
                                    <p:anim calcmode="lin" valueType="num">
                                      <p:cBhvr additive="base">
                                        <p:cTn id="13"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General Instability will reduce to:</a:t>
            </a:r>
          </a:p>
          <a:p>
            <a:pPr eaLnBrk="1" hangingPunct="1">
              <a:lnSpc>
                <a:spcPct val="80000"/>
              </a:lnSpc>
              <a:defRPr/>
            </a:pPr>
            <a:endParaRPr lang="en-US" sz="2800" dirty="0"/>
          </a:p>
          <a:p>
            <a:pPr eaLnBrk="1" hangingPunct="1">
              <a:lnSpc>
                <a:spcPct val="80000"/>
              </a:lnSpc>
              <a:defRPr/>
            </a:pPr>
            <a:r>
              <a:rPr lang="en-US" sz="2800" dirty="0"/>
              <a:t> 	at y = L  or -L</a:t>
            </a:r>
          </a:p>
          <a:p>
            <a:pPr eaLnBrk="1" hangingPunct="1">
              <a:lnSpc>
                <a:spcPct val="80000"/>
              </a:lnSpc>
              <a:defRPr/>
            </a:pPr>
            <a:endParaRPr lang="en-US" sz="2800" dirty="0"/>
          </a:p>
          <a:p>
            <a:pPr eaLnBrk="1" hangingPunct="1">
              <a:lnSpc>
                <a:spcPct val="80000"/>
              </a:lnSpc>
              <a:defRPr/>
            </a:pPr>
            <a:r>
              <a:rPr lang="en-US" sz="2800" dirty="0"/>
              <a:t>Need to find inflection points in the Zonal current!!!</a:t>
            </a:r>
          </a:p>
          <a:p>
            <a:pPr marL="1371600" lvl="3" indent="0" eaLnBrk="1" hangingPunct="1">
              <a:lnSpc>
                <a:spcPct val="80000"/>
              </a:lnSpc>
              <a:buNone/>
              <a:defRPr/>
            </a:pPr>
            <a:endParaRPr lang="en-US" sz="2800" dirty="0"/>
          </a:p>
          <a:p>
            <a:pPr marL="1371600" lvl="3" indent="0" eaLnBrk="1" hangingPunct="1">
              <a:lnSpc>
                <a:spcPct val="80000"/>
              </a:lnSpc>
              <a:buNone/>
              <a:defRPr/>
            </a:pPr>
            <a:r>
              <a:rPr lang="en-US" sz="2800" dirty="0"/>
              <a:t>				</a:t>
            </a:r>
            <a:r>
              <a:rPr lang="en-US" sz="1600" dirty="0"/>
              <a:t>   at infinity!</a:t>
            </a:r>
          </a:p>
          <a:p>
            <a:pPr eaLnBrk="1" hangingPunct="1">
              <a:lnSpc>
                <a:spcPct val="80000"/>
              </a:lnSpc>
              <a:defRPr/>
            </a:pPr>
            <a:r>
              <a:rPr lang="en-US" sz="2800" dirty="0"/>
              <a:t>The problem is analogous to </a:t>
            </a:r>
            <a:r>
              <a:rPr lang="en-US" sz="2800" dirty="0" err="1"/>
              <a:t>Baroclinic</a:t>
            </a:r>
            <a:r>
              <a:rPr lang="en-US" sz="2800" dirty="0"/>
              <a:t> in a few ways. In that we have a disturbance located on the top and bottom walls and the waves moved past each other and interacted to cooperate on growth. </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133600"/>
            <a:ext cx="1609725" cy="847725"/>
          </a:xfrm>
          <a:prstGeom prst="rect">
            <a:avLst/>
          </a:prstGeom>
          <a:solidFill>
            <a:schemeClr val="tx1"/>
          </a:solidFill>
          <a:ln>
            <a:noFill/>
          </a:ln>
          <a:effec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8999" y="4262437"/>
            <a:ext cx="1095375" cy="771525"/>
          </a:xfrm>
          <a:prstGeom prst="rect">
            <a:avLst/>
          </a:prstGeom>
          <a:solidFill>
            <a:schemeClr val="tx1"/>
          </a:solidFill>
          <a:ln>
            <a:noFill/>
          </a:ln>
          <a:effectLst/>
        </p:spPr>
      </p:pic>
    </p:spTree>
    <p:extLst>
      <p:ext uri="{BB962C8B-B14F-4D97-AF65-F5344CB8AC3E}">
        <p14:creationId xmlns:p14="http://schemas.microsoft.com/office/powerpoint/2010/main" val="125405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075">
                                            <p:txEl>
                                              <p:pRg st="6" end="6"/>
                                            </p:txEl>
                                          </p:spTgt>
                                        </p:tgtEl>
                                        <p:attrNameLst>
                                          <p:attrName>style.visibility</p:attrName>
                                        </p:attrNameLst>
                                      </p:cBhvr>
                                      <p:to>
                                        <p:strVal val="visible"/>
                                      </p:to>
                                    </p:set>
                                    <p:anim calcmode="lin" valueType="num">
                                      <p:cBhvr additive="base">
                                        <p:cTn id="23"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075">
                                            <p:txEl>
                                              <p:pRg st="7" end="7"/>
                                            </p:txEl>
                                          </p:spTgt>
                                        </p:tgtEl>
                                        <p:attrNameLst>
                                          <p:attrName>style.visibility</p:attrName>
                                        </p:attrNameLst>
                                      </p:cBhvr>
                                      <p:to>
                                        <p:strVal val="visible"/>
                                      </p:to>
                                    </p:set>
                                    <p:anim calcmode="lin" valueType="num">
                                      <p:cBhvr additive="base">
                                        <p:cTn id="29"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This is the same for </a:t>
            </a:r>
            <a:r>
              <a:rPr lang="en-US" sz="2800" dirty="0" err="1"/>
              <a:t>Kuo</a:t>
            </a:r>
            <a:r>
              <a:rPr lang="en-US" sz="2800" dirty="0"/>
              <a:t> and </a:t>
            </a:r>
            <a:r>
              <a:rPr lang="en-US" sz="2800" dirty="0" err="1"/>
              <a:t>barotropic</a:t>
            </a:r>
            <a:r>
              <a:rPr lang="en-US" sz="2800" dirty="0"/>
              <a:t> instability! The boundaries here are the walls now and not the top and bottom. If the waves are too short, they’ll miss each other. If they are long enough, they’ll interact.</a:t>
            </a:r>
          </a:p>
          <a:p>
            <a:pPr eaLnBrk="1" hangingPunct="1">
              <a:lnSpc>
                <a:spcPct val="80000"/>
              </a:lnSpc>
              <a:defRPr/>
            </a:pPr>
            <a:endParaRPr lang="en-US" sz="2800" dirty="0"/>
          </a:p>
          <a:p>
            <a:pPr eaLnBrk="1" hangingPunct="1">
              <a:lnSpc>
                <a:spcPct val="80000"/>
              </a:lnSpc>
              <a:defRPr/>
            </a:pPr>
            <a:r>
              <a:rPr lang="en-US" sz="2800" dirty="0" err="1"/>
              <a:t>Barotropic</a:t>
            </a:r>
            <a:r>
              <a:rPr lang="en-US" sz="2800" dirty="0"/>
              <a:t> instability problem is similar to </a:t>
            </a:r>
            <a:r>
              <a:rPr lang="en-US" sz="2800" dirty="0" err="1"/>
              <a:t>Eady</a:t>
            </a:r>
            <a:r>
              <a:rPr lang="en-US" sz="2800" dirty="0"/>
              <a:t> Problem, so,</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5410200"/>
            <a:ext cx="5410200" cy="866775"/>
          </a:xfrm>
          <a:prstGeom prst="rect">
            <a:avLst/>
          </a:prstGeom>
          <a:solidFill>
            <a:schemeClr val="tx1"/>
          </a:solidFill>
          <a:ln>
            <a:noFill/>
          </a:ln>
          <a:effectLst/>
        </p:spPr>
      </p:pic>
    </p:spTree>
    <p:extLst>
      <p:ext uri="{BB962C8B-B14F-4D97-AF65-F5344CB8AC3E}">
        <p14:creationId xmlns:p14="http://schemas.microsoft.com/office/powerpoint/2010/main" val="35074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There was no PV gradient in the interior, just a disturbance on the boundary. </a:t>
            </a:r>
          </a:p>
          <a:p>
            <a:pPr eaLnBrk="1" hangingPunct="1">
              <a:lnSpc>
                <a:spcPct val="80000"/>
              </a:lnSpc>
              <a:defRPr/>
            </a:pPr>
            <a:endParaRPr lang="en-US" sz="2800" dirty="0"/>
          </a:p>
          <a:p>
            <a:pPr eaLnBrk="1" hangingPunct="1">
              <a:lnSpc>
                <a:spcPct val="80000"/>
              </a:lnSpc>
              <a:defRPr/>
            </a:pPr>
            <a:r>
              <a:rPr lang="en-US" sz="2800" dirty="0"/>
              <a:t>Now recall horizontal flux of PV </a:t>
            </a:r>
            <a:r>
              <a:rPr lang="en-US" sz="2800" dirty="0">
                <a:sym typeface="Wingdings" pitchFamily="2" charset="2"/>
              </a:rPr>
              <a:t> </a:t>
            </a:r>
            <a:r>
              <a:rPr lang="en-US" sz="2800" dirty="0"/>
              <a:t>it is related to heat flux in </a:t>
            </a:r>
            <a:r>
              <a:rPr lang="en-US" sz="2800" dirty="0" err="1"/>
              <a:t>Eady</a:t>
            </a:r>
            <a:r>
              <a:rPr lang="en-US" sz="2800" dirty="0"/>
              <a:t> and momentum flux in </a:t>
            </a:r>
            <a:r>
              <a:rPr lang="en-US" sz="2800" dirty="0" err="1"/>
              <a:t>barotropic</a:t>
            </a:r>
            <a:r>
              <a:rPr lang="en-US" sz="2800" dirty="0"/>
              <a:t> case.</a:t>
            </a:r>
          </a:p>
          <a:p>
            <a:pPr eaLnBrk="1" hangingPunct="1">
              <a:lnSpc>
                <a:spcPct val="80000"/>
              </a:lnSpc>
              <a:defRPr/>
            </a:pPr>
            <a:endParaRPr lang="en-US" sz="2800" dirty="0"/>
          </a:p>
          <a:p>
            <a:pPr eaLnBrk="1" hangingPunct="1">
              <a:lnSpc>
                <a:spcPct val="80000"/>
              </a:lnSpc>
              <a:defRPr/>
            </a:pPr>
            <a:r>
              <a:rPr lang="en-US" sz="2800" dirty="0" err="1"/>
              <a:t>Vorticity</a:t>
            </a:r>
            <a:r>
              <a:rPr lang="en-US" sz="2800" dirty="0"/>
              <a:t> flux:</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886200"/>
            <a:ext cx="2381250" cy="3200400"/>
          </a:xfrm>
          <a:prstGeom prst="rect">
            <a:avLst/>
          </a:prstGeom>
          <a:solidFill>
            <a:schemeClr val="tx1"/>
          </a:solidFill>
          <a:ln>
            <a:noFill/>
          </a:ln>
          <a:effectLst/>
        </p:spPr>
      </p:pic>
    </p:spTree>
    <p:extLst>
      <p:ext uri="{BB962C8B-B14F-4D97-AF65-F5344CB8AC3E}">
        <p14:creationId xmlns:p14="http://schemas.microsoft.com/office/powerpoint/2010/main" val="317083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err="1"/>
              <a:t>Fy</a:t>
            </a:r>
            <a:r>
              <a:rPr lang="en-US" sz="2800" dirty="0"/>
              <a:t> </a:t>
            </a:r>
            <a:r>
              <a:rPr lang="en-US" sz="2800" dirty="0">
                <a:sym typeface="Wingdings" pitchFamily="2" charset="2"/>
              </a:rPr>
              <a:t> </a:t>
            </a:r>
            <a:r>
              <a:rPr lang="en-US" sz="2800" dirty="0"/>
              <a:t>momentum flux </a:t>
            </a:r>
          </a:p>
          <a:p>
            <a:pPr marL="0" indent="0" eaLnBrk="1" hangingPunct="1">
              <a:lnSpc>
                <a:spcPct val="80000"/>
              </a:lnSpc>
              <a:buNone/>
              <a:defRPr/>
            </a:pPr>
            <a:r>
              <a:rPr lang="en-US" sz="2800" dirty="0"/>
              <a:t>(</a:t>
            </a:r>
            <a:r>
              <a:rPr lang="en-US" sz="2800" dirty="0" err="1"/>
              <a:t>barotropic</a:t>
            </a:r>
            <a:r>
              <a:rPr lang="en-US" sz="2800" dirty="0"/>
              <a:t>)</a:t>
            </a:r>
          </a:p>
          <a:p>
            <a:pPr marL="0" indent="0" eaLnBrk="1" hangingPunct="1">
              <a:lnSpc>
                <a:spcPct val="80000"/>
              </a:lnSpc>
              <a:buNone/>
              <a:defRPr/>
            </a:pPr>
            <a:endParaRPr lang="en-US" sz="2800" dirty="0"/>
          </a:p>
          <a:p>
            <a:pPr eaLnBrk="1" hangingPunct="1">
              <a:lnSpc>
                <a:spcPct val="80000"/>
              </a:lnSpc>
              <a:defRPr/>
            </a:pPr>
            <a:r>
              <a:rPr lang="en-US" sz="2800" dirty="0" err="1"/>
              <a:t>Fz</a:t>
            </a:r>
            <a:r>
              <a:rPr lang="en-US" sz="2800" dirty="0"/>
              <a:t> </a:t>
            </a:r>
            <a:r>
              <a:rPr lang="en-US" sz="2800" dirty="0">
                <a:sym typeface="Wingdings" pitchFamily="2" charset="2"/>
              </a:rPr>
              <a:t></a:t>
            </a:r>
            <a:r>
              <a:rPr lang="en-US" sz="2800" dirty="0"/>
              <a:t>  heat flux (</a:t>
            </a:r>
            <a:r>
              <a:rPr lang="en-US" sz="2800" dirty="0" err="1"/>
              <a:t>baroclinic</a:t>
            </a:r>
            <a:r>
              <a:rPr lang="en-US" sz="2800" dirty="0"/>
              <a:t> </a:t>
            </a:r>
          </a:p>
          <a:p>
            <a:pPr marL="0" indent="0" eaLnBrk="1" hangingPunct="1">
              <a:lnSpc>
                <a:spcPct val="80000"/>
              </a:lnSpc>
              <a:buNone/>
              <a:defRPr/>
            </a:pPr>
            <a:r>
              <a:rPr lang="en-US" sz="2800" dirty="0"/>
              <a:t>production).</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This is the </a:t>
            </a:r>
            <a:r>
              <a:rPr lang="en-US" sz="2800" dirty="0" err="1"/>
              <a:t>Eliassen</a:t>
            </a:r>
            <a:r>
              <a:rPr lang="en-US" sz="2800" dirty="0"/>
              <a:t> – Palm Flux vector from General Circulation 8400!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447800"/>
            <a:ext cx="238442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381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 calcmode="lin" valueType="num">
                                      <p:cBhvr additive="base">
                                        <p:cTn id="2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7" end="7"/>
                                            </p:txEl>
                                          </p:spTgt>
                                        </p:tgtEl>
                                        <p:attrNameLst>
                                          <p:attrName>style.visibility</p:attrName>
                                        </p:attrNameLst>
                                      </p:cBhvr>
                                      <p:to>
                                        <p:strVal val="visible"/>
                                      </p:to>
                                    </p:set>
                                    <p:anim calcmode="lin" valueType="num">
                                      <p:cBhvr additive="base">
                                        <p:cTn id="31"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Now, again recall Energy Equation  (Gen Circ.)</a:t>
            </a:r>
          </a:p>
          <a:p>
            <a:pPr eaLnBrk="1" hangingPunct="1">
              <a:lnSpc>
                <a:spcPct val="80000"/>
              </a:lnSpc>
              <a:defRPr/>
            </a:pPr>
            <a:endParaRPr lang="en-US" sz="2800" dirty="0"/>
          </a:p>
          <a:p>
            <a:pPr marL="0" indent="0" eaLnBrk="1" hangingPunct="1">
              <a:lnSpc>
                <a:spcPct val="80000"/>
              </a:lnSpc>
              <a:buNone/>
              <a:defRPr/>
            </a:pPr>
            <a:r>
              <a:rPr lang="en-US" sz="2800" dirty="0"/>
              <a:t>							&lt; 0</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KE </a:t>
            </a:r>
            <a:r>
              <a:rPr lang="en-US" sz="2800" dirty="0">
                <a:sym typeface="Wingdings" pitchFamily="2" charset="2"/>
              </a:rPr>
              <a:t></a:t>
            </a:r>
            <a:r>
              <a:rPr lang="en-US" sz="2800" dirty="0"/>
              <a:t> Again transferred from the eddies to basic state. So we get “</a:t>
            </a:r>
            <a:r>
              <a:rPr lang="en-US" sz="2800" dirty="0" err="1"/>
              <a:t>upshear</a:t>
            </a:r>
            <a:r>
              <a:rPr lang="en-US" sz="2800" dirty="0"/>
              <a:t>” (favored) tilt in waves!   This intensifies shear / gradient. </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362200"/>
            <a:ext cx="4629150" cy="1333500"/>
          </a:xfrm>
          <a:prstGeom prst="rect">
            <a:avLst/>
          </a:prstGeom>
          <a:solidFill>
            <a:schemeClr val="tx1"/>
          </a:solidFill>
          <a:ln>
            <a:noFill/>
          </a:ln>
          <a:effectLst/>
        </p:spPr>
      </p:pic>
      <p:pic>
        <p:nvPicPr>
          <p:cNvPr id="3" name="Picture 2">
            <a:extLst>
              <a:ext uri="{FF2B5EF4-FFF2-40B4-BE49-F238E27FC236}">
                <a16:creationId xmlns:a16="http://schemas.microsoft.com/office/drawing/2014/main" id="{BA8FD601-74FD-477E-AAF1-0B201E5A7967}"/>
              </a:ext>
            </a:extLst>
          </p:cNvPr>
          <p:cNvPicPr>
            <a:picLocks noChangeAspect="1"/>
          </p:cNvPicPr>
          <p:nvPr/>
        </p:nvPicPr>
        <p:blipFill>
          <a:blip r:embed="rId5"/>
          <a:stretch>
            <a:fillRect/>
          </a:stretch>
        </p:blipFill>
        <p:spPr>
          <a:xfrm>
            <a:off x="1524000" y="5234940"/>
            <a:ext cx="5942076" cy="1013460"/>
          </a:xfrm>
          <a:prstGeom prst="rect">
            <a:avLst/>
          </a:prstGeom>
          <a:solidFill>
            <a:schemeClr val="tx1"/>
          </a:solidFill>
        </p:spPr>
      </p:pic>
    </p:spTree>
    <p:extLst>
      <p:ext uri="{BB962C8B-B14F-4D97-AF65-F5344CB8AC3E}">
        <p14:creationId xmlns:p14="http://schemas.microsoft.com/office/powerpoint/2010/main" val="148174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In this picture westerly momentum is transferred poleward and easterly momentum is transferred equatorward!  (Accelerates the basic state!)</a:t>
            </a:r>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48556218-B290-4B47-A03F-57F16D0B56A6}"/>
                  </a:ext>
                </a:extLst>
              </p14:cNvPr>
              <p14:cNvContentPartPr/>
              <p14:nvPr/>
            </p14:nvContentPartPr>
            <p14:xfrm>
              <a:off x="1549894" y="4000894"/>
              <a:ext cx="252360" cy="176040"/>
            </p14:xfrm>
          </p:contentPart>
        </mc:Choice>
        <mc:Fallback xmlns="">
          <p:pic>
            <p:nvPicPr>
              <p:cNvPr id="14" name="Ink 13">
                <a:extLst>
                  <a:ext uri="{FF2B5EF4-FFF2-40B4-BE49-F238E27FC236}">
                    <a16:creationId xmlns:a16="http://schemas.microsoft.com/office/drawing/2014/main" id="{48556218-B290-4B47-A03F-57F16D0B56A6}"/>
                  </a:ext>
                </a:extLst>
              </p:cNvPr>
              <p:cNvPicPr/>
              <p:nvPr/>
            </p:nvPicPr>
            <p:blipFill>
              <a:blip r:embed="rId5"/>
              <a:stretch>
                <a:fillRect/>
              </a:stretch>
            </p:blipFill>
            <p:spPr>
              <a:xfrm>
                <a:off x="1541254" y="3992254"/>
                <a:ext cx="270000" cy="193680"/>
              </a:xfrm>
              <a:prstGeom prst="rect">
                <a:avLst/>
              </a:prstGeom>
            </p:spPr>
          </p:pic>
        </mc:Fallback>
      </mc:AlternateContent>
      <p:grpSp>
        <p:nvGrpSpPr>
          <p:cNvPr id="62" name="Group 61">
            <a:extLst>
              <a:ext uri="{FF2B5EF4-FFF2-40B4-BE49-F238E27FC236}">
                <a16:creationId xmlns:a16="http://schemas.microsoft.com/office/drawing/2014/main" id="{8E86FF01-CAE8-43E8-AFEF-4F739A22AC5F}"/>
              </a:ext>
            </a:extLst>
          </p:cNvPr>
          <p:cNvGrpSpPr/>
          <p:nvPr/>
        </p:nvGrpSpPr>
        <p:grpSpPr>
          <a:xfrm>
            <a:off x="622534" y="3353974"/>
            <a:ext cx="6535800" cy="2967480"/>
            <a:chOff x="622534" y="3353974"/>
            <a:chExt cx="6535800" cy="2967480"/>
          </a:xfrm>
        </p:grpSpPr>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EB3FA35D-0931-43C0-8C71-A7A0DA43C2D4}"/>
                    </a:ext>
                  </a:extLst>
                </p14:cNvPr>
                <p14:cNvContentPartPr/>
                <p14:nvPr/>
              </p14:nvContentPartPr>
              <p14:xfrm>
                <a:off x="1031854" y="3549814"/>
                <a:ext cx="2495520" cy="1857600"/>
              </p14:xfrm>
            </p:contentPart>
          </mc:Choice>
          <mc:Fallback xmlns="">
            <p:pic>
              <p:nvPicPr>
                <p:cNvPr id="2" name="Ink 1">
                  <a:extLst>
                    <a:ext uri="{FF2B5EF4-FFF2-40B4-BE49-F238E27FC236}">
                      <a16:creationId xmlns:a16="http://schemas.microsoft.com/office/drawing/2014/main" id="{EB3FA35D-0931-43C0-8C71-A7A0DA43C2D4}"/>
                    </a:ext>
                  </a:extLst>
                </p:cNvPr>
                <p:cNvPicPr/>
                <p:nvPr/>
              </p:nvPicPr>
              <p:blipFill>
                <a:blip r:embed="rId7"/>
                <a:stretch>
                  <a:fillRect/>
                </a:stretch>
              </p:blipFill>
              <p:spPr>
                <a:xfrm>
                  <a:off x="1023214" y="3540814"/>
                  <a:ext cx="2513160" cy="1875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5499CA5F-D88E-4A7A-97CE-7FB36B846208}"/>
                    </a:ext>
                  </a:extLst>
                </p14:cNvPr>
                <p14:cNvContentPartPr/>
                <p14:nvPr/>
              </p14:nvContentPartPr>
              <p14:xfrm>
                <a:off x="622534" y="3476374"/>
                <a:ext cx="3301920" cy="2102760"/>
              </p14:xfrm>
            </p:contentPart>
          </mc:Choice>
          <mc:Fallback xmlns="">
            <p:pic>
              <p:nvPicPr>
                <p:cNvPr id="3" name="Ink 2">
                  <a:extLst>
                    <a:ext uri="{FF2B5EF4-FFF2-40B4-BE49-F238E27FC236}">
                      <a16:creationId xmlns:a16="http://schemas.microsoft.com/office/drawing/2014/main" id="{5499CA5F-D88E-4A7A-97CE-7FB36B846208}"/>
                    </a:ext>
                  </a:extLst>
                </p:cNvPr>
                <p:cNvPicPr/>
                <p:nvPr/>
              </p:nvPicPr>
              <p:blipFill>
                <a:blip r:embed="rId9"/>
                <a:stretch>
                  <a:fillRect/>
                </a:stretch>
              </p:blipFill>
              <p:spPr>
                <a:xfrm>
                  <a:off x="613534" y="3467374"/>
                  <a:ext cx="3319560" cy="2120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674ACF07-9961-44E1-A8B8-2D72839D8B3D}"/>
                    </a:ext>
                  </a:extLst>
                </p14:cNvPr>
                <p14:cNvContentPartPr/>
                <p14:nvPr/>
              </p14:nvContentPartPr>
              <p14:xfrm>
                <a:off x="2061814" y="4147774"/>
                <a:ext cx="32760" cy="317520"/>
              </p14:xfrm>
            </p:contentPart>
          </mc:Choice>
          <mc:Fallback xmlns="">
            <p:pic>
              <p:nvPicPr>
                <p:cNvPr id="7" name="Ink 6">
                  <a:extLst>
                    <a:ext uri="{FF2B5EF4-FFF2-40B4-BE49-F238E27FC236}">
                      <a16:creationId xmlns:a16="http://schemas.microsoft.com/office/drawing/2014/main" id="{674ACF07-9961-44E1-A8B8-2D72839D8B3D}"/>
                    </a:ext>
                  </a:extLst>
                </p:cNvPr>
                <p:cNvPicPr/>
                <p:nvPr/>
              </p:nvPicPr>
              <p:blipFill>
                <a:blip r:embed="rId11"/>
                <a:stretch>
                  <a:fillRect/>
                </a:stretch>
              </p:blipFill>
              <p:spPr>
                <a:xfrm>
                  <a:off x="2052814" y="4138774"/>
                  <a:ext cx="50400" cy="335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7E9A9A41-05B3-4F68-ABAC-A27774455B2C}"/>
                    </a:ext>
                  </a:extLst>
                </p14:cNvPr>
                <p14:cNvContentPartPr/>
                <p14:nvPr/>
              </p14:nvContentPartPr>
              <p14:xfrm>
                <a:off x="2053894" y="4452334"/>
                <a:ext cx="117720" cy="360"/>
              </p14:xfrm>
            </p:contentPart>
          </mc:Choice>
          <mc:Fallback xmlns="">
            <p:pic>
              <p:nvPicPr>
                <p:cNvPr id="8" name="Ink 7">
                  <a:extLst>
                    <a:ext uri="{FF2B5EF4-FFF2-40B4-BE49-F238E27FC236}">
                      <a16:creationId xmlns:a16="http://schemas.microsoft.com/office/drawing/2014/main" id="{7E9A9A41-05B3-4F68-ABAC-A27774455B2C}"/>
                    </a:ext>
                  </a:extLst>
                </p:cNvPr>
                <p:cNvPicPr/>
                <p:nvPr/>
              </p:nvPicPr>
              <p:blipFill>
                <a:blip r:embed="rId13"/>
                <a:stretch>
                  <a:fillRect/>
                </a:stretch>
              </p:blipFill>
              <p:spPr>
                <a:xfrm>
                  <a:off x="2045254" y="4443334"/>
                  <a:ext cx="1353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C1A69257-6751-4F1E-A915-2E2FDFD77E02}"/>
                    </a:ext>
                  </a:extLst>
                </p14:cNvPr>
                <p14:cNvContentPartPr/>
                <p14:nvPr/>
              </p14:nvContentPartPr>
              <p14:xfrm>
                <a:off x="2159374" y="4160734"/>
                <a:ext cx="28080" cy="303480"/>
              </p14:xfrm>
            </p:contentPart>
          </mc:Choice>
          <mc:Fallback xmlns="">
            <p:pic>
              <p:nvPicPr>
                <p:cNvPr id="9" name="Ink 8">
                  <a:extLst>
                    <a:ext uri="{FF2B5EF4-FFF2-40B4-BE49-F238E27FC236}">
                      <a16:creationId xmlns:a16="http://schemas.microsoft.com/office/drawing/2014/main" id="{C1A69257-6751-4F1E-A915-2E2FDFD77E02}"/>
                    </a:ext>
                  </a:extLst>
                </p:cNvPr>
                <p:cNvPicPr/>
                <p:nvPr/>
              </p:nvPicPr>
              <p:blipFill>
                <a:blip r:embed="rId15"/>
                <a:stretch>
                  <a:fillRect/>
                </a:stretch>
              </p:blipFill>
              <p:spPr>
                <a:xfrm>
                  <a:off x="2150374" y="4151734"/>
                  <a:ext cx="45720" cy="3211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 9">
                  <a:extLst>
                    <a:ext uri="{FF2B5EF4-FFF2-40B4-BE49-F238E27FC236}">
                      <a16:creationId xmlns:a16="http://schemas.microsoft.com/office/drawing/2014/main" id="{9687A707-A381-485A-B34A-CBA49D0B8E48}"/>
                    </a:ext>
                  </a:extLst>
                </p14:cNvPr>
                <p14:cNvContentPartPr/>
                <p14:nvPr/>
              </p14:nvContentPartPr>
              <p14:xfrm>
                <a:off x="2018974" y="4359454"/>
                <a:ext cx="8640" cy="179280"/>
              </p14:xfrm>
            </p:contentPart>
          </mc:Choice>
          <mc:Fallback xmlns="">
            <p:pic>
              <p:nvPicPr>
                <p:cNvPr id="10" name="Ink 9">
                  <a:extLst>
                    <a:ext uri="{FF2B5EF4-FFF2-40B4-BE49-F238E27FC236}">
                      <a16:creationId xmlns:a16="http://schemas.microsoft.com/office/drawing/2014/main" id="{9687A707-A381-485A-B34A-CBA49D0B8E48}"/>
                    </a:ext>
                  </a:extLst>
                </p:cNvPr>
                <p:cNvPicPr/>
                <p:nvPr/>
              </p:nvPicPr>
              <p:blipFill>
                <a:blip r:embed="rId17"/>
                <a:stretch>
                  <a:fillRect/>
                </a:stretch>
              </p:blipFill>
              <p:spPr>
                <a:xfrm>
                  <a:off x="2010334" y="4350814"/>
                  <a:ext cx="2628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8DBDF18A-0478-4215-8228-B61837056685}"/>
                    </a:ext>
                  </a:extLst>
                </p14:cNvPr>
                <p14:cNvContentPartPr/>
                <p14:nvPr/>
              </p14:nvContentPartPr>
              <p14:xfrm>
                <a:off x="2119774" y="4419934"/>
                <a:ext cx="27720" cy="136080"/>
              </p14:xfrm>
            </p:contentPart>
          </mc:Choice>
          <mc:Fallback xmlns="">
            <p:pic>
              <p:nvPicPr>
                <p:cNvPr id="12" name="Ink 11">
                  <a:extLst>
                    <a:ext uri="{FF2B5EF4-FFF2-40B4-BE49-F238E27FC236}">
                      <a16:creationId xmlns:a16="http://schemas.microsoft.com/office/drawing/2014/main" id="{8DBDF18A-0478-4215-8228-B61837056685}"/>
                    </a:ext>
                  </a:extLst>
                </p:cNvPr>
                <p:cNvPicPr/>
                <p:nvPr/>
              </p:nvPicPr>
              <p:blipFill>
                <a:blip r:embed="rId19"/>
                <a:stretch>
                  <a:fillRect/>
                </a:stretch>
              </p:blipFill>
              <p:spPr>
                <a:xfrm>
                  <a:off x="2111134" y="4411294"/>
                  <a:ext cx="4536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8" name="Ink 17">
                  <a:extLst>
                    <a:ext uri="{FF2B5EF4-FFF2-40B4-BE49-F238E27FC236}">
                      <a16:creationId xmlns:a16="http://schemas.microsoft.com/office/drawing/2014/main" id="{EF40E1CA-E4F4-4527-AD0F-9022FAD8113B}"/>
                    </a:ext>
                  </a:extLst>
                </p14:cNvPr>
                <p14:cNvContentPartPr/>
                <p14:nvPr/>
              </p14:nvContentPartPr>
              <p14:xfrm>
                <a:off x="2432974" y="4743574"/>
                <a:ext cx="151200" cy="355680"/>
              </p14:xfrm>
            </p:contentPart>
          </mc:Choice>
          <mc:Fallback xmlns="">
            <p:pic>
              <p:nvPicPr>
                <p:cNvPr id="18" name="Ink 17">
                  <a:extLst>
                    <a:ext uri="{FF2B5EF4-FFF2-40B4-BE49-F238E27FC236}">
                      <a16:creationId xmlns:a16="http://schemas.microsoft.com/office/drawing/2014/main" id="{EF40E1CA-E4F4-4527-AD0F-9022FAD8113B}"/>
                    </a:ext>
                  </a:extLst>
                </p:cNvPr>
                <p:cNvPicPr/>
                <p:nvPr/>
              </p:nvPicPr>
              <p:blipFill>
                <a:blip r:embed="rId21"/>
                <a:stretch>
                  <a:fillRect/>
                </a:stretch>
              </p:blipFill>
              <p:spPr>
                <a:xfrm>
                  <a:off x="2424334" y="4734934"/>
                  <a:ext cx="168840" cy="3733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 name="Ink 18">
                  <a:extLst>
                    <a:ext uri="{FF2B5EF4-FFF2-40B4-BE49-F238E27FC236}">
                      <a16:creationId xmlns:a16="http://schemas.microsoft.com/office/drawing/2014/main" id="{F5E402AE-8431-46EB-9BDB-D20143C2E61E}"/>
                    </a:ext>
                  </a:extLst>
                </p14:cNvPr>
                <p14:cNvContentPartPr/>
                <p14:nvPr/>
              </p14:nvContentPartPr>
              <p14:xfrm>
                <a:off x="2477614" y="5075494"/>
                <a:ext cx="171360" cy="360"/>
              </p14:xfrm>
            </p:contentPart>
          </mc:Choice>
          <mc:Fallback xmlns="">
            <p:pic>
              <p:nvPicPr>
                <p:cNvPr id="19" name="Ink 18">
                  <a:extLst>
                    <a:ext uri="{FF2B5EF4-FFF2-40B4-BE49-F238E27FC236}">
                      <a16:creationId xmlns:a16="http://schemas.microsoft.com/office/drawing/2014/main" id="{F5E402AE-8431-46EB-9BDB-D20143C2E61E}"/>
                    </a:ext>
                  </a:extLst>
                </p:cNvPr>
                <p:cNvPicPr/>
                <p:nvPr/>
              </p:nvPicPr>
              <p:blipFill>
                <a:blip r:embed="rId23"/>
                <a:stretch>
                  <a:fillRect/>
                </a:stretch>
              </p:blipFill>
              <p:spPr>
                <a:xfrm>
                  <a:off x="2468974" y="5066494"/>
                  <a:ext cx="189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 name="Ink 19">
                  <a:extLst>
                    <a:ext uri="{FF2B5EF4-FFF2-40B4-BE49-F238E27FC236}">
                      <a16:creationId xmlns:a16="http://schemas.microsoft.com/office/drawing/2014/main" id="{8E3F8312-CD76-448F-809F-0A654E9041AF}"/>
                    </a:ext>
                  </a:extLst>
                </p14:cNvPr>
                <p14:cNvContentPartPr/>
                <p14:nvPr/>
              </p14:nvContentPartPr>
              <p14:xfrm>
                <a:off x="2356294" y="5485894"/>
                <a:ext cx="162720" cy="176040"/>
              </p14:xfrm>
            </p:contentPart>
          </mc:Choice>
          <mc:Fallback xmlns="">
            <p:pic>
              <p:nvPicPr>
                <p:cNvPr id="20" name="Ink 19">
                  <a:extLst>
                    <a:ext uri="{FF2B5EF4-FFF2-40B4-BE49-F238E27FC236}">
                      <a16:creationId xmlns:a16="http://schemas.microsoft.com/office/drawing/2014/main" id="{8E3F8312-CD76-448F-809F-0A654E9041AF}"/>
                    </a:ext>
                  </a:extLst>
                </p:cNvPr>
                <p:cNvPicPr/>
                <p:nvPr/>
              </p:nvPicPr>
              <p:blipFill>
                <a:blip r:embed="rId25"/>
                <a:stretch>
                  <a:fillRect/>
                </a:stretch>
              </p:blipFill>
              <p:spPr>
                <a:xfrm>
                  <a:off x="2347294" y="5477254"/>
                  <a:ext cx="18036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1" name="Ink 20">
                  <a:extLst>
                    <a:ext uri="{FF2B5EF4-FFF2-40B4-BE49-F238E27FC236}">
                      <a16:creationId xmlns:a16="http://schemas.microsoft.com/office/drawing/2014/main" id="{DDE25451-871A-476F-B780-4DE7190FB8B4}"/>
                    </a:ext>
                  </a:extLst>
                </p14:cNvPr>
                <p14:cNvContentPartPr/>
                <p14:nvPr/>
              </p14:nvContentPartPr>
              <p14:xfrm>
                <a:off x="2610454" y="5416774"/>
                <a:ext cx="13680" cy="46800"/>
              </p14:xfrm>
            </p:contentPart>
          </mc:Choice>
          <mc:Fallback xmlns="">
            <p:pic>
              <p:nvPicPr>
                <p:cNvPr id="21" name="Ink 20">
                  <a:extLst>
                    <a:ext uri="{FF2B5EF4-FFF2-40B4-BE49-F238E27FC236}">
                      <a16:creationId xmlns:a16="http://schemas.microsoft.com/office/drawing/2014/main" id="{DDE25451-871A-476F-B780-4DE7190FB8B4}"/>
                    </a:ext>
                  </a:extLst>
                </p:cNvPr>
                <p:cNvPicPr/>
                <p:nvPr/>
              </p:nvPicPr>
              <p:blipFill>
                <a:blip r:embed="rId27"/>
                <a:stretch>
                  <a:fillRect/>
                </a:stretch>
              </p:blipFill>
              <p:spPr>
                <a:xfrm>
                  <a:off x="2601454" y="5408134"/>
                  <a:ext cx="3132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2" name="Ink 21">
                  <a:extLst>
                    <a:ext uri="{FF2B5EF4-FFF2-40B4-BE49-F238E27FC236}">
                      <a16:creationId xmlns:a16="http://schemas.microsoft.com/office/drawing/2014/main" id="{E3E5EB97-E39F-46A1-A6A0-C5E9EAAE5BF9}"/>
                    </a:ext>
                  </a:extLst>
                </p14:cNvPr>
                <p14:cNvContentPartPr/>
                <p14:nvPr/>
              </p14:nvContentPartPr>
              <p14:xfrm>
                <a:off x="2702974" y="5552134"/>
                <a:ext cx="86040" cy="157680"/>
              </p14:xfrm>
            </p:contentPart>
          </mc:Choice>
          <mc:Fallback xmlns="">
            <p:pic>
              <p:nvPicPr>
                <p:cNvPr id="22" name="Ink 21">
                  <a:extLst>
                    <a:ext uri="{FF2B5EF4-FFF2-40B4-BE49-F238E27FC236}">
                      <a16:creationId xmlns:a16="http://schemas.microsoft.com/office/drawing/2014/main" id="{E3E5EB97-E39F-46A1-A6A0-C5E9EAAE5BF9}"/>
                    </a:ext>
                  </a:extLst>
                </p:cNvPr>
                <p:cNvPicPr/>
                <p:nvPr/>
              </p:nvPicPr>
              <p:blipFill>
                <a:blip r:embed="rId29"/>
                <a:stretch>
                  <a:fillRect/>
                </a:stretch>
              </p:blipFill>
              <p:spPr>
                <a:xfrm>
                  <a:off x="2694334" y="5543494"/>
                  <a:ext cx="10368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3" name="Ink 22">
                  <a:extLst>
                    <a:ext uri="{FF2B5EF4-FFF2-40B4-BE49-F238E27FC236}">
                      <a16:creationId xmlns:a16="http://schemas.microsoft.com/office/drawing/2014/main" id="{E961C88F-5DFA-4705-A477-25D6BA01FEC2}"/>
                    </a:ext>
                  </a:extLst>
                </p14:cNvPr>
                <p14:cNvContentPartPr/>
                <p14:nvPr/>
              </p14:nvContentPartPr>
              <p14:xfrm>
                <a:off x="2875414" y="5446654"/>
                <a:ext cx="13680" cy="77760"/>
              </p14:xfrm>
            </p:contentPart>
          </mc:Choice>
          <mc:Fallback xmlns="">
            <p:pic>
              <p:nvPicPr>
                <p:cNvPr id="23" name="Ink 22">
                  <a:extLst>
                    <a:ext uri="{FF2B5EF4-FFF2-40B4-BE49-F238E27FC236}">
                      <a16:creationId xmlns:a16="http://schemas.microsoft.com/office/drawing/2014/main" id="{E961C88F-5DFA-4705-A477-25D6BA01FEC2}"/>
                    </a:ext>
                  </a:extLst>
                </p:cNvPr>
                <p:cNvPicPr/>
                <p:nvPr/>
              </p:nvPicPr>
              <p:blipFill>
                <a:blip r:embed="rId31"/>
                <a:stretch>
                  <a:fillRect/>
                </a:stretch>
              </p:blipFill>
              <p:spPr>
                <a:xfrm>
                  <a:off x="2866414" y="5437654"/>
                  <a:ext cx="3132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4" name="Ink 23">
                  <a:extLst>
                    <a:ext uri="{FF2B5EF4-FFF2-40B4-BE49-F238E27FC236}">
                      <a16:creationId xmlns:a16="http://schemas.microsoft.com/office/drawing/2014/main" id="{AF210F6D-AFA9-40C7-B7D9-AAAE72E4B295}"/>
                    </a:ext>
                  </a:extLst>
                </p14:cNvPr>
                <p14:cNvContentPartPr/>
                <p14:nvPr/>
              </p14:nvContentPartPr>
              <p14:xfrm>
                <a:off x="3030214" y="5472934"/>
                <a:ext cx="160560" cy="252720"/>
              </p14:xfrm>
            </p:contentPart>
          </mc:Choice>
          <mc:Fallback xmlns="">
            <p:pic>
              <p:nvPicPr>
                <p:cNvPr id="24" name="Ink 23">
                  <a:extLst>
                    <a:ext uri="{FF2B5EF4-FFF2-40B4-BE49-F238E27FC236}">
                      <a16:creationId xmlns:a16="http://schemas.microsoft.com/office/drawing/2014/main" id="{AF210F6D-AFA9-40C7-B7D9-AAAE72E4B295}"/>
                    </a:ext>
                  </a:extLst>
                </p:cNvPr>
                <p:cNvPicPr/>
                <p:nvPr/>
              </p:nvPicPr>
              <p:blipFill>
                <a:blip r:embed="rId33"/>
                <a:stretch>
                  <a:fillRect/>
                </a:stretch>
              </p:blipFill>
              <p:spPr>
                <a:xfrm>
                  <a:off x="3021214" y="5464294"/>
                  <a:ext cx="17820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5" name="Ink 24">
                  <a:extLst>
                    <a:ext uri="{FF2B5EF4-FFF2-40B4-BE49-F238E27FC236}">
                      <a16:creationId xmlns:a16="http://schemas.microsoft.com/office/drawing/2014/main" id="{A1782810-2DAC-4035-9FB3-5EB7120C96DC}"/>
                    </a:ext>
                  </a:extLst>
                </p14:cNvPr>
                <p14:cNvContentPartPr/>
                <p14:nvPr/>
              </p14:nvContentPartPr>
              <p14:xfrm>
                <a:off x="3325774" y="5606494"/>
                <a:ext cx="82800" cy="165960"/>
              </p14:xfrm>
            </p:contentPart>
          </mc:Choice>
          <mc:Fallback xmlns="">
            <p:pic>
              <p:nvPicPr>
                <p:cNvPr id="25" name="Ink 24">
                  <a:extLst>
                    <a:ext uri="{FF2B5EF4-FFF2-40B4-BE49-F238E27FC236}">
                      <a16:creationId xmlns:a16="http://schemas.microsoft.com/office/drawing/2014/main" id="{A1782810-2DAC-4035-9FB3-5EB7120C96DC}"/>
                    </a:ext>
                  </a:extLst>
                </p:cNvPr>
                <p:cNvPicPr/>
                <p:nvPr/>
              </p:nvPicPr>
              <p:blipFill>
                <a:blip r:embed="rId35"/>
                <a:stretch>
                  <a:fillRect/>
                </a:stretch>
              </p:blipFill>
              <p:spPr>
                <a:xfrm>
                  <a:off x="3316774" y="5597494"/>
                  <a:ext cx="10044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7" name="Ink 26">
                  <a:extLst>
                    <a:ext uri="{FF2B5EF4-FFF2-40B4-BE49-F238E27FC236}">
                      <a16:creationId xmlns:a16="http://schemas.microsoft.com/office/drawing/2014/main" id="{F41D469A-8C32-4257-8E91-BEE500A3074A}"/>
                    </a:ext>
                  </a:extLst>
                </p14:cNvPr>
                <p14:cNvContentPartPr/>
                <p14:nvPr/>
              </p14:nvContentPartPr>
              <p14:xfrm>
                <a:off x="766534" y="3935014"/>
                <a:ext cx="191880" cy="243720"/>
              </p14:xfrm>
            </p:contentPart>
          </mc:Choice>
          <mc:Fallback xmlns="">
            <p:pic>
              <p:nvPicPr>
                <p:cNvPr id="27" name="Ink 26">
                  <a:extLst>
                    <a:ext uri="{FF2B5EF4-FFF2-40B4-BE49-F238E27FC236}">
                      <a16:creationId xmlns:a16="http://schemas.microsoft.com/office/drawing/2014/main" id="{F41D469A-8C32-4257-8E91-BEE500A3074A}"/>
                    </a:ext>
                  </a:extLst>
                </p:cNvPr>
                <p:cNvPicPr/>
                <p:nvPr/>
              </p:nvPicPr>
              <p:blipFill>
                <a:blip r:embed="rId37"/>
                <a:stretch>
                  <a:fillRect/>
                </a:stretch>
              </p:blipFill>
              <p:spPr>
                <a:xfrm>
                  <a:off x="757894" y="3926014"/>
                  <a:ext cx="20952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8" name="Ink 27">
                  <a:extLst>
                    <a:ext uri="{FF2B5EF4-FFF2-40B4-BE49-F238E27FC236}">
                      <a16:creationId xmlns:a16="http://schemas.microsoft.com/office/drawing/2014/main" id="{FD324159-BCBF-4553-B247-1192ED277D2D}"/>
                    </a:ext>
                  </a:extLst>
                </p14:cNvPr>
                <p14:cNvContentPartPr/>
                <p14:nvPr/>
              </p14:nvContentPartPr>
              <p14:xfrm>
                <a:off x="1048414" y="3776614"/>
                <a:ext cx="38160" cy="115920"/>
              </p14:xfrm>
            </p:contentPart>
          </mc:Choice>
          <mc:Fallback xmlns="">
            <p:pic>
              <p:nvPicPr>
                <p:cNvPr id="28" name="Ink 27">
                  <a:extLst>
                    <a:ext uri="{FF2B5EF4-FFF2-40B4-BE49-F238E27FC236}">
                      <a16:creationId xmlns:a16="http://schemas.microsoft.com/office/drawing/2014/main" id="{FD324159-BCBF-4553-B247-1192ED277D2D}"/>
                    </a:ext>
                  </a:extLst>
                </p:cNvPr>
                <p:cNvPicPr/>
                <p:nvPr/>
              </p:nvPicPr>
              <p:blipFill>
                <a:blip r:embed="rId39"/>
                <a:stretch>
                  <a:fillRect/>
                </a:stretch>
              </p:blipFill>
              <p:spPr>
                <a:xfrm>
                  <a:off x="1039774" y="3767614"/>
                  <a:ext cx="5580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9" name="Ink 28">
                  <a:extLst>
                    <a:ext uri="{FF2B5EF4-FFF2-40B4-BE49-F238E27FC236}">
                      <a16:creationId xmlns:a16="http://schemas.microsoft.com/office/drawing/2014/main" id="{FA3A7814-0F18-4100-8D72-BC8F99B28F7C}"/>
                    </a:ext>
                  </a:extLst>
                </p14:cNvPr>
                <p14:cNvContentPartPr/>
                <p14:nvPr/>
              </p14:nvContentPartPr>
              <p14:xfrm>
                <a:off x="1125814" y="3962014"/>
                <a:ext cx="165960" cy="185760"/>
              </p14:xfrm>
            </p:contentPart>
          </mc:Choice>
          <mc:Fallback xmlns="">
            <p:pic>
              <p:nvPicPr>
                <p:cNvPr id="29" name="Ink 28">
                  <a:extLst>
                    <a:ext uri="{FF2B5EF4-FFF2-40B4-BE49-F238E27FC236}">
                      <a16:creationId xmlns:a16="http://schemas.microsoft.com/office/drawing/2014/main" id="{FA3A7814-0F18-4100-8D72-BC8F99B28F7C}"/>
                    </a:ext>
                  </a:extLst>
                </p:cNvPr>
                <p:cNvPicPr/>
                <p:nvPr/>
              </p:nvPicPr>
              <p:blipFill>
                <a:blip r:embed="rId41"/>
                <a:stretch>
                  <a:fillRect/>
                </a:stretch>
              </p:blipFill>
              <p:spPr>
                <a:xfrm>
                  <a:off x="1117174" y="3953014"/>
                  <a:ext cx="18360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0" name="Ink 29">
                  <a:extLst>
                    <a:ext uri="{FF2B5EF4-FFF2-40B4-BE49-F238E27FC236}">
                      <a16:creationId xmlns:a16="http://schemas.microsoft.com/office/drawing/2014/main" id="{0BFF1FD3-1798-4C27-A97D-63C2C11CBA9D}"/>
                    </a:ext>
                  </a:extLst>
                </p14:cNvPr>
                <p14:cNvContentPartPr/>
                <p14:nvPr/>
              </p14:nvContentPartPr>
              <p14:xfrm>
                <a:off x="1417774" y="3803254"/>
                <a:ext cx="360" cy="102600"/>
              </p14:xfrm>
            </p:contentPart>
          </mc:Choice>
          <mc:Fallback xmlns="">
            <p:pic>
              <p:nvPicPr>
                <p:cNvPr id="30" name="Ink 29">
                  <a:extLst>
                    <a:ext uri="{FF2B5EF4-FFF2-40B4-BE49-F238E27FC236}">
                      <a16:creationId xmlns:a16="http://schemas.microsoft.com/office/drawing/2014/main" id="{0BFF1FD3-1798-4C27-A97D-63C2C11CBA9D}"/>
                    </a:ext>
                  </a:extLst>
                </p:cNvPr>
                <p:cNvPicPr/>
                <p:nvPr/>
              </p:nvPicPr>
              <p:blipFill>
                <a:blip r:embed="rId43"/>
                <a:stretch>
                  <a:fillRect/>
                </a:stretch>
              </p:blipFill>
              <p:spPr>
                <a:xfrm>
                  <a:off x="1409134" y="3794254"/>
                  <a:ext cx="1800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2" name="Ink 31">
                  <a:extLst>
                    <a:ext uri="{FF2B5EF4-FFF2-40B4-BE49-F238E27FC236}">
                      <a16:creationId xmlns:a16="http://schemas.microsoft.com/office/drawing/2014/main" id="{96C7C50B-CF97-49A9-9914-A8F986DC561A}"/>
                    </a:ext>
                  </a:extLst>
                </p14:cNvPr>
                <p14:cNvContentPartPr/>
                <p14:nvPr/>
              </p14:nvContentPartPr>
              <p14:xfrm>
                <a:off x="1642774" y="3578254"/>
                <a:ext cx="158760" cy="177840"/>
              </p14:xfrm>
            </p:contentPart>
          </mc:Choice>
          <mc:Fallback xmlns="">
            <p:pic>
              <p:nvPicPr>
                <p:cNvPr id="32" name="Ink 31">
                  <a:extLst>
                    <a:ext uri="{FF2B5EF4-FFF2-40B4-BE49-F238E27FC236}">
                      <a16:creationId xmlns:a16="http://schemas.microsoft.com/office/drawing/2014/main" id="{96C7C50B-CF97-49A9-9914-A8F986DC561A}"/>
                    </a:ext>
                  </a:extLst>
                </p:cNvPr>
                <p:cNvPicPr/>
                <p:nvPr/>
              </p:nvPicPr>
              <p:blipFill>
                <a:blip r:embed="rId45"/>
                <a:stretch>
                  <a:fillRect/>
                </a:stretch>
              </p:blipFill>
              <p:spPr>
                <a:xfrm>
                  <a:off x="1633774" y="3569614"/>
                  <a:ext cx="17640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3" name="Ink 32">
                  <a:extLst>
                    <a:ext uri="{FF2B5EF4-FFF2-40B4-BE49-F238E27FC236}">
                      <a16:creationId xmlns:a16="http://schemas.microsoft.com/office/drawing/2014/main" id="{B9F694F9-5264-48F9-8FEF-BBF7EBAB23E1}"/>
                    </a:ext>
                  </a:extLst>
                </p14:cNvPr>
                <p14:cNvContentPartPr/>
                <p14:nvPr/>
              </p14:nvContentPartPr>
              <p14:xfrm>
                <a:off x="1986934" y="3402574"/>
                <a:ext cx="201960" cy="193320"/>
              </p14:xfrm>
            </p:contentPart>
          </mc:Choice>
          <mc:Fallback xmlns="">
            <p:pic>
              <p:nvPicPr>
                <p:cNvPr id="33" name="Ink 32">
                  <a:extLst>
                    <a:ext uri="{FF2B5EF4-FFF2-40B4-BE49-F238E27FC236}">
                      <a16:creationId xmlns:a16="http://schemas.microsoft.com/office/drawing/2014/main" id="{B9F694F9-5264-48F9-8FEF-BBF7EBAB23E1}"/>
                    </a:ext>
                  </a:extLst>
                </p:cNvPr>
                <p:cNvPicPr/>
                <p:nvPr/>
              </p:nvPicPr>
              <p:blipFill>
                <a:blip r:embed="rId47"/>
                <a:stretch>
                  <a:fillRect/>
                </a:stretch>
              </p:blipFill>
              <p:spPr>
                <a:xfrm>
                  <a:off x="1977934" y="3393934"/>
                  <a:ext cx="219600"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5" name="Ink 34">
                  <a:extLst>
                    <a:ext uri="{FF2B5EF4-FFF2-40B4-BE49-F238E27FC236}">
                      <a16:creationId xmlns:a16="http://schemas.microsoft.com/office/drawing/2014/main" id="{9EEADF8C-4146-4D58-AF1A-1A4CD228F4AD}"/>
                    </a:ext>
                  </a:extLst>
                </p14:cNvPr>
                <p14:cNvContentPartPr/>
                <p14:nvPr/>
              </p14:nvContentPartPr>
              <p14:xfrm>
                <a:off x="4185454" y="3801454"/>
                <a:ext cx="2111760" cy="2203200"/>
              </p14:xfrm>
            </p:contentPart>
          </mc:Choice>
          <mc:Fallback xmlns="">
            <p:pic>
              <p:nvPicPr>
                <p:cNvPr id="35" name="Ink 34">
                  <a:extLst>
                    <a:ext uri="{FF2B5EF4-FFF2-40B4-BE49-F238E27FC236}">
                      <a16:creationId xmlns:a16="http://schemas.microsoft.com/office/drawing/2014/main" id="{9EEADF8C-4146-4D58-AF1A-1A4CD228F4AD}"/>
                    </a:ext>
                  </a:extLst>
                </p:cNvPr>
                <p:cNvPicPr/>
                <p:nvPr/>
              </p:nvPicPr>
              <p:blipFill>
                <a:blip r:embed="rId49"/>
                <a:stretch>
                  <a:fillRect/>
                </a:stretch>
              </p:blipFill>
              <p:spPr>
                <a:xfrm>
                  <a:off x="4176454" y="3792814"/>
                  <a:ext cx="2129400" cy="22208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6" name="Ink 35">
                  <a:extLst>
                    <a:ext uri="{FF2B5EF4-FFF2-40B4-BE49-F238E27FC236}">
                      <a16:creationId xmlns:a16="http://schemas.microsoft.com/office/drawing/2014/main" id="{90705B05-A8D8-423B-A519-D65DB3A82D2B}"/>
                    </a:ext>
                  </a:extLst>
                </p14:cNvPr>
                <p14:cNvContentPartPr/>
                <p14:nvPr/>
              </p14:nvContentPartPr>
              <p14:xfrm>
                <a:off x="4133974" y="3527854"/>
                <a:ext cx="2354400" cy="2793600"/>
              </p14:xfrm>
            </p:contentPart>
          </mc:Choice>
          <mc:Fallback xmlns="">
            <p:pic>
              <p:nvPicPr>
                <p:cNvPr id="36" name="Ink 35">
                  <a:extLst>
                    <a:ext uri="{FF2B5EF4-FFF2-40B4-BE49-F238E27FC236}">
                      <a16:creationId xmlns:a16="http://schemas.microsoft.com/office/drawing/2014/main" id="{90705B05-A8D8-423B-A519-D65DB3A82D2B}"/>
                    </a:ext>
                  </a:extLst>
                </p:cNvPr>
                <p:cNvPicPr/>
                <p:nvPr/>
              </p:nvPicPr>
              <p:blipFill>
                <a:blip r:embed="rId51"/>
                <a:stretch>
                  <a:fillRect/>
                </a:stretch>
              </p:blipFill>
              <p:spPr>
                <a:xfrm>
                  <a:off x="4125334" y="3519214"/>
                  <a:ext cx="2372040" cy="28112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7" name="Ink 36">
                  <a:extLst>
                    <a:ext uri="{FF2B5EF4-FFF2-40B4-BE49-F238E27FC236}">
                      <a16:creationId xmlns:a16="http://schemas.microsoft.com/office/drawing/2014/main" id="{41B53D68-C2A5-414C-908E-EEFD78531F6B}"/>
                    </a:ext>
                  </a:extLst>
                </p14:cNvPr>
                <p14:cNvContentPartPr/>
                <p14:nvPr/>
              </p14:nvContentPartPr>
              <p14:xfrm>
                <a:off x="5073934" y="4584814"/>
                <a:ext cx="331920" cy="309600"/>
              </p14:xfrm>
            </p:contentPart>
          </mc:Choice>
          <mc:Fallback xmlns="">
            <p:pic>
              <p:nvPicPr>
                <p:cNvPr id="37" name="Ink 36">
                  <a:extLst>
                    <a:ext uri="{FF2B5EF4-FFF2-40B4-BE49-F238E27FC236}">
                      <a16:creationId xmlns:a16="http://schemas.microsoft.com/office/drawing/2014/main" id="{41B53D68-C2A5-414C-908E-EEFD78531F6B}"/>
                    </a:ext>
                  </a:extLst>
                </p:cNvPr>
                <p:cNvPicPr/>
                <p:nvPr/>
              </p:nvPicPr>
              <p:blipFill>
                <a:blip r:embed="rId53"/>
                <a:stretch>
                  <a:fillRect/>
                </a:stretch>
              </p:blipFill>
              <p:spPr>
                <a:xfrm>
                  <a:off x="5065294" y="4576174"/>
                  <a:ext cx="34956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9" name="Ink 38">
                  <a:extLst>
                    <a:ext uri="{FF2B5EF4-FFF2-40B4-BE49-F238E27FC236}">
                      <a16:creationId xmlns:a16="http://schemas.microsoft.com/office/drawing/2014/main" id="{E9B60BCE-C917-44DA-8155-8F6B943E631E}"/>
                    </a:ext>
                  </a:extLst>
                </p14:cNvPr>
                <p14:cNvContentPartPr/>
                <p14:nvPr/>
              </p14:nvContentPartPr>
              <p14:xfrm>
                <a:off x="5777374" y="4876054"/>
                <a:ext cx="175680" cy="132120"/>
              </p14:xfrm>
            </p:contentPart>
          </mc:Choice>
          <mc:Fallback xmlns="">
            <p:pic>
              <p:nvPicPr>
                <p:cNvPr id="39" name="Ink 38">
                  <a:extLst>
                    <a:ext uri="{FF2B5EF4-FFF2-40B4-BE49-F238E27FC236}">
                      <a16:creationId xmlns:a16="http://schemas.microsoft.com/office/drawing/2014/main" id="{E9B60BCE-C917-44DA-8155-8F6B943E631E}"/>
                    </a:ext>
                  </a:extLst>
                </p:cNvPr>
                <p:cNvPicPr/>
                <p:nvPr/>
              </p:nvPicPr>
              <p:blipFill>
                <a:blip r:embed="rId55"/>
                <a:stretch>
                  <a:fillRect/>
                </a:stretch>
              </p:blipFill>
              <p:spPr>
                <a:xfrm>
                  <a:off x="5768734" y="4867054"/>
                  <a:ext cx="19332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1" name="Ink 40">
                  <a:extLst>
                    <a:ext uri="{FF2B5EF4-FFF2-40B4-BE49-F238E27FC236}">
                      <a16:creationId xmlns:a16="http://schemas.microsoft.com/office/drawing/2014/main" id="{9F5AA5D8-CC59-4028-8DD3-E803205567BD}"/>
                    </a:ext>
                  </a:extLst>
                </p14:cNvPr>
                <p14:cNvContentPartPr/>
                <p14:nvPr/>
              </p14:nvContentPartPr>
              <p14:xfrm>
                <a:off x="4490734" y="4275214"/>
                <a:ext cx="279000" cy="313920"/>
              </p14:xfrm>
            </p:contentPart>
          </mc:Choice>
          <mc:Fallback xmlns="">
            <p:pic>
              <p:nvPicPr>
                <p:cNvPr id="41" name="Ink 40">
                  <a:extLst>
                    <a:ext uri="{FF2B5EF4-FFF2-40B4-BE49-F238E27FC236}">
                      <a16:creationId xmlns:a16="http://schemas.microsoft.com/office/drawing/2014/main" id="{9F5AA5D8-CC59-4028-8DD3-E803205567BD}"/>
                    </a:ext>
                  </a:extLst>
                </p:cNvPr>
                <p:cNvPicPr/>
                <p:nvPr/>
              </p:nvPicPr>
              <p:blipFill>
                <a:blip r:embed="rId57"/>
                <a:stretch>
                  <a:fillRect/>
                </a:stretch>
              </p:blipFill>
              <p:spPr>
                <a:xfrm>
                  <a:off x="4481734" y="4266214"/>
                  <a:ext cx="2966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3" name="Ink 42">
                  <a:extLst>
                    <a:ext uri="{FF2B5EF4-FFF2-40B4-BE49-F238E27FC236}">
                      <a16:creationId xmlns:a16="http://schemas.microsoft.com/office/drawing/2014/main" id="{BF81EE5A-F20F-4654-A256-6D1F74B1BCD1}"/>
                    </a:ext>
                  </a:extLst>
                </p14:cNvPr>
                <p14:cNvContentPartPr/>
                <p14:nvPr/>
              </p14:nvContentPartPr>
              <p14:xfrm>
                <a:off x="5936134" y="5327494"/>
                <a:ext cx="151920" cy="242280"/>
              </p14:xfrm>
            </p:contentPart>
          </mc:Choice>
          <mc:Fallback xmlns="">
            <p:pic>
              <p:nvPicPr>
                <p:cNvPr id="43" name="Ink 42">
                  <a:extLst>
                    <a:ext uri="{FF2B5EF4-FFF2-40B4-BE49-F238E27FC236}">
                      <a16:creationId xmlns:a16="http://schemas.microsoft.com/office/drawing/2014/main" id="{BF81EE5A-F20F-4654-A256-6D1F74B1BCD1}"/>
                    </a:ext>
                  </a:extLst>
                </p:cNvPr>
                <p:cNvPicPr/>
                <p:nvPr/>
              </p:nvPicPr>
              <p:blipFill>
                <a:blip r:embed="rId59"/>
                <a:stretch>
                  <a:fillRect/>
                </a:stretch>
              </p:blipFill>
              <p:spPr>
                <a:xfrm>
                  <a:off x="5927134" y="5318494"/>
                  <a:ext cx="16956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4" name="Ink 43">
                  <a:extLst>
                    <a:ext uri="{FF2B5EF4-FFF2-40B4-BE49-F238E27FC236}">
                      <a16:creationId xmlns:a16="http://schemas.microsoft.com/office/drawing/2014/main" id="{587E399D-5325-4E52-9AE1-AB310A13923E}"/>
                    </a:ext>
                  </a:extLst>
                </p14:cNvPr>
                <p14:cNvContentPartPr/>
                <p14:nvPr/>
              </p14:nvContentPartPr>
              <p14:xfrm>
                <a:off x="6188494" y="5274214"/>
                <a:ext cx="360" cy="24120"/>
              </p14:xfrm>
            </p:contentPart>
          </mc:Choice>
          <mc:Fallback xmlns="">
            <p:pic>
              <p:nvPicPr>
                <p:cNvPr id="44" name="Ink 43">
                  <a:extLst>
                    <a:ext uri="{FF2B5EF4-FFF2-40B4-BE49-F238E27FC236}">
                      <a16:creationId xmlns:a16="http://schemas.microsoft.com/office/drawing/2014/main" id="{587E399D-5325-4E52-9AE1-AB310A13923E}"/>
                    </a:ext>
                  </a:extLst>
                </p:cNvPr>
                <p:cNvPicPr/>
                <p:nvPr/>
              </p:nvPicPr>
              <p:blipFill>
                <a:blip r:embed="rId61"/>
                <a:stretch>
                  <a:fillRect/>
                </a:stretch>
              </p:blipFill>
              <p:spPr>
                <a:xfrm>
                  <a:off x="6179854" y="5265214"/>
                  <a:ext cx="1800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6" name="Ink 45">
                  <a:extLst>
                    <a:ext uri="{FF2B5EF4-FFF2-40B4-BE49-F238E27FC236}">
                      <a16:creationId xmlns:a16="http://schemas.microsoft.com/office/drawing/2014/main" id="{3D4F3418-801C-4426-BCC1-7805DA8B331C}"/>
                    </a:ext>
                  </a:extLst>
                </p14:cNvPr>
                <p14:cNvContentPartPr/>
                <p14:nvPr/>
              </p14:nvContentPartPr>
              <p14:xfrm>
                <a:off x="6320974" y="5353774"/>
                <a:ext cx="81000" cy="212760"/>
              </p14:xfrm>
            </p:contentPart>
          </mc:Choice>
          <mc:Fallback xmlns="">
            <p:pic>
              <p:nvPicPr>
                <p:cNvPr id="46" name="Ink 45">
                  <a:extLst>
                    <a:ext uri="{FF2B5EF4-FFF2-40B4-BE49-F238E27FC236}">
                      <a16:creationId xmlns:a16="http://schemas.microsoft.com/office/drawing/2014/main" id="{3D4F3418-801C-4426-BCC1-7805DA8B331C}"/>
                    </a:ext>
                  </a:extLst>
                </p:cNvPr>
                <p:cNvPicPr/>
                <p:nvPr/>
              </p:nvPicPr>
              <p:blipFill>
                <a:blip r:embed="rId63"/>
                <a:stretch>
                  <a:fillRect/>
                </a:stretch>
              </p:blipFill>
              <p:spPr>
                <a:xfrm>
                  <a:off x="6311974" y="5345134"/>
                  <a:ext cx="9864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7" name="Ink 46">
                  <a:extLst>
                    <a:ext uri="{FF2B5EF4-FFF2-40B4-BE49-F238E27FC236}">
                      <a16:creationId xmlns:a16="http://schemas.microsoft.com/office/drawing/2014/main" id="{8C857233-13AC-4138-A6DC-8973F6B511B6}"/>
                    </a:ext>
                  </a:extLst>
                </p14:cNvPr>
                <p14:cNvContentPartPr/>
                <p14:nvPr/>
              </p14:nvContentPartPr>
              <p14:xfrm>
                <a:off x="6480094" y="5234254"/>
                <a:ext cx="13320" cy="51840"/>
              </p14:xfrm>
            </p:contentPart>
          </mc:Choice>
          <mc:Fallback xmlns="">
            <p:pic>
              <p:nvPicPr>
                <p:cNvPr id="47" name="Ink 46">
                  <a:extLst>
                    <a:ext uri="{FF2B5EF4-FFF2-40B4-BE49-F238E27FC236}">
                      <a16:creationId xmlns:a16="http://schemas.microsoft.com/office/drawing/2014/main" id="{8C857233-13AC-4138-A6DC-8973F6B511B6}"/>
                    </a:ext>
                  </a:extLst>
                </p:cNvPr>
                <p:cNvPicPr/>
                <p:nvPr/>
              </p:nvPicPr>
              <p:blipFill>
                <a:blip r:embed="rId65"/>
                <a:stretch>
                  <a:fillRect/>
                </a:stretch>
              </p:blipFill>
              <p:spPr>
                <a:xfrm>
                  <a:off x="6471454" y="5225254"/>
                  <a:ext cx="3096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8" name="Ink 47">
                  <a:extLst>
                    <a:ext uri="{FF2B5EF4-FFF2-40B4-BE49-F238E27FC236}">
                      <a16:creationId xmlns:a16="http://schemas.microsoft.com/office/drawing/2014/main" id="{DB2A9542-030B-4718-9CBF-1BF59677804A}"/>
                    </a:ext>
                  </a:extLst>
                </p14:cNvPr>
                <p14:cNvContentPartPr/>
                <p14:nvPr/>
              </p14:nvContentPartPr>
              <p14:xfrm>
                <a:off x="6652534" y="5313814"/>
                <a:ext cx="185400" cy="133560"/>
              </p14:xfrm>
            </p:contentPart>
          </mc:Choice>
          <mc:Fallback xmlns="">
            <p:pic>
              <p:nvPicPr>
                <p:cNvPr id="48" name="Ink 47">
                  <a:extLst>
                    <a:ext uri="{FF2B5EF4-FFF2-40B4-BE49-F238E27FC236}">
                      <a16:creationId xmlns:a16="http://schemas.microsoft.com/office/drawing/2014/main" id="{DB2A9542-030B-4718-9CBF-1BF59677804A}"/>
                    </a:ext>
                  </a:extLst>
                </p:cNvPr>
                <p:cNvPicPr/>
                <p:nvPr/>
              </p:nvPicPr>
              <p:blipFill>
                <a:blip r:embed="rId67"/>
                <a:stretch>
                  <a:fillRect/>
                </a:stretch>
              </p:blipFill>
              <p:spPr>
                <a:xfrm>
                  <a:off x="6643534" y="5304814"/>
                  <a:ext cx="20304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9" name="Ink 48">
                  <a:extLst>
                    <a:ext uri="{FF2B5EF4-FFF2-40B4-BE49-F238E27FC236}">
                      <a16:creationId xmlns:a16="http://schemas.microsoft.com/office/drawing/2014/main" id="{D865535E-D96F-46E8-9C8F-622C8CF62258}"/>
                    </a:ext>
                  </a:extLst>
                </p14:cNvPr>
                <p14:cNvContentPartPr/>
                <p14:nvPr/>
              </p14:nvContentPartPr>
              <p14:xfrm>
                <a:off x="7035934" y="5204374"/>
                <a:ext cx="122400" cy="174960"/>
              </p14:xfrm>
            </p:contentPart>
          </mc:Choice>
          <mc:Fallback xmlns="">
            <p:pic>
              <p:nvPicPr>
                <p:cNvPr id="49" name="Ink 48">
                  <a:extLst>
                    <a:ext uri="{FF2B5EF4-FFF2-40B4-BE49-F238E27FC236}">
                      <a16:creationId xmlns:a16="http://schemas.microsoft.com/office/drawing/2014/main" id="{D865535E-D96F-46E8-9C8F-622C8CF62258}"/>
                    </a:ext>
                  </a:extLst>
                </p:cNvPr>
                <p:cNvPicPr/>
                <p:nvPr/>
              </p:nvPicPr>
              <p:blipFill>
                <a:blip r:embed="rId69"/>
                <a:stretch>
                  <a:fillRect/>
                </a:stretch>
              </p:blipFill>
              <p:spPr>
                <a:xfrm>
                  <a:off x="7027294" y="5195374"/>
                  <a:ext cx="14004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1" name="Ink 50">
                  <a:extLst>
                    <a:ext uri="{FF2B5EF4-FFF2-40B4-BE49-F238E27FC236}">
                      <a16:creationId xmlns:a16="http://schemas.microsoft.com/office/drawing/2014/main" id="{64AEC884-DC0B-454F-B65E-537CD003D344}"/>
                    </a:ext>
                  </a:extLst>
                </p14:cNvPr>
                <p14:cNvContentPartPr/>
                <p14:nvPr/>
              </p14:nvContentPartPr>
              <p14:xfrm>
                <a:off x="4450774" y="3749974"/>
                <a:ext cx="241200" cy="188640"/>
              </p14:xfrm>
            </p:contentPart>
          </mc:Choice>
          <mc:Fallback xmlns="">
            <p:pic>
              <p:nvPicPr>
                <p:cNvPr id="51" name="Ink 50">
                  <a:extLst>
                    <a:ext uri="{FF2B5EF4-FFF2-40B4-BE49-F238E27FC236}">
                      <a16:creationId xmlns:a16="http://schemas.microsoft.com/office/drawing/2014/main" id="{64AEC884-DC0B-454F-B65E-537CD003D344}"/>
                    </a:ext>
                  </a:extLst>
                </p:cNvPr>
                <p:cNvPicPr/>
                <p:nvPr/>
              </p:nvPicPr>
              <p:blipFill>
                <a:blip r:embed="rId71"/>
                <a:stretch>
                  <a:fillRect/>
                </a:stretch>
              </p:blipFill>
              <p:spPr>
                <a:xfrm>
                  <a:off x="4441774" y="3741334"/>
                  <a:ext cx="25884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2" name="Ink 51">
                  <a:extLst>
                    <a:ext uri="{FF2B5EF4-FFF2-40B4-BE49-F238E27FC236}">
                      <a16:creationId xmlns:a16="http://schemas.microsoft.com/office/drawing/2014/main" id="{5F96B28C-018D-4542-B67D-0588EBC100C4}"/>
                    </a:ext>
                  </a:extLst>
                </p14:cNvPr>
                <p14:cNvContentPartPr/>
                <p14:nvPr/>
              </p14:nvContentPartPr>
              <p14:xfrm>
                <a:off x="4726534" y="3657454"/>
                <a:ext cx="17640" cy="88920"/>
              </p14:xfrm>
            </p:contentPart>
          </mc:Choice>
          <mc:Fallback xmlns="">
            <p:pic>
              <p:nvPicPr>
                <p:cNvPr id="52" name="Ink 51">
                  <a:extLst>
                    <a:ext uri="{FF2B5EF4-FFF2-40B4-BE49-F238E27FC236}">
                      <a16:creationId xmlns:a16="http://schemas.microsoft.com/office/drawing/2014/main" id="{5F96B28C-018D-4542-B67D-0588EBC100C4}"/>
                    </a:ext>
                  </a:extLst>
                </p:cNvPr>
                <p:cNvPicPr/>
                <p:nvPr/>
              </p:nvPicPr>
              <p:blipFill>
                <a:blip r:embed="rId73"/>
                <a:stretch>
                  <a:fillRect/>
                </a:stretch>
              </p:blipFill>
              <p:spPr>
                <a:xfrm>
                  <a:off x="4717894" y="3648454"/>
                  <a:ext cx="3528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3" name="Ink 52">
                  <a:extLst>
                    <a:ext uri="{FF2B5EF4-FFF2-40B4-BE49-F238E27FC236}">
                      <a16:creationId xmlns:a16="http://schemas.microsoft.com/office/drawing/2014/main" id="{209DDA4A-B64E-4FFD-A343-B5452A0D7E69}"/>
                    </a:ext>
                  </a:extLst>
                </p14:cNvPr>
                <p14:cNvContentPartPr/>
                <p14:nvPr/>
              </p14:nvContentPartPr>
              <p14:xfrm>
                <a:off x="4849654" y="3670414"/>
                <a:ext cx="133920" cy="126720"/>
              </p14:xfrm>
            </p:contentPart>
          </mc:Choice>
          <mc:Fallback xmlns="">
            <p:pic>
              <p:nvPicPr>
                <p:cNvPr id="53" name="Ink 52">
                  <a:extLst>
                    <a:ext uri="{FF2B5EF4-FFF2-40B4-BE49-F238E27FC236}">
                      <a16:creationId xmlns:a16="http://schemas.microsoft.com/office/drawing/2014/main" id="{209DDA4A-B64E-4FFD-A343-B5452A0D7E69}"/>
                    </a:ext>
                  </a:extLst>
                </p:cNvPr>
                <p:cNvPicPr/>
                <p:nvPr/>
              </p:nvPicPr>
              <p:blipFill>
                <a:blip r:embed="rId75"/>
                <a:stretch>
                  <a:fillRect/>
                </a:stretch>
              </p:blipFill>
              <p:spPr>
                <a:xfrm>
                  <a:off x="4841014" y="3661414"/>
                  <a:ext cx="15156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4" name="Ink 53">
                  <a:extLst>
                    <a:ext uri="{FF2B5EF4-FFF2-40B4-BE49-F238E27FC236}">
                      <a16:creationId xmlns:a16="http://schemas.microsoft.com/office/drawing/2014/main" id="{72BFD7A7-6634-41F5-A440-6A0C0E8F65CF}"/>
                    </a:ext>
                  </a:extLst>
                </p14:cNvPr>
                <p14:cNvContentPartPr/>
                <p14:nvPr/>
              </p14:nvContentPartPr>
              <p14:xfrm>
                <a:off x="5075374" y="3471694"/>
                <a:ext cx="360" cy="118080"/>
              </p14:xfrm>
            </p:contentPart>
          </mc:Choice>
          <mc:Fallback xmlns="">
            <p:pic>
              <p:nvPicPr>
                <p:cNvPr id="54" name="Ink 53">
                  <a:extLst>
                    <a:ext uri="{FF2B5EF4-FFF2-40B4-BE49-F238E27FC236}">
                      <a16:creationId xmlns:a16="http://schemas.microsoft.com/office/drawing/2014/main" id="{72BFD7A7-6634-41F5-A440-6A0C0E8F65CF}"/>
                    </a:ext>
                  </a:extLst>
                </p:cNvPr>
                <p:cNvPicPr/>
                <p:nvPr/>
              </p:nvPicPr>
              <p:blipFill>
                <a:blip r:embed="rId77"/>
                <a:stretch>
                  <a:fillRect/>
                </a:stretch>
              </p:blipFill>
              <p:spPr>
                <a:xfrm>
                  <a:off x="5066374" y="3462694"/>
                  <a:ext cx="1800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6" name="Ink 55">
                  <a:extLst>
                    <a:ext uri="{FF2B5EF4-FFF2-40B4-BE49-F238E27FC236}">
                      <a16:creationId xmlns:a16="http://schemas.microsoft.com/office/drawing/2014/main" id="{A120534C-1165-4C47-A1DE-81875DA6F81F}"/>
                    </a:ext>
                  </a:extLst>
                </p14:cNvPr>
                <p14:cNvContentPartPr/>
                <p14:nvPr/>
              </p14:nvContentPartPr>
              <p14:xfrm>
                <a:off x="5231974" y="3524614"/>
                <a:ext cx="78840" cy="84960"/>
              </p14:xfrm>
            </p:contentPart>
          </mc:Choice>
          <mc:Fallback xmlns="">
            <p:pic>
              <p:nvPicPr>
                <p:cNvPr id="56" name="Ink 55">
                  <a:extLst>
                    <a:ext uri="{FF2B5EF4-FFF2-40B4-BE49-F238E27FC236}">
                      <a16:creationId xmlns:a16="http://schemas.microsoft.com/office/drawing/2014/main" id="{A120534C-1165-4C47-A1DE-81875DA6F81F}"/>
                    </a:ext>
                  </a:extLst>
                </p:cNvPr>
                <p:cNvPicPr/>
                <p:nvPr/>
              </p:nvPicPr>
              <p:blipFill>
                <a:blip r:embed="rId79"/>
                <a:stretch>
                  <a:fillRect/>
                </a:stretch>
              </p:blipFill>
              <p:spPr>
                <a:xfrm>
                  <a:off x="5222974" y="3515614"/>
                  <a:ext cx="9648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8" name="Ink 57">
                  <a:extLst>
                    <a:ext uri="{FF2B5EF4-FFF2-40B4-BE49-F238E27FC236}">
                      <a16:creationId xmlns:a16="http://schemas.microsoft.com/office/drawing/2014/main" id="{C6083086-3361-4D8C-8308-649BB406BF32}"/>
                    </a:ext>
                  </a:extLst>
                </p14:cNvPr>
                <p14:cNvContentPartPr/>
                <p14:nvPr/>
              </p14:nvContentPartPr>
              <p14:xfrm>
                <a:off x="5189494" y="3432094"/>
                <a:ext cx="206640" cy="177840"/>
              </p14:xfrm>
            </p:contentPart>
          </mc:Choice>
          <mc:Fallback xmlns="">
            <p:pic>
              <p:nvPicPr>
                <p:cNvPr id="58" name="Ink 57">
                  <a:extLst>
                    <a:ext uri="{FF2B5EF4-FFF2-40B4-BE49-F238E27FC236}">
                      <a16:creationId xmlns:a16="http://schemas.microsoft.com/office/drawing/2014/main" id="{C6083086-3361-4D8C-8308-649BB406BF32}"/>
                    </a:ext>
                  </a:extLst>
                </p:cNvPr>
                <p:cNvPicPr/>
                <p:nvPr/>
              </p:nvPicPr>
              <p:blipFill>
                <a:blip r:embed="rId81"/>
                <a:stretch>
                  <a:fillRect/>
                </a:stretch>
              </p:blipFill>
              <p:spPr>
                <a:xfrm>
                  <a:off x="5180494" y="3423094"/>
                  <a:ext cx="22428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9" name="Ink 58">
                  <a:extLst>
                    <a:ext uri="{FF2B5EF4-FFF2-40B4-BE49-F238E27FC236}">
                      <a16:creationId xmlns:a16="http://schemas.microsoft.com/office/drawing/2014/main" id="{7C743A46-EE05-465B-BCC8-41DAE7A5BDE2}"/>
                    </a:ext>
                  </a:extLst>
                </p14:cNvPr>
                <p14:cNvContentPartPr/>
                <p14:nvPr/>
              </p14:nvContentPartPr>
              <p14:xfrm>
                <a:off x="5576854" y="3378814"/>
                <a:ext cx="218520" cy="227880"/>
              </p14:xfrm>
            </p:contentPart>
          </mc:Choice>
          <mc:Fallback xmlns="">
            <p:pic>
              <p:nvPicPr>
                <p:cNvPr id="59" name="Ink 58">
                  <a:extLst>
                    <a:ext uri="{FF2B5EF4-FFF2-40B4-BE49-F238E27FC236}">
                      <a16:creationId xmlns:a16="http://schemas.microsoft.com/office/drawing/2014/main" id="{7C743A46-EE05-465B-BCC8-41DAE7A5BDE2}"/>
                    </a:ext>
                  </a:extLst>
                </p:cNvPr>
                <p:cNvPicPr/>
                <p:nvPr/>
              </p:nvPicPr>
              <p:blipFill>
                <a:blip r:embed="rId83"/>
                <a:stretch>
                  <a:fillRect/>
                </a:stretch>
              </p:blipFill>
              <p:spPr>
                <a:xfrm>
                  <a:off x="5568214" y="3370174"/>
                  <a:ext cx="23616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1" name="Ink 60">
                  <a:extLst>
                    <a:ext uri="{FF2B5EF4-FFF2-40B4-BE49-F238E27FC236}">
                      <a16:creationId xmlns:a16="http://schemas.microsoft.com/office/drawing/2014/main" id="{38CE36EF-0A56-4515-9885-481905B23478}"/>
                    </a:ext>
                  </a:extLst>
                </p14:cNvPr>
                <p14:cNvContentPartPr/>
                <p14:nvPr/>
              </p14:nvContentPartPr>
              <p14:xfrm>
                <a:off x="1984054" y="3353974"/>
                <a:ext cx="160560" cy="77400"/>
              </p14:xfrm>
            </p:contentPart>
          </mc:Choice>
          <mc:Fallback xmlns="">
            <p:pic>
              <p:nvPicPr>
                <p:cNvPr id="61" name="Ink 60">
                  <a:extLst>
                    <a:ext uri="{FF2B5EF4-FFF2-40B4-BE49-F238E27FC236}">
                      <a16:creationId xmlns:a16="http://schemas.microsoft.com/office/drawing/2014/main" id="{38CE36EF-0A56-4515-9885-481905B23478}"/>
                    </a:ext>
                  </a:extLst>
                </p:cNvPr>
                <p:cNvPicPr/>
                <p:nvPr/>
              </p:nvPicPr>
              <p:blipFill>
                <a:blip r:embed="rId85"/>
                <a:stretch>
                  <a:fillRect/>
                </a:stretch>
              </p:blipFill>
              <p:spPr>
                <a:xfrm>
                  <a:off x="1975054" y="3344974"/>
                  <a:ext cx="178200" cy="95040"/>
                </a:xfrm>
                <a:prstGeom prst="rect">
                  <a:avLst/>
                </a:prstGeom>
              </p:spPr>
            </p:pic>
          </mc:Fallback>
        </mc:AlternateContent>
      </p:grpSp>
    </p:spTree>
    <p:extLst>
      <p:ext uri="{BB962C8B-B14F-4D97-AF65-F5344CB8AC3E}">
        <p14:creationId xmlns:p14="http://schemas.microsoft.com/office/powerpoint/2010/main" val="23164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This is as opposed to the “unfavored” tilt, which brings easterly momentum poleward and westerly momentum equatorward!</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Reduces the gradient And shear!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 name="Picture 1">
            <a:extLst>
              <a:ext uri="{FF2B5EF4-FFF2-40B4-BE49-F238E27FC236}">
                <a16:creationId xmlns:a16="http://schemas.microsoft.com/office/drawing/2014/main" id="{B7099C61-9095-4D75-9275-982731042338}"/>
              </a:ext>
            </a:extLst>
          </p:cNvPr>
          <p:cNvPicPr>
            <a:picLocks noChangeAspect="1"/>
          </p:cNvPicPr>
          <p:nvPr/>
        </p:nvPicPr>
        <p:blipFill>
          <a:blip r:embed="rId4"/>
          <a:stretch>
            <a:fillRect/>
          </a:stretch>
        </p:blipFill>
        <p:spPr>
          <a:xfrm>
            <a:off x="7279136" y="2761430"/>
            <a:ext cx="999831" cy="1335140"/>
          </a:xfrm>
          <a:prstGeom prst="rect">
            <a:avLst/>
          </a:prstGeom>
        </p:spPr>
      </p:pic>
      <p:pic>
        <p:nvPicPr>
          <p:cNvPr id="3" name="Picture 2">
            <a:extLst>
              <a:ext uri="{FF2B5EF4-FFF2-40B4-BE49-F238E27FC236}">
                <a16:creationId xmlns:a16="http://schemas.microsoft.com/office/drawing/2014/main" id="{32C1F629-3EAC-42E9-B8E6-CE39A9D4570E}"/>
              </a:ext>
            </a:extLst>
          </p:cNvPr>
          <p:cNvPicPr>
            <a:picLocks noChangeAspect="1"/>
          </p:cNvPicPr>
          <p:nvPr/>
        </p:nvPicPr>
        <p:blipFill>
          <a:blip r:embed="rId5"/>
          <a:stretch>
            <a:fillRect/>
          </a:stretch>
        </p:blipFill>
        <p:spPr>
          <a:xfrm>
            <a:off x="1361661" y="4421213"/>
            <a:ext cx="5907536" cy="2365453"/>
          </a:xfrm>
          <a:prstGeom prst="rect">
            <a:avLst/>
          </a:prstGeom>
        </p:spPr>
      </p:pic>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2B80C7E2-BB7F-4EC9-BA32-A5A2F8A4AE63}"/>
                  </a:ext>
                </a:extLst>
              </p14:cNvPr>
              <p14:cNvContentPartPr/>
              <p14:nvPr/>
            </p14:nvContentPartPr>
            <p14:xfrm>
              <a:off x="5088334" y="2120254"/>
              <a:ext cx="360" cy="360"/>
            </p14:xfrm>
          </p:contentPart>
        </mc:Choice>
        <mc:Fallback xmlns="">
          <p:pic>
            <p:nvPicPr>
              <p:cNvPr id="4" name="Ink 3">
                <a:extLst>
                  <a:ext uri="{FF2B5EF4-FFF2-40B4-BE49-F238E27FC236}">
                    <a16:creationId xmlns:a16="http://schemas.microsoft.com/office/drawing/2014/main" id="{2B80C7E2-BB7F-4EC9-BA32-A5A2F8A4AE63}"/>
                  </a:ext>
                </a:extLst>
              </p:cNvPr>
              <p:cNvPicPr/>
              <p:nvPr/>
            </p:nvPicPr>
            <p:blipFill>
              <a:blip r:embed="rId7"/>
              <a:stretch>
                <a:fillRect/>
              </a:stretch>
            </p:blipFill>
            <p:spPr>
              <a:xfrm>
                <a:off x="5079334" y="211125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FB6DBD97-E24C-4AF9-84BD-514266E3717A}"/>
                  </a:ext>
                </a:extLst>
              </p14:cNvPr>
              <p14:cNvContentPartPr/>
              <p14:nvPr/>
            </p14:nvContentPartPr>
            <p14:xfrm>
              <a:off x="5088334" y="2001094"/>
              <a:ext cx="360" cy="360"/>
            </p14:xfrm>
          </p:contentPart>
        </mc:Choice>
        <mc:Fallback xmlns="">
          <p:pic>
            <p:nvPicPr>
              <p:cNvPr id="5" name="Ink 4">
                <a:extLst>
                  <a:ext uri="{FF2B5EF4-FFF2-40B4-BE49-F238E27FC236}">
                    <a16:creationId xmlns:a16="http://schemas.microsoft.com/office/drawing/2014/main" id="{FB6DBD97-E24C-4AF9-84BD-514266E3717A}"/>
                  </a:ext>
                </a:extLst>
              </p:cNvPr>
              <p:cNvPicPr/>
              <p:nvPr/>
            </p:nvPicPr>
            <p:blipFill>
              <a:blip r:embed="rId7"/>
              <a:stretch>
                <a:fillRect/>
              </a:stretch>
            </p:blipFill>
            <p:spPr>
              <a:xfrm>
                <a:off x="5079334" y="1992094"/>
                <a:ext cx="18000" cy="18000"/>
              </a:xfrm>
              <a:prstGeom prst="rect">
                <a:avLst/>
              </a:prstGeom>
            </p:spPr>
          </p:pic>
        </mc:Fallback>
      </mc:AlternateContent>
    </p:spTree>
    <p:extLst>
      <p:ext uri="{BB962C8B-B14F-4D97-AF65-F5344CB8AC3E}">
        <p14:creationId xmlns:p14="http://schemas.microsoft.com/office/powerpoint/2010/main" val="147353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075">
                                            <p:txEl>
                                              <p:pRg st="3" end="3"/>
                                            </p:txEl>
                                          </p:spTgt>
                                        </p:tgtEl>
                                        <p:attrNameLst>
                                          <p:attrName>style.visibility</p:attrName>
                                        </p:attrNameLst>
                                      </p:cBhvr>
                                      <p:to>
                                        <p:strVal val="visible"/>
                                      </p:to>
                                    </p:set>
                                    <p:anim calcmode="lin" valueType="num">
                                      <p:cBhvr additive="base">
                                        <p:cTn id="20"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OK, we can also invoke the </a:t>
            </a:r>
            <a:r>
              <a:rPr lang="en-US" sz="2800" dirty="0" err="1">
                <a:effectLst/>
              </a:rPr>
              <a:t>Helmholz</a:t>
            </a:r>
            <a:r>
              <a:rPr lang="en-US" sz="2800" dirty="0">
                <a:effectLst/>
              </a:rPr>
              <a:t> partition, where:</a:t>
            </a:r>
          </a:p>
          <a:p>
            <a:pPr marL="0" indent="0">
              <a:buNone/>
            </a:pPr>
            <a:r>
              <a:rPr lang="en-US" sz="2800" dirty="0">
                <a:effectLst/>
              </a:rPr>
              <a:t> </a:t>
            </a:r>
          </a:p>
          <a:p>
            <a:pPr marL="0" indent="0">
              <a:buNone/>
            </a:pPr>
            <a:r>
              <a:rPr lang="en-US" sz="2800" dirty="0">
                <a:effectLst/>
              </a:rPr>
              <a:t> </a:t>
            </a:r>
          </a:p>
          <a:p>
            <a:r>
              <a:rPr lang="en-US" sz="2800" b="1" dirty="0" err="1">
                <a:effectLst/>
              </a:rPr>
              <a:t>V</a:t>
            </a:r>
            <a:r>
              <a:rPr lang="en-US" sz="2800" b="1" baseline="-25000" dirty="0" err="1">
                <a:effectLst/>
              </a:rPr>
              <a:t>obs</a:t>
            </a:r>
            <a:r>
              <a:rPr lang="en-US" sz="2800" b="1" dirty="0">
                <a:effectLst/>
              </a:rPr>
              <a:t> = </a:t>
            </a:r>
            <a:r>
              <a:rPr lang="en-US" sz="2800" b="1" dirty="0" err="1">
                <a:effectLst/>
              </a:rPr>
              <a:t>V</a:t>
            </a:r>
            <a:r>
              <a:rPr lang="en-US" sz="2800" b="1" baseline="-25000" dirty="0" err="1">
                <a:effectLst/>
              </a:rPr>
              <a:t>r</a:t>
            </a:r>
            <a:r>
              <a:rPr lang="en-US" sz="2800" b="1" dirty="0">
                <a:effectLst/>
              </a:rPr>
              <a:t> + </a:t>
            </a:r>
            <a:r>
              <a:rPr lang="en-US" sz="2800" b="1" dirty="0" err="1">
                <a:effectLst/>
              </a:rPr>
              <a:t>V</a:t>
            </a:r>
            <a:r>
              <a:rPr lang="en-US" sz="2800" b="1" baseline="-25000" dirty="0" err="1">
                <a:effectLst/>
              </a:rPr>
              <a:t>d</a:t>
            </a:r>
            <a:r>
              <a:rPr lang="en-US" sz="2800" b="1" baseline="-25000" dirty="0">
                <a:effectLst/>
              </a:rPr>
              <a:t> </a:t>
            </a:r>
          </a:p>
          <a:p>
            <a:endParaRPr lang="en-US" sz="2800" b="1" baseline="-25000" dirty="0">
              <a:effectLst/>
            </a:endParaRPr>
          </a:p>
          <a:p>
            <a:r>
              <a:rPr lang="en-US" sz="4000" b="1" baseline="-25000" dirty="0" err="1">
                <a:effectLst/>
              </a:rPr>
              <a:t>V</a:t>
            </a:r>
            <a:r>
              <a:rPr lang="en-US" b="1" baseline="-38000" dirty="0" err="1">
                <a:effectLst/>
              </a:rPr>
              <a:t>d</a:t>
            </a:r>
            <a:r>
              <a:rPr lang="en-US" b="1" baseline="-38000" dirty="0">
                <a:effectLst/>
              </a:rPr>
              <a:t>    </a:t>
            </a:r>
            <a:r>
              <a:rPr lang="en-US" b="1" baseline="-38000" dirty="0">
                <a:effectLst/>
                <a:sym typeface="Wingdings" pitchFamily="2" charset="2"/>
              </a:rPr>
              <a:t>                         Then:   </a:t>
            </a:r>
            <a:endParaRPr lang="en-US" b="1" baseline="-38000" dirty="0">
              <a:effectLst/>
            </a:endParaRP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876430"/>
            <a:ext cx="1397000" cy="533400"/>
          </a:xfrm>
          <a:prstGeom prst="rect">
            <a:avLst/>
          </a:prstGeom>
          <a:solidFill>
            <a:schemeClr val="tx1"/>
          </a:solidFill>
          <a:ln>
            <a:noFill/>
          </a:ln>
          <a:effec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4419600"/>
            <a:ext cx="2084768" cy="1600200"/>
          </a:xfrm>
          <a:prstGeom prst="rect">
            <a:avLst/>
          </a:prstGeom>
          <a:solidFill>
            <a:schemeClr val="tx1"/>
          </a:solidFill>
          <a:ln>
            <a:noFill/>
          </a:ln>
          <a:effectLst/>
        </p:spPr>
      </p:pic>
    </p:spTree>
    <p:extLst>
      <p:ext uri="{BB962C8B-B14F-4D97-AF65-F5344CB8AC3E}">
        <p14:creationId xmlns:p14="http://schemas.microsoft.com/office/powerpoint/2010/main" val="18946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3" end="3"/>
                                            </p:txEl>
                                          </p:spTgt>
                                        </p:tgtEl>
                                        <p:attrNameLst>
                                          <p:attrName>style.visibility</p:attrName>
                                        </p:attrNameLst>
                                      </p:cBhvr>
                                      <p:to>
                                        <p:strVal val="visible"/>
                                      </p:to>
                                    </p:set>
                                    <p:anim calcmode="lin" valueType="num">
                                      <p:cBhvr additive="base">
                                        <p:cTn id="25"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5" end="5"/>
                                            </p:txEl>
                                          </p:spTgt>
                                        </p:tgtEl>
                                        <p:attrNameLst>
                                          <p:attrName>style.visibility</p:attrName>
                                        </p:attrNameLst>
                                      </p:cBhvr>
                                      <p:to>
                                        <p:strVal val="visible"/>
                                      </p:to>
                                    </p:set>
                                    <p:anim calcmode="lin" valueType="num">
                                      <p:cBhvr additive="base">
                                        <p:cTn id="31"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314"/>
                                        </p:tgtEl>
                                        <p:attrNameLst>
                                          <p:attrName>style.visibility</p:attrName>
                                        </p:attrNameLst>
                                      </p:cBhvr>
                                      <p:to>
                                        <p:strVal val="visible"/>
                                      </p:to>
                                    </p:set>
                                    <p:animEffect transition="in" filter="wipe(down)">
                                      <p:cBhvr>
                                        <p:cTn id="37" dur="500"/>
                                        <p:tgtEl>
                                          <p:spTgt spid="1331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3315"/>
                                        </p:tgtEl>
                                        <p:attrNameLst>
                                          <p:attrName>style.visibility</p:attrName>
                                        </p:attrNameLst>
                                      </p:cBhvr>
                                      <p:to>
                                        <p:strVal val="visible"/>
                                      </p:to>
                                    </p:set>
                                    <p:animEffect transition="in" filter="circle(in)">
                                      <p:cBhvr>
                                        <p:cTn id="42" dur="20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From Gen </a:t>
            </a:r>
            <a:r>
              <a:rPr lang="en-US" sz="2800" dirty="0" err="1"/>
              <a:t>Circ</a:t>
            </a:r>
            <a:r>
              <a:rPr lang="en-US" sz="2800" dirty="0"/>
              <a:t>!</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21" name="Ink 20">
                <a:extLst>
                  <a:ext uri="{FF2B5EF4-FFF2-40B4-BE49-F238E27FC236}">
                    <a16:creationId xmlns:a16="http://schemas.microsoft.com/office/drawing/2014/main" id="{76429B18-9912-4472-A15B-896C356A97E1}"/>
                  </a:ext>
                </a:extLst>
              </p14:cNvPr>
              <p14:cNvContentPartPr/>
              <p14:nvPr/>
            </p14:nvContentPartPr>
            <p14:xfrm>
              <a:off x="3696934" y="2398174"/>
              <a:ext cx="360" cy="360"/>
            </p14:xfrm>
          </p:contentPart>
        </mc:Choice>
        <mc:Fallback xmlns="">
          <p:pic>
            <p:nvPicPr>
              <p:cNvPr id="21" name="Ink 20">
                <a:extLst>
                  <a:ext uri="{FF2B5EF4-FFF2-40B4-BE49-F238E27FC236}">
                    <a16:creationId xmlns:a16="http://schemas.microsoft.com/office/drawing/2014/main" id="{76429B18-9912-4472-A15B-896C356A97E1}"/>
                  </a:ext>
                </a:extLst>
              </p:cNvPr>
              <p:cNvPicPr/>
              <p:nvPr/>
            </p:nvPicPr>
            <p:blipFill>
              <a:blip r:embed="rId5"/>
              <a:stretch>
                <a:fillRect/>
              </a:stretch>
            </p:blipFill>
            <p:spPr>
              <a:xfrm>
                <a:off x="3687934" y="238917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6F6B35DD-582B-4268-B309-FB710AB5B7C6}"/>
                  </a:ext>
                </a:extLst>
              </p14:cNvPr>
              <p14:cNvContentPartPr/>
              <p14:nvPr/>
            </p14:nvContentPartPr>
            <p14:xfrm>
              <a:off x="1391134" y="3418774"/>
              <a:ext cx="360" cy="360"/>
            </p14:xfrm>
          </p:contentPart>
        </mc:Choice>
        <mc:Fallback xmlns="">
          <p:pic>
            <p:nvPicPr>
              <p:cNvPr id="2" name="Ink 1">
                <a:extLst>
                  <a:ext uri="{FF2B5EF4-FFF2-40B4-BE49-F238E27FC236}">
                    <a16:creationId xmlns:a16="http://schemas.microsoft.com/office/drawing/2014/main" id="{6F6B35DD-582B-4268-B309-FB710AB5B7C6}"/>
                  </a:ext>
                </a:extLst>
              </p:cNvPr>
              <p:cNvPicPr/>
              <p:nvPr/>
            </p:nvPicPr>
            <p:blipFill>
              <a:blip r:embed="rId5"/>
              <a:stretch>
                <a:fillRect/>
              </a:stretch>
            </p:blipFill>
            <p:spPr>
              <a:xfrm>
                <a:off x="1382494" y="341013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C96CE0CC-683D-42D5-BCE3-7A54E404345B}"/>
                  </a:ext>
                </a:extLst>
              </p14:cNvPr>
              <p14:cNvContentPartPr/>
              <p14:nvPr/>
            </p14:nvContentPartPr>
            <p14:xfrm>
              <a:off x="1310494" y="2766814"/>
              <a:ext cx="2321640" cy="2724480"/>
            </p14:xfrm>
          </p:contentPart>
        </mc:Choice>
        <mc:Fallback xmlns="">
          <p:pic>
            <p:nvPicPr>
              <p:cNvPr id="3" name="Ink 2">
                <a:extLst>
                  <a:ext uri="{FF2B5EF4-FFF2-40B4-BE49-F238E27FC236}">
                    <a16:creationId xmlns:a16="http://schemas.microsoft.com/office/drawing/2014/main" id="{C96CE0CC-683D-42D5-BCE3-7A54E404345B}"/>
                  </a:ext>
                </a:extLst>
              </p:cNvPr>
              <p:cNvPicPr/>
              <p:nvPr/>
            </p:nvPicPr>
            <p:blipFill>
              <a:blip r:embed="rId8"/>
              <a:stretch>
                <a:fillRect/>
              </a:stretch>
            </p:blipFill>
            <p:spPr>
              <a:xfrm>
                <a:off x="1301854" y="2757814"/>
                <a:ext cx="2339280" cy="2742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A2B88A65-8677-4245-BD01-C08E6D7FBAC5}"/>
                  </a:ext>
                </a:extLst>
              </p14:cNvPr>
              <p14:cNvContentPartPr/>
              <p14:nvPr/>
            </p14:nvContentPartPr>
            <p14:xfrm>
              <a:off x="2159734" y="3697054"/>
              <a:ext cx="360" cy="384120"/>
            </p14:xfrm>
          </p:contentPart>
        </mc:Choice>
        <mc:Fallback xmlns="">
          <p:pic>
            <p:nvPicPr>
              <p:cNvPr id="4" name="Ink 3">
                <a:extLst>
                  <a:ext uri="{FF2B5EF4-FFF2-40B4-BE49-F238E27FC236}">
                    <a16:creationId xmlns:a16="http://schemas.microsoft.com/office/drawing/2014/main" id="{A2B88A65-8677-4245-BD01-C08E6D7FBAC5}"/>
                  </a:ext>
                </a:extLst>
              </p:cNvPr>
              <p:cNvPicPr/>
              <p:nvPr/>
            </p:nvPicPr>
            <p:blipFill>
              <a:blip r:embed="rId10"/>
              <a:stretch>
                <a:fillRect/>
              </a:stretch>
            </p:blipFill>
            <p:spPr>
              <a:xfrm>
                <a:off x="2150734" y="3688054"/>
                <a:ext cx="18000" cy="401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04888D79-3DC8-4EE1-B1DC-E1AEBA04B900}"/>
                  </a:ext>
                </a:extLst>
              </p14:cNvPr>
              <p14:cNvContentPartPr/>
              <p14:nvPr/>
            </p14:nvContentPartPr>
            <p14:xfrm>
              <a:off x="2146774" y="3948694"/>
              <a:ext cx="252360" cy="360"/>
            </p14:xfrm>
          </p:contentPart>
        </mc:Choice>
        <mc:Fallback xmlns="">
          <p:pic>
            <p:nvPicPr>
              <p:cNvPr id="5" name="Ink 4">
                <a:extLst>
                  <a:ext uri="{FF2B5EF4-FFF2-40B4-BE49-F238E27FC236}">
                    <a16:creationId xmlns:a16="http://schemas.microsoft.com/office/drawing/2014/main" id="{04888D79-3DC8-4EE1-B1DC-E1AEBA04B900}"/>
                  </a:ext>
                </a:extLst>
              </p:cNvPr>
              <p:cNvPicPr/>
              <p:nvPr/>
            </p:nvPicPr>
            <p:blipFill>
              <a:blip r:embed="rId12"/>
              <a:stretch>
                <a:fillRect/>
              </a:stretch>
            </p:blipFill>
            <p:spPr>
              <a:xfrm>
                <a:off x="2137774" y="3940054"/>
                <a:ext cx="270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2" name="Ink 21">
                <a:extLst>
                  <a:ext uri="{FF2B5EF4-FFF2-40B4-BE49-F238E27FC236}">
                    <a16:creationId xmlns:a16="http://schemas.microsoft.com/office/drawing/2014/main" id="{12CCD4C1-0FCD-4BCD-8760-23730B5F1058}"/>
                  </a:ext>
                </a:extLst>
              </p14:cNvPr>
              <p14:cNvContentPartPr/>
              <p14:nvPr/>
            </p14:nvContentPartPr>
            <p14:xfrm>
              <a:off x="2385094" y="3657094"/>
              <a:ext cx="42840" cy="396720"/>
            </p14:xfrm>
          </p:contentPart>
        </mc:Choice>
        <mc:Fallback xmlns="">
          <p:pic>
            <p:nvPicPr>
              <p:cNvPr id="22" name="Ink 21">
                <a:extLst>
                  <a:ext uri="{FF2B5EF4-FFF2-40B4-BE49-F238E27FC236}">
                    <a16:creationId xmlns:a16="http://schemas.microsoft.com/office/drawing/2014/main" id="{12CCD4C1-0FCD-4BCD-8760-23730B5F1058}"/>
                  </a:ext>
                </a:extLst>
              </p:cNvPr>
              <p:cNvPicPr/>
              <p:nvPr/>
            </p:nvPicPr>
            <p:blipFill>
              <a:blip r:embed="rId14"/>
              <a:stretch>
                <a:fillRect/>
              </a:stretch>
            </p:blipFill>
            <p:spPr>
              <a:xfrm>
                <a:off x="2376094" y="3648454"/>
                <a:ext cx="60480" cy="414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3" name="Ink 22">
                <a:extLst>
                  <a:ext uri="{FF2B5EF4-FFF2-40B4-BE49-F238E27FC236}">
                    <a16:creationId xmlns:a16="http://schemas.microsoft.com/office/drawing/2014/main" id="{C023D4FB-AF83-47D9-8449-42D94E103830}"/>
                  </a:ext>
                </a:extLst>
              </p14:cNvPr>
              <p14:cNvContentPartPr/>
              <p14:nvPr/>
            </p14:nvContentPartPr>
            <p14:xfrm>
              <a:off x="2809174" y="3458374"/>
              <a:ext cx="290520" cy="195840"/>
            </p14:xfrm>
          </p:contentPart>
        </mc:Choice>
        <mc:Fallback xmlns="">
          <p:pic>
            <p:nvPicPr>
              <p:cNvPr id="23" name="Ink 22">
                <a:extLst>
                  <a:ext uri="{FF2B5EF4-FFF2-40B4-BE49-F238E27FC236}">
                    <a16:creationId xmlns:a16="http://schemas.microsoft.com/office/drawing/2014/main" id="{C023D4FB-AF83-47D9-8449-42D94E103830}"/>
                  </a:ext>
                </a:extLst>
              </p:cNvPr>
              <p:cNvPicPr/>
              <p:nvPr/>
            </p:nvPicPr>
            <p:blipFill>
              <a:blip r:embed="rId16"/>
              <a:stretch>
                <a:fillRect/>
              </a:stretch>
            </p:blipFill>
            <p:spPr>
              <a:xfrm>
                <a:off x="2800534" y="3449734"/>
                <a:ext cx="308160" cy="213480"/>
              </a:xfrm>
              <a:prstGeom prst="rect">
                <a:avLst/>
              </a:prstGeom>
            </p:spPr>
          </p:pic>
        </mc:Fallback>
      </mc:AlternateContent>
      <p:grpSp>
        <p:nvGrpSpPr>
          <p:cNvPr id="36" name="Group 35">
            <a:extLst>
              <a:ext uri="{FF2B5EF4-FFF2-40B4-BE49-F238E27FC236}">
                <a16:creationId xmlns:a16="http://schemas.microsoft.com/office/drawing/2014/main" id="{83A2D02D-FA6A-4EF7-9A98-8E5CE2ADE7B1}"/>
              </a:ext>
            </a:extLst>
          </p:cNvPr>
          <p:cNvGrpSpPr/>
          <p:nvPr/>
        </p:nvGrpSpPr>
        <p:grpSpPr>
          <a:xfrm>
            <a:off x="4292374" y="2767534"/>
            <a:ext cx="2467080" cy="2696400"/>
            <a:chOff x="4292374" y="2767534"/>
            <a:chExt cx="2467080" cy="2696400"/>
          </a:xfrm>
        </p:grpSpPr>
        <mc:AlternateContent xmlns:mc="http://schemas.openxmlformats.org/markup-compatibility/2006" xmlns:p14="http://schemas.microsoft.com/office/powerpoint/2010/main">
          <mc:Choice Requires="p14">
            <p:contentPart p14:bwMode="auto" r:id="rId17">
              <p14:nvContentPartPr>
                <p14:cNvPr id="29" name="Ink 28">
                  <a:extLst>
                    <a:ext uri="{FF2B5EF4-FFF2-40B4-BE49-F238E27FC236}">
                      <a16:creationId xmlns:a16="http://schemas.microsoft.com/office/drawing/2014/main" id="{2CD5D1B5-58C0-4D20-860B-92C9E8014E3C}"/>
                    </a:ext>
                  </a:extLst>
                </p14:cNvPr>
                <p14:cNvContentPartPr/>
                <p14:nvPr/>
              </p14:nvContentPartPr>
              <p14:xfrm>
                <a:off x="5447974" y="3524614"/>
                <a:ext cx="754200" cy="790560"/>
              </p14:xfrm>
            </p:contentPart>
          </mc:Choice>
          <mc:Fallback xmlns="">
            <p:pic>
              <p:nvPicPr>
                <p:cNvPr id="29" name="Ink 28">
                  <a:extLst>
                    <a:ext uri="{FF2B5EF4-FFF2-40B4-BE49-F238E27FC236}">
                      <a16:creationId xmlns:a16="http://schemas.microsoft.com/office/drawing/2014/main" id="{2CD5D1B5-58C0-4D20-860B-92C9E8014E3C}"/>
                    </a:ext>
                  </a:extLst>
                </p:cNvPr>
                <p:cNvPicPr/>
                <p:nvPr/>
              </p:nvPicPr>
              <p:blipFill>
                <a:blip r:embed="rId18"/>
                <a:stretch>
                  <a:fillRect/>
                </a:stretch>
              </p:blipFill>
              <p:spPr>
                <a:xfrm>
                  <a:off x="5438974" y="3515614"/>
                  <a:ext cx="771840" cy="8082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Ink 29">
                  <a:extLst>
                    <a:ext uri="{FF2B5EF4-FFF2-40B4-BE49-F238E27FC236}">
                      <a16:creationId xmlns:a16="http://schemas.microsoft.com/office/drawing/2014/main" id="{1B428476-CB89-41E5-8972-9EA42C174FA2}"/>
                    </a:ext>
                  </a:extLst>
                </p14:cNvPr>
                <p14:cNvContentPartPr/>
                <p14:nvPr/>
              </p14:nvContentPartPr>
              <p14:xfrm>
                <a:off x="4292374" y="2767534"/>
                <a:ext cx="2467080" cy="2696400"/>
              </p14:xfrm>
            </p:contentPart>
          </mc:Choice>
          <mc:Fallback xmlns="">
            <p:pic>
              <p:nvPicPr>
                <p:cNvPr id="30" name="Ink 29">
                  <a:extLst>
                    <a:ext uri="{FF2B5EF4-FFF2-40B4-BE49-F238E27FC236}">
                      <a16:creationId xmlns:a16="http://schemas.microsoft.com/office/drawing/2014/main" id="{1B428476-CB89-41E5-8972-9EA42C174FA2}"/>
                    </a:ext>
                  </a:extLst>
                </p:cNvPr>
                <p:cNvPicPr/>
                <p:nvPr/>
              </p:nvPicPr>
              <p:blipFill>
                <a:blip r:embed="rId20"/>
                <a:stretch>
                  <a:fillRect/>
                </a:stretch>
              </p:blipFill>
              <p:spPr>
                <a:xfrm>
                  <a:off x="4283734" y="2758534"/>
                  <a:ext cx="2484720" cy="27140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2" name="Ink 31">
                  <a:extLst>
                    <a:ext uri="{FF2B5EF4-FFF2-40B4-BE49-F238E27FC236}">
                      <a16:creationId xmlns:a16="http://schemas.microsoft.com/office/drawing/2014/main" id="{C8EA55D9-45F8-4AC4-8D5A-9DDF3F15FE10}"/>
                    </a:ext>
                  </a:extLst>
                </p14:cNvPr>
                <p14:cNvContentPartPr/>
                <p14:nvPr/>
              </p14:nvContentPartPr>
              <p14:xfrm>
                <a:off x="5988694" y="3497974"/>
                <a:ext cx="41040" cy="123480"/>
              </p14:xfrm>
            </p:contentPart>
          </mc:Choice>
          <mc:Fallback xmlns="">
            <p:pic>
              <p:nvPicPr>
                <p:cNvPr id="32" name="Ink 31">
                  <a:extLst>
                    <a:ext uri="{FF2B5EF4-FFF2-40B4-BE49-F238E27FC236}">
                      <a16:creationId xmlns:a16="http://schemas.microsoft.com/office/drawing/2014/main" id="{C8EA55D9-45F8-4AC4-8D5A-9DDF3F15FE10}"/>
                    </a:ext>
                  </a:extLst>
                </p:cNvPr>
                <p:cNvPicPr/>
                <p:nvPr/>
              </p:nvPicPr>
              <p:blipFill>
                <a:blip r:embed="rId22"/>
                <a:stretch>
                  <a:fillRect/>
                </a:stretch>
              </p:blipFill>
              <p:spPr>
                <a:xfrm>
                  <a:off x="5980054" y="3489334"/>
                  <a:ext cx="5868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3" name="Ink 32">
                  <a:extLst>
                    <a:ext uri="{FF2B5EF4-FFF2-40B4-BE49-F238E27FC236}">
                      <a16:creationId xmlns:a16="http://schemas.microsoft.com/office/drawing/2014/main" id="{7CC2A3DB-E280-45A0-81AE-571687DA5668}"/>
                    </a:ext>
                  </a:extLst>
                </p14:cNvPr>
                <p14:cNvContentPartPr/>
                <p14:nvPr/>
              </p14:nvContentPartPr>
              <p14:xfrm>
                <a:off x="6042334" y="3418774"/>
                <a:ext cx="216720" cy="46800"/>
              </p14:xfrm>
            </p:contentPart>
          </mc:Choice>
          <mc:Fallback xmlns="">
            <p:pic>
              <p:nvPicPr>
                <p:cNvPr id="33" name="Ink 32">
                  <a:extLst>
                    <a:ext uri="{FF2B5EF4-FFF2-40B4-BE49-F238E27FC236}">
                      <a16:creationId xmlns:a16="http://schemas.microsoft.com/office/drawing/2014/main" id="{7CC2A3DB-E280-45A0-81AE-571687DA5668}"/>
                    </a:ext>
                  </a:extLst>
                </p:cNvPr>
                <p:cNvPicPr/>
                <p:nvPr/>
              </p:nvPicPr>
              <p:blipFill>
                <a:blip r:embed="rId24"/>
                <a:stretch>
                  <a:fillRect/>
                </a:stretch>
              </p:blipFill>
              <p:spPr>
                <a:xfrm>
                  <a:off x="6033694" y="3410134"/>
                  <a:ext cx="23436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Ink 34">
                  <a:extLst>
                    <a:ext uri="{FF2B5EF4-FFF2-40B4-BE49-F238E27FC236}">
                      <a16:creationId xmlns:a16="http://schemas.microsoft.com/office/drawing/2014/main" id="{A00B40D2-24D5-4CBA-AE5D-EE000F302486}"/>
                    </a:ext>
                  </a:extLst>
                </p14:cNvPr>
                <p14:cNvContentPartPr/>
                <p14:nvPr/>
              </p14:nvContentPartPr>
              <p14:xfrm>
                <a:off x="4637974" y="4460254"/>
                <a:ext cx="491760" cy="363960"/>
              </p14:xfrm>
            </p:contentPart>
          </mc:Choice>
          <mc:Fallback xmlns="">
            <p:pic>
              <p:nvPicPr>
                <p:cNvPr id="35" name="Ink 34">
                  <a:extLst>
                    <a:ext uri="{FF2B5EF4-FFF2-40B4-BE49-F238E27FC236}">
                      <a16:creationId xmlns:a16="http://schemas.microsoft.com/office/drawing/2014/main" id="{A00B40D2-24D5-4CBA-AE5D-EE000F302486}"/>
                    </a:ext>
                  </a:extLst>
                </p:cNvPr>
                <p:cNvPicPr/>
                <p:nvPr/>
              </p:nvPicPr>
              <p:blipFill>
                <a:blip r:embed="rId26"/>
                <a:stretch>
                  <a:fillRect/>
                </a:stretch>
              </p:blipFill>
              <p:spPr>
                <a:xfrm>
                  <a:off x="4628974" y="4451254"/>
                  <a:ext cx="509400" cy="381600"/>
                </a:xfrm>
                <a:prstGeom prst="rect">
                  <a:avLst/>
                </a:prstGeom>
              </p:spPr>
            </p:pic>
          </mc:Fallback>
        </mc:AlternateContent>
      </p:grpSp>
      <p:grpSp>
        <p:nvGrpSpPr>
          <p:cNvPr id="45" name="Group 44">
            <a:extLst>
              <a:ext uri="{FF2B5EF4-FFF2-40B4-BE49-F238E27FC236}">
                <a16:creationId xmlns:a16="http://schemas.microsoft.com/office/drawing/2014/main" id="{47A9FDBB-0066-4DFB-8717-9858E783899B}"/>
              </a:ext>
            </a:extLst>
          </p:cNvPr>
          <p:cNvGrpSpPr/>
          <p:nvPr/>
        </p:nvGrpSpPr>
        <p:grpSpPr>
          <a:xfrm>
            <a:off x="2489854" y="2650174"/>
            <a:ext cx="1183680" cy="364320"/>
            <a:chOff x="2489854" y="2650174"/>
            <a:chExt cx="1183680" cy="364320"/>
          </a:xfrm>
        </p:grpSpPr>
        <mc:AlternateContent xmlns:mc="http://schemas.openxmlformats.org/markup-compatibility/2006" xmlns:p14="http://schemas.microsoft.com/office/powerpoint/2010/main">
          <mc:Choice Requires="p14">
            <p:contentPart p14:bwMode="auto" r:id="rId27">
              <p14:nvContentPartPr>
                <p14:cNvPr id="37" name="Ink 36">
                  <a:extLst>
                    <a:ext uri="{FF2B5EF4-FFF2-40B4-BE49-F238E27FC236}">
                      <a16:creationId xmlns:a16="http://schemas.microsoft.com/office/drawing/2014/main" id="{A2AF4E69-5671-47E7-A92E-CA3411E575E7}"/>
                    </a:ext>
                  </a:extLst>
                </p14:cNvPr>
                <p14:cNvContentPartPr/>
                <p14:nvPr/>
              </p14:nvContentPartPr>
              <p14:xfrm>
                <a:off x="2489854" y="2757454"/>
                <a:ext cx="214200" cy="240120"/>
              </p14:xfrm>
            </p:contentPart>
          </mc:Choice>
          <mc:Fallback xmlns="">
            <p:pic>
              <p:nvPicPr>
                <p:cNvPr id="37" name="Ink 36">
                  <a:extLst>
                    <a:ext uri="{FF2B5EF4-FFF2-40B4-BE49-F238E27FC236}">
                      <a16:creationId xmlns:a16="http://schemas.microsoft.com/office/drawing/2014/main" id="{A2AF4E69-5671-47E7-A92E-CA3411E575E7}"/>
                    </a:ext>
                  </a:extLst>
                </p:cNvPr>
                <p:cNvPicPr/>
                <p:nvPr/>
              </p:nvPicPr>
              <p:blipFill>
                <a:blip r:embed="rId28"/>
                <a:stretch>
                  <a:fillRect/>
                </a:stretch>
              </p:blipFill>
              <p:spPr>
                <a:xfrm>
                  <a:off x="2480854" y="2748814"/>
                  <a:ext cx="23184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8" name="Ink 37">
                  <a:extLst>
                    <a:ext uri="{FF2B5EF4-FFF2-40B4-BE49-F238E27FC236}">
                      <a16:creationId xmlns:a16="http://schemas.microsoft.com/office/drawing/2014/main" id="{AC9FD3C2-FE92-400C-902E-FF0A04113F0C}"/>
                    </a:ext>
                  </a:extLst>
                </p14:cNvPr>
                <p14:cNvContentPartPr/>
                <p14:nvPr/>
              </p14:nvContentPartPr>
              <p14:xfrm>
                <a:off x="2848774" y="2650174"/>
                <a:ext cx="13680" cy="59760"/>
              </p14:xfrm>
            </p:contentPart>
          </mc:Choice>
          <mc:Fallback xmlns="">
            <p:pic>
              <p:nvPicPr>
                <p:cNvPr id="38" name="Ink 37">
                  <a:extLst>
                    <a:ext uri="{FF2B5EF4-FFF2-40B4-BE49-F238E27FC236}">
                      <a16:creationId xmlns:a16="http://schemas.microsoft.com/office/drawing/2014/main" id="{AC9FD3C2-FE92-400C-902E-FF0A04113F0C}"/>
                    </a:ext>
                  </a:extLst>
                </p:cNvPr>
                <p:cNvPicPr/>
                <p:nvPr/>
              </p:nvPicPr>
              <p:blipFill>
                <a:blip r:embed="rId30"/>
                <a:stretch>
                  <a:fillRect/>
                </a:stretch>
              </p:blipFill>
              <p:spPr>
                <a:xfrm>
                  <a:off x="2840134" y="2641174"/>
                  <a:ext cx="3132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9" name="Ink 38">
                  <a:extLst>
                    <a:ext uri="{FF2B5EF4-FFF2-40B4-BE49-F238E27FC236}">
                      <a16:creationId xmlns:a16="http://schemas.microsoft.com/office/drawing/2014/main" id="{BA5005BC-2D6A-48EC-BED4-FFBBC6877354}"/>
                    </a:ext>
                  </a:extLst>
                </p14:cNvPr>
                <p14:cNvContentPartPr/>
                <p14:nvPr/>
              </p14:nvContentPartPr>
              <p14:xfrm>
                <a:off x="2941294" y="2859694"/>
                <a:ext cx="125640" cy="154800"/>
              </p14:xfrm>
            </p:contentPart>
          </mc:Choice>
          <mc:Fallback xmlns="">
            <p:pic>
              <p:nvPicPr>
                <p:cNvPr id="39" name="Ink 38">
                  <a:extLst>
                    <a:ext uri="{FF2B5EF4-FFF2-40B4-BE49-F238E27FC236}">
                      <a16:creationId xmlns:a16="http://schemas.microsoft.com/office/drawing/2014/main" id="{BA5005BC-2D6A-48EC-BED4-FFBBC6877354}"/>
                    </a:ext>
                  </a:extLst>
                </p:cNvPr>
                <p:cNvPicPr/>
                <p:nvPr/>
              </p:nvPicPr>
              <p:blipFill>
                <a:blip r:embed="rId32"/>
                <a:stretch>
                  <a:fillRect/>
                </a:stretch>
              </p:blipFill>
              <p:spPr>
                <a:xfrm>
                  <a:off x="2932294" y="2851054"/>
                  <a:ext cx="14328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0" name="Ink 39">
                  <a:extLst>
                    <a:ext uri="{FF2B5EF4-FFF2-40B4-BE49-F238E27FC236}">
                      <a16:creationId xmlns:a16="http://schemas.microsoft.com/office/drawing/2014/main" id="{8774BDFC-B667-4CF5-ABC4-C99E4F9C16DD}"/>
                    </a:ext>
                  </a:extLst>
                </p14:cNvPr>
                <p14:cNvContentPartPr/>
                <p14:nvPr/>
              </p14:nvContentPartPr>
              <p14:xfrm>
                <a:off x="3193294" y="2650174"/>
                <a:ext cx="360" cy="103680"/>
              </p14:xfrm>
            </p:contentPart>
          </mc:Choice>
          <mc:Fallback xmlns="">
            <p:pic>
              <p:nvPicPr>
                <p:cNvPr id="40" name="Ink 39">
                  <a:extLst>
                    <a:ext uri="{FF2B5EF4-FFF2-40B4-BE49-F238E27FC236}">
                      <a16:creationId xmlns:a16="http://schemas.microsoft.com/office/drawing/2014/main" id="{8774BDFC-B667-4CF5-ABC4-C99E4F9C16DD}"/>
                    </a:ext>
                  </a:extLst>
                </p:cNvPr>
                <p:cNvPicPr/>
                <p:nvPr/>
              </p:nvPicPr>
              <p:blipFill>
                <a:blip r:embed="rId34"/>
                <a:stretch>
                  <a:fillRect/>
                </a:stretch>
              </p:blipFill>
              <p:spPr>
                <a:xfrm>
                  <a:off x="3184654" y="2641174"/>
                  <a:ext cx="1800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2" name="Ink 41">
                  <a:extLst>
                    <a:ext uri="{FF2B5EF4-FFF2-40B4-BE49-F238E27FC236}">
                      <a16:creationId xmlns:a16="http://schemas.microsoft.com/office/drawing/2014/main" id="{07F4055C-52DE-45DC-8AE8-191520888FBC}"/>
                    </a:ext>
                  </a:extLst>
                </p14:cNvPr>
                <p14:cNvContentPartPr/>
                <p14:nvPr/>
              </p14:nvContentPartPr>
              <p14:xfrm>
                <a:off x="3274294" y="2822254"/>
                <a:ext cx="143280" cy="177840"/>
              </p14:xfrm>
            </p:contentPart>
          </mc:Choice>
          <mc:Fallback xmlns="">
            <p:pic>
              <p:nvPicPr>
                <p:cNvPr id="42" name="Ink 41">
                  <a:extLst>
                    <a:ext uri="{FF2B5EF4-FFF2-40B4-BE49-F238E27FC236}">
                      <a16:creationId xmlns:a16="http://schemas.microsoft.com/office/drawing/2014/main" id="{07F4055C-52DE-45DC-8AE8-191520888FBC}"/>
                    </a:ext>
                  </a:extLst>
                </p:cNvPr>
                <p:cNvPicPr/>
                <p:nvPr/>
              </p:nvPicPr>
              <p:blipFill>
                <a:blip r:embed="rId36"/>
                <a:stretch>
                  <a:fillRect/>
                </a:stretch>
              </p:blipFill>
              <p:spPr>
                <a:xfrm>
                  <a:off x="3265654" y="2813614"/>
                  <a:ext cx="16092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4" name="Ink 43">
                  <a:extLst>
                    <a:ext uri="{FF2B5EF4-FFF2-40B4-BE49-F238E27FC236}">
                      <a16:creationId xmlns:a16="http://schemas.microsoft.com/office/drawing/2014/main" id="{AFCD254A-6608-4E0D-B4D7-1F6BE27849BD}"/>
                    </a:ext>
                  </a:extLst>
                </p14:cNvPr>
                <p14:cNvContentPartPr/>
                <p14:nvPr/>
              </p14:nvContentPartPr>
              <p14:xfrm>
                <a:off x="3537454" y="2804614"/>
                <a:ext cx="136080" cy="207720"/>
              </p14:xfrm>
            </p:contentPart>
          </mc:Choice>
          <mc:Fallback xmlns="">
            <p:pic>
              <p:nvPicPr>
                <p:cNvPr id="44" name="Ink 43">
                  <a:extLst>
                    <a:ext uri="{FF2B5EF4-FFF2-40B4-BE49-F238E27FC236}">
                      <a16:creationId xmlns:a16="http://schemas.microsoft.com/office/drawing/2014/main" id="{AFCD254A-6608-4E0D-B4D7-1F6BE27849BD}"/>
                    </a:ext>
                  </a:extLst>
                </p:cNvPr>
                <p:cNvPicPr/>
                <p:nvPr/>
              </p:nvPicPr>
              <p:blipFill>
                <a:blip r:embed="rId38"/>
                <a:stretch>
                  <a:fillRect/>
                </a:stretch>
              </p:blipFill>
              <p:spPr>
                <a:xfrm>
                  <a:off x="3528814" y="2795974"/>
                  <a:ext cx="153720" cy="225360"/>
                </a:xfrm>
                <a:prstGeom prst="rect">
                  <a:avLst/>
                </a:prstGeom>
              </p:spPr>
            </p:pic>
          </mc:Fallback>
        </mc:AlternateContent>
      </p:grpSp>
      <p:grpSp>
        <p:nvGrpSpPr>
          <p:cNvPr id="53" name="Group 52">
            <a:extLst>
              <a:ext uri="{FF2B5EF4-FFF2-40B4-BE49-F238E27FC236}">
                <a16:creationId xmlns:a16="http://schemas.microsoft.com/office/drawing/2014/main" id="{1F923CD7-2E95-4FA8-B9AB-0785BA61FB2D}"/>
              </a:ext>
            </a:extLst>
          </p:cNvPr>
          <p:cNvGrpSpPr/>
          <p:nvPr/>
        </p:nvGrpSpPr>
        <p:grpSpPr>
          <a:xfrm>
            <a:off x="900454" y="4253254"/>
            <a:ext cx="1091520" cy="545760"/>
            <a:chOff x="900454" y="4253254"/>
            <a:chExt cx="1091520" cy="545760"/>
          </a:xfrm>
        </p:grpSpPr>
        <mc:AlternateContent xmlns:mc="http://schemas.openxmlformats.org/markup-compatibility/2006" xmlns:p14="http://schemas.microsoft.com/office/powerpoint/2010/main">
          <mc:Choice Requires="p14">
            <p:contentPart p14:bwMode="auto" r:id="rId39">
              <p14:nvContentPartPr>
                <p14:cNvPr id="25" name="Ink 24">
                  <a:extLst>
                    <a:ext uri="{FF2B5EF4-FFF2-40B4-BE49-F238E27FC236}">
                      <a16:creationId xmlns:a16="http://schemas.microsoft.com/office/drawing/2014/main" id="{55012368-668F-4FC4-943C-3A9C82932E3F}"/>
                    </a:ext>
                  </a:extLst>
                </p14:cNvPr>
                <p14:cNvContentPartPr/>
                <p14:nvPr/>
              </p14:nvContentPartPr>
              <p14:xfrm>
                <a:off x="1748974" y="4319854"/>
                <a:ext cx="51480" cy="213840"/>
              </p14:xfrm>
            </p:contentPart>
          </mc:Choice>
          <mc:Fallback xmlns="">
            <p:pic>
              <p:nvPicPr>
                <p:cNvPr id="25" name="Ink 24">
                  <a:extLst>
                    <a:ext uri="{FF2B5EF4-FFF2-40B4-BE49-F238E27FC236}">
                      <a16:creationId xmlns:a16="http://schemas.microsoft.com/office/drawing/2014/main" id="{55012368-668F-4FC4-943C-3A9C82932E3F}"/>
                    </a:ext>
                  </a:extLst>
                </p:cNvPr>
                <p:cNvPicPr/>
                <p:nvPr/>
              </p:nvPicPr>
              <p:blipFill>
                <a:blip r:embed="rId40"/>
                <a:stretch>
                  <a:fillRect/>
                </a:stretch>
              </p:blipFill>
              <p:spPr>
                <a:xfrm>
                  <a:off x="1739974" y="4311214"/>
                  <a:ext cx="6912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7" name="Ink 26">
                  <a:extLst>
                    <a:ext uri="{FF2B5EF4-FFF2-40B4-BE49-F238E27FC236}">
                      <a16:creationId xmlns:a16="http://schemas.microsoft.com/office/drawing/2014/main" id="{D1559FE9-26C0-429D-B88C-E638529658A0}"/>
                    </a:ext>
                  </a:extLst>
                </p14:cNvPr>
                <p14:cNvContentPartPr/>
                <p14:nvPr/>
              </p14:nvContentPartPr>
              <p14:xfrm>
                <a:off x="1801894" y="4346134"/>
                <a:ext cx="190080" cy="20880"/>
              </p14:xfrm>
            </p:contentPart>
          </mc:Choice>
          <mc:Fallback xmlns="">
            <p:pic>
              <p:nvPicPr>
                <p:cNvPr id="27" name="Ink 26">
                  <a:extLst>
                    <a:ext uri="{FF2B5EF4-FFF2-40B4-BE49-F238E27FC236}">
                      <a16:creationId xmlns:a16="http://schemas.microsoft.com/office/drawing/2014/main" id="{D1559FE9-26C0-429D-B88C-E638529658A0}"/>
                    </a:ext>
                  </a:extLst>
                </p:cNvPr>
                <p:cNvPicPr/>
                <p:nvPr/>
              </p:nvPicPr>
              <p:blipFill>
                <a:blip r:embed="rId42"/>
                <a:stretch>
                  <a:fillRect/>
                </a:stretch>
              </p:blipFill>
              <p:spPr>
                <a:xfrm>
                  <a:off x="1793254" y="4337134"/>
                  <a:ext cx="20772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6" name="Ink 45">
                  <a:extLst>
                    <a:ext uri="{FF2B5EF4-FFF2-40B4-BE49-F238E27FC236}">
                      <a16:creationId xmlns:a16="http://schemas.microsoft.com/office/drawing/2014/main" id="{7C4B589C-57DA-42E7-8C94-18E0E89FC1A3}"/>
                    </a:ext>
                  </a:extLst>
                </p14:cNvPr>
                <p14:cNvContentPartPr/>
                <p14:nvPr/>
              </p14:nvContentPartPr>
              <p14:xfrm>
                <a:off x="900454" y="4376014"/>
                <a:ext cx="200880" cy="251640"/>
              </p14:xfrm>
            </p:contentPart>
          </mc:Choice>
          <mc:Fallback xmlns="">
            <p:pic>
              <p:nvPicPr>
                <p:cNvPr id="46" name="Ink 45">
                  <a:extLst>
                    <a:ext uri="{FF2B5EF4-FFF2-40B4-BE49-F238E27FC236}">
                      <a16:creationId xmlns:a16="http://schemas.microsoft.com/office/drawing/2014/main" id="{7C4B589C-57DA-42E7-8C94-18E0E89FC1A3}"/>
                    </a:ext>
                  </a:extLst>
                </p:cNvPr>
                <p:cNvPicPr/>
                <p:nvPr/>
              </p:nvPicPr>
              <p:blipFill>
                <a:blip r:embed="rId44"/>
                <a:stretch>
                  <a:fillRect/>
                </a:stretch>
              </p:blipFill>
              <p:spPr>
                <a:xfrm>
                  <a:off x="891454" y="4367374"/>
                  <a:ext cx="21852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7" name="Ink 46">
                  <a:extLst>
                    <a:ext uri="{FF2B5EF4-FFF2-40B4-BE49-F238E27FC236}">
                      <a16:creationId xmlns:a16="http://schemas.microsoft.com/office/drawing/2014/main" id="{A80A9932-5A30-474A-B54F-AFD57A6B5C07}"/>
                    </a:ext>
                  </a:extLst>
                </p14:cNvPr>
                <p14:cNvContentPartPr/>
                <p14:nvPr/>
              </p14:nvContentPartPr>
              <p14:xfrm>
                <a:off x="1192414" y="4253254"/>
                <a:ext cx="360" cy="69480"/>
              </p14:xfrm>
            </p:contentPart>
          </mc:Choice>
          <mc:Fallback xmlns="">
            <p:pic>
              <p:nvPicPr>
                <p:cNvPr id="47" name="Ink 46">
                  <a:extLst>
                    <a:ext uri="{FF2B5EF4-FFF2-40B4-BE49-F238E27FC236}">
                      <a16:creationId xmlns:a16="http://schemas.microsoft.com/office/drawing/2014/main" id="{A80A9932-5A30-474A-B54F-AFD57A6B5C07}"/>
                    </a:ext>
                  </a:extLst>
                </p:cNvPr>
                <p:cNvPicPr/>
                <p:nvPr/>
              </p:nvPicPr>
              <p:blipFill>
                <a:blip r:embed="rId46"/>
                <a:stretch>
                  <a:fillRect/>
                </a:stretch>
              </p:blipFill>
              <p:spPr>
                <a:xfrm>
                  <a:off x="1183774" y="4244614"/>
                  <a:ext cx="1800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8" name="Ink 47">
                  <a:extLst>
                    <a:ext uri="{FF2B5EF4-FFF2-40B4-BE49-F238E27FC236}">
                      <a16:creationId xmlns:a16="http://schemas.microsoft.com/office/drawing/2014/main" id="{47F465B0-B786-4F69-932B-5DD2F71CE67C}"/>
                    </a:ext>
                  </a:extLst>
                </p14:cNvPr>
                <p14:cNvContentPartPr/>
                <p14:nvPr/>
              </p14:nvContentPartPr>
              <p14:xfrm>
                <a:off x="1258294" y="4500574"/>
                <a:ext cx="82080" cy="117000"/>
              </p14:xfrm>
            </p:contentPart>
          </mc:Choice>
          <mc:Fallback xmlns="">
            <p:pic>
              <p:nvPicPr>
                <p:cNvPr id="48" name="Ink 47">
                  <a:extLst>
                    <a:ext uri="{FF2B5EF4-FFF2-40B4-BE49-F238E27FC236}">
                      <a16:creationId xmlns:a16="http://schemas.microsoft.com/office/drawing/2014/main" id="{47F465B0-B786-4F69-932B-5DD2F71CE67C}"/>
                    </a:ext>
                  </a:extLst>
                </p:cNvPr>
                <p:cNvPicPr/>
                <p:nvPr/>
              </p:nvPicPr>
              <p:blipFill>
                <a:blip r:embed="rId48"/>
                <a:stretch>
                  <a:fillRect/>
                </a:stretch>
              </p:blipFill>
              <p:spPr>
                <a:xfrm>
                  <a:off x="1249654" y="4491574"/>
                  <a:ext cx="9972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9" name="Ink 48">
                  <a:extLst>
                    <a:ext uri="{FF2B5EF4-FFF2-40B4-BE49-F238E27FC236}">
                      <a16:creationId xmlns:a16="http://schemas.microsoft.com/office/drawing/2014/main" id="{CDA36169-7FDB-41F4-B7B2-BAFDAB1435B9}"/>
                    </a:ext>
                  </a:extLst>
                </p14:cNvPr>
                <p14:cNvContentPartPr/>
                <p14:nvPr/>
              </p14:nvContentPartPr>
              <p14:xfrm>
                <a:off x="1391134" y="4303654"/>
                <a:ext cx="28080" cy="134280"/>
              </p14:xfrm>
            </p:contentPart>
          </mc:Choice>
          <mc:Fallback xmlns="">
            <p:pic>
              <p:nvPicPr>
                <p:cNvPr id="49" name="Ink 48">
                  <a:extLst>
                    <a:ext uri="{FF2B5EF4-FFF2-40B4-BE49-F238E27FC236}">
                      <a16:creationId xmlns:a16="http://schemas.microsoft.com/office/drawing/2014/main" id="{CDA36169-7FDB-41F4-B7B2-BAFDAB1435B9}"/>
                    </a:ext>
                  </a:extLst>
                </p:cNvPr>
                <p:cNvPicPr/>
                <p:nvPr/>
              </p:nvPicPr>
              <p:blipFill>
                <a:blip r:embed="rId50"/>
                <a:stretch>
                  <a:fillRect/>
                </a:stretch>
              </p:blipFill>
              <p:spPr>
                <a:xfrm>
                  <a:off x="1382494" y="4294654"/>
                  <a:ext cx="4572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51" name="Ink 50">
                  <a:extLst>
                    <a:ext uri="{FF2B5EF4-FFF2-40B4-BE49-F238E27FC236}">
                      <a16:creationId xmlns:a16="http://schemas.microsoft.com/office/drawing/2014/main" id="{80B92C9D-C8DC-4CA4-9D2F-4EDEBBE13515}"/>
                    </a:ext>
                  </a:extLst>
                </p14:cNvPr>
                <p14:cNvContentPartPr/>
                <p14:nvPr/>
              </p14:nvContentPartPr>
              <p14:xfrm>
                <a:off x="1531174" y="4576534"/>
                <a:ext cx="82440" cy="110520"/>
              </p14:xfrm>
            </p:contentPart>
          </mc:Choice>
          <mc:Fallback xmlns="">
            <p:pic>
              <p:nvPicPr>
                <p:cNvPr id="51" name="Ink 50">
                  <a:extLst>
                    <a:ext uri="{FF2B5EF4-FFF2-40B4-BE49-F238E27FC236}">
                      <a16:creationId xmlns:a16="http://schemas.microsoft.com/office/drawing/2014/main" id="{80B92C9D-C8DC-4CA4-9D2F-4EDEBBE13515}"/>
                    </a:ext>
                  </a:extLst>
                </p:cNvPr>
                <p:cNvPicPr/>
                <p:nvPr/>
              </p:nvPicPr>
              <p:blipFill>
                <a:blip r:embed="rId52"/>
                <a:stretch>
                  <a:fillRect/>
                </a:stretch>
              </p:blipFill>
              <p:spPr>
                <a:xfrm>
                  <a:off x="1522534" y="4567894"/>
                  <a:ext cx="10008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52" name="Ink 51">
                  <a:extLst>
                    <a:ext uri="{FF2B5EF4-FFF2-40B4-BE49-F238E27FC236}">
                      <a16:creationId xmlns:a16="http://schemas.microsoft.com/office/drawing/2014/main" id="{40A70E47-36DB-42BB-9FEE-D12224A75C24}"/>
                    </a:ext>
                  </a:extLst>
                </p14:cNvPr>
                <p14:cNvContentPartPr/>
                <p14:nvPr/>
              </p14:nvContentPartPr>
              <p14:xfrm>
                <a:off x="1719814" y="4584814"/>
                <a:ext cx="126000" cy="214200"/>
              </p14:xfrm>
            </p:contentPart>
          </mc:Choice>
          <mc:Fallback xmlns="">
            <p:pic>
              <p:nvPicPr>
                <p:cNvPr id="52" name="Ink 51">
                  <a:extLst>
                    <a:ext uri="{FF2B5EF4-FFF2-40B4-BE49-F238E27FC236}">
                      <a16:creationId xmlns:a16="http://schemas.microsoft.com/office/drawing/2014/main" id="{40A70E47-36DB-42BB-9FEE-D12224A75C24}"/>
                    </a:ext>
                  </a:extLst>
                </p:cNvPr>
                <p:cNvPicPr/>
                <p:nvPr/>
              </p:nvPicPr>
              <p:blipFill>
                <a:blip r:embed="rId54"/>
                <a:stretch>
                  <a:fillRect/>
                </a:stretch>
              </p:blipFill>
              <p:spPr>
                <a:xfrm>
                  <a:off x="1710814" y="4576174"/>
                  <a:ext cx="143640" cy="231840"/>
                </a:xfrm>
                <a:prstGeom prst="rect">
                  <a:avLst/>
                </a:prstGeom>
              </p:spPr>
            </p:pic>
          </mc:Fallback>
        </mc:AlternateContent>
      </p:grpSp>
      <p:grpSp>
        <p:nvGrpSpPr>
          <p:cNvPr id="60" name="Group 59">
            <a:extLst>
              <a:ext uri="{FF2B5EF4-FFF2-40B4-BE49-F238E27FC236}">
                <a16:creationId xmlns:a16="http://schemas.microsoft.com/office/drawing/2014/main" id="{A1E677FA-8998-4009-BDDE-CE1F5017323F}"/>
              </a:ext>
            </a:extLst>
          </p:cNvPr>
          <p:cNvGrpSpPr/>
          <p:nvPr/>
        </p:nvGrpSpPr>
        <p:grpSpPr>
          <a:xfrm>
            <a:off x="6743614" y="3286294"/>
            <a:ext cx="1649520" cy="470160"/>
            <a:chOff x="6743614" y="3286294"/>
            <a:chExt cx="1649520" cy="470160"/>
          </a:xfrm>
        </p:grpSpPr>
        <mc:AlternateContent xmlns:mc="http://schemas.openxmlformats.org/markup-compatibility/2006" xmlns:p14="http://schemas.microsoft.com/office/powerpoint/2010/main">
          <mc:Choice Requires="p14">
            <p:contentPart p14:bwMode="auto" r:id="rId55">
              <p14:nvContentPartPr>
                <p14:cNvPr id="54" name="Ink 53">
                  <a:extLst>
                    <a:ext uri="{FF2B5EF4-FFF2-40B4-BE49-F238E27FC236}">
                      <a16:creationId xmlns:a16="http://schemas.microsoft.com/office/drawing/2014/main" id="{CC29A7BB-1F03-405E-B371-4D90DA789093}"/>
                    </a:ext>
                  </a:extLst>
                </p14:cNvPr>
                <p14:cNvContentPartPr/>
                <p14:nvPr/>
              </p14:nvContentPartPr>
              <p14:xfrm>
                <a:off x="6743614" y="3418774"/>
                <a:ext cx="203400" cy="265320"/>
              </p14:xfrm>
            </p:contentPart>
          </mc:Choice>
          <mc:Fallback xmlns="">
            <p:pic>
              <p:nvPicPr>
                <p:cNvPr id="54" name="Ink 53">
                  <a:extLst>
                    <a:ext uri="{FF2B5EF4-FFF2-40B4-BE49-F238E27FC236}">
                      <a16:creationId xmlns:a16="http://schemas.microsoft.com/office/drawing/2014/main" id="{CC29A7BB-1F03-405E-B371-4D90DA789093}"/>
                    </a:ext>
                  </a:extLst>
                </p:cNvPr>
                <p:cNvPicPr/>
                <p:nvPr/>
              </p:nvPicPr>
              <p:blipFill>
                <a:blip r:embed="rId56"/>
                <a:stretch>
                  <a:fillRect/>
                </a:stretch>
              </p:blipFill>
              <p:spPr>
                <a:xfrm>
                  <a:off x="6734974" y="3410134"/>
                  <a:ext cx="22104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55" name="Ink 54">
                  <a:extLst>
                    <a:ext uri="{FF2B5EF4-FFF2-40B4-BE49-F238E27FC236}">
                      <a16:creationId xmlns:a16="http://schemas.microsoft.com/office/drawing/2014/main" id="{25206781-A6D8-413F-9A65-E510FD0D9DCE}"/>
                    </a:ext>
                  </a:extLst>
                </p14:cNvPr>
                <p14:cNvContentPartPr/>
                <p14:nvPr/>
              </p14:nvContentPartPr>
              <p14:xfrm>
                <a:off x="7004614" y="3286294"/>
                <a:ext cx="5760" cy="150120"/>
              </p14:xfrm>
            </p:contentPart>
          </mc:Choice>
          <mc:Fallback xmlns="">
            <p:pic>
              <p:nvPicPr>
                <p:cNvPr id="55" name="Ink 54">
                  <a:extLst>
                    <a:ext uri="{FF2B5EF4-FFF2-40B4-BE49-F238E27FC236}">
                      <a16:creationId xmlns:a16="http://schemas.microsoft.com/office/drawing/2014/main" id="{25206781-A6D8-413F-9A65-E510FD0D9DCE}"/>
                    </a:ext>
                  </a:extLst>
                </p:cNvPr>
                <p:cNvPicPr/>
                <p:nvPr/>
              </p:nvPicPr>
              <p:blipFill>
                <a:blip r:embed="rId58"/>
                <a:stretch>
                  <a:fillRect/>
                </a:stretch>
              </p:blipFill>
              <p:spPr>
                <a:xfrm>
                  <a:off x="6995974" y="3277294"/>
                  <a:ext cx="2340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6" name="Ink 55">
                  <a:extLst>
                    <a:ext uri="{FF2B5EF4-FFF2-40B4-BE49-F238E27FC236}">
                      <a16:creationId xmlns:a16="http://schemas.microsoft.com/office/drawing/2014/main" id="{1562F000-1146-4709-90D4-D383814BDA0B}"/>
                    </a:ext>
                  </a:extLst>
                </p14:cNvPr>
                <p14:cNvContentPartPr/>
                <p14:nvPr/>
              </p14:nvContentPartPr>
              <p14:xfrm>
                <a:off x="7195414" y="3524614"/>
                <a:ext cx="128520" cy="216000"/>
              </p14:xfrm>
            </p:contentPart>
          </mc:Choice>
          <mc:Fallback xmlns="">
            <p:pic>
              <p:nvPicPr>
                <p:cNvPr id="56" name="Ink 55">
                  <a:extLst>
                    <a:ext uri="{FF2B5EF4-FFF2-40B4-BE49-F238E27FC236}">
                      <a16:creationId xmlns:a16="http://schemas.microsoft.com/office/drawing/2014/main" id="{1562F000-1146-4709-90D4-D383814BDA0B}"/>
                    </a:ext>
                  </a:extLst>
                </p:cNvPr>
                <p:cNvPicPr/>
                <p:nvPr/>
              </p:nvPicPr>
              <p:blipFill>
                <a:blip r:embed="rId60"/>
                <a:stretch>
                  <a:fillRect/>
                </a:stretch>
              </p:blipFill>
              <p:spPr>
                <a:xfrm>
                  <a:off x="7186414" y="3515614"/>
                  <a:ext cx="14616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57" name="Ink 56">
                  <a:extLst>
                    <a:ext uri="{FF2B5EF4-FFF2-40B4-BE49-F238E27FC236}">
                      <a16:creationId xmlns:a16="http://schemas.microsoft.com/office/drawing/2014/main" id="{025E7CC9-01A2-4608-BFD4-641B2B118301}"/>
                    </a:ext>
                  </a:extLst>
                </p14:cNvPr>
                <p14:cNvContentPartPr/>
                <p14:nvPr/>
              </p14:nvContentPartPr>
              <p14:xfrm>
                <a:off x="7447414" y="3336334"/>
                <a:ext cx="14400" cy="79920"/>
              </p14:xfrm>
            </p:contentPart>
          </mc:Choice>
          <mc:Fallback xmlns="">
            <p:pic>
              <p:nvPicPr>
                <p:cNvPr id="57" name="Ink 56">
                  <a:extLst>
                    <a:ext uri="{FF2B5EF4-FFF2-40B4-BE49-F238E27FC236}">
                      <a16:creationId xmlns:a16="http://schemas.microsoft.com/office/drawing/2014/main" id="{025E7CC9-01A2-4608-BFD4-641B2B118301}"/>
                    </a:ext>
                  </a:extLst>
                </p:cNvPr>
                <p:cNvPicPr/>
                <p:nvPr/>
              </p:nvPicPr>
              <p:blipFill>
                <a:blip r:embed="rId62"/>
                <a:stretch>
                  <a:fillRect/>
                </a:stretch>
              </p:blipFill>
              <p:spPr>
                <a:xfrm>
                  <a:off x="7438414" y="3327334"/>
                  <a:ext cx="3204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8" name="Ink 57">
                  <a:extLst>
                    <a:ext uri="{FF2B5EF4-FFF2-40B4-BE49-F238E27FC236}">
                      <a16:creationId xmlns:a16="http://schemas.microsoft.com/office/drawing/2014/main" id="{DE228ECF-C6B2-4926-B5D2-8EF012810FB7}"/>
                    </a:ext>
                  </a:extLst>
                </p14:cNvPr>
                <p14:cNvContentPartPr/>
                <p14:nvPr/>
              </p14:nvContentPartPr>
              <p14:xfrm>
                <a:off x="7686814" y="3524614"/>
                <a:ext cx="290880" cy="231840"/>
              </p14:xfrm>
            </p:contentPart>
          </mc:Choice>
          <mc:Fallback xmlns="">
            <p:pic>
              <p:nvPicPr>
                <p:cNvPr id="58" name="Ink 57">
                  <a:extLst>
                    <a:ext uri="{FF2B5EF4-FFF2-40B4-BE49-F238E27FC236}">
                      <a16:creationId xmlns:a16="http://schemas.microsoft.com/office/drawing/2014/main" id="{DE228ECF-C6B2-4926-B5D2-8EF012810FB7}"/>
                    </a:ext>
                  </a:extLst>
                </p:cNvPr>
                <p:cNvPicPr/>
                <p:nvPr/>
              </p:nvPicPr>
              <p:blipFill>
                <a:blip r:embed="rId64"/>
                <a:stretch>
                  <a:fillRect/>
                </a:stretch>
              </p:blipFill>
              <p:spPr>
                <a:xfrm>
                  <a:off x="7678174" y="3515614"/>
                  <a:ext cx="30852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9" name="Ink 58">
                  <a:extLst>
                    <a:ext uri="{FF2B5EF4-FFF2-40B4-BE49-F238E27FC236}">
                      <a16:creationId xmlns:a16="http://schemas.microsoft.com/office/drawing/2014/main" id="{D38A09CB-BCF3-47ED-894F-C7F3C04B8135}"/>
                    </a:ext>
                  </a:extLst>
                </p14:cNvPr>
                <p14:cNvContentPartPr/>
                <p14:nvPr/>
              </p14:nvContentPartPr>
              <p14:xfrm>
                <a:off x="8215294" y="3482854"/>
                <a:ext cx="177840" cy="256320"/>
              </p14:xfrm>
            </p:contentPart>
          </mc:Choice>
          <mc:Fallback xmlns="">
            <p:pic>
              <p:nvPicPr>
                <p:cNvPr id="59" name="Ink 58">
                  <a:extLst>
                    <a:ext uri="{FF2B5EF4-FFF2-40B4-BE49-F238E27FC236}">
                      <a16:creationId xmlns:a16="http://schemas.microsoft.com/office/drawing/2014/main" id="{D38A09CB-BCF3-47ED-894F-C7F3C04B8135}"/>
                    </a:ext>
                  </a:extLst>
                </p:cNvPr>
                <p:cNvPicPr/>
                <p:nvPr/>
              </p:nvPicPr>
              <p:blipFill>
                <a:blip r:embed="rId66"/>
                <a:stretch>
                  <a:fillRect/>
                </a:stretch>
              </p:blipFill>
              <p:spPr>
                <a:xfrm>
                  <a:off x="8206654" y="3474214"/>
                  <a:ext cx="195480" cy="273960"/>
                </a:xfrm>
                <a:prstGeom prst="rect">
                  <a:avLst/>
                </a:prstGeom>
              </p:spPr>
            </p:pic>
          </mc:Fallback>
        </mc:AlternateContent>
      </p:grpSp>
      <p:grpSp>
        <p:nvGrpSpPr>
          <p:cNvPr id="14341" name="Group 14340">
            <a:extLst>
              <a:ext uri="{FF2B5EF4-FFF2-40B4-BE49-F238E27FC236}">
                <a16:creationId xmlns:a16="http://schemas.microsoft.com/office/drawing/2014/main" id="{670EDAEA-FBFF-436B-92B9-6B75FC49735F}"/>
              </a:ext>
            </a:extLst>
          </p:cNvPr>
          <p:cNvGrpSpPr/>
          <p:nvPr/>
        </p:nvGrpSpPr>
        <p:grpSpPr>
          <a:xfrm>
            <a:off x="4544734" y="5009254"/>
            <a:ext cx="1223640" cy="674640"/>
            <a:chOff x="4544734" y="5009254"/>
            <a:chExt cx="1223640" cy="674640"/>
          </a:xfrm>
        </p:grpSpPr>
        <mc:AlternateContent xmlns:mc="http://schemas.openxmlformats.org/markup-compatibility/2006" xmlns:p14="http://schemas.microsoft.com/office/powerpoint/2010/main">
          <mc:Choice Requires="p14">
            <p:contentPart p14:bwMode="auto" r:id="rId67">
              <p14:nvContentPartPr>
                <p14:cNvPr id="61" name="Ink 60">
                  <a:extLst>
                    <a:ext uri="{FF2B5EF4-FFF2-40B4-BE49-F238E27FC236}">
                      <a16:creationId xmlns:a16="http://schemas.microsoft.com/office/drawing/2014/main" id="{563C7906-335F-4A77-BA1F-10F403683223}"/>
                    </a:ext>
                  </a:extLst>
                </p14:cNvPr>
                <p14:cNvContentPartPr/>
                <p14:nvPr/>
              </p14:nvContentPartPr>
              <p14:xfrm>
                <a:off x="4544734" y="5142094"/>
                <a:ext cx="214560" cy="188280"/>
              </p14:xfrm>
            </p:contentPart>
          </mc:Choice>
          <mc:Fallback xmlns="">
            <p:pic>
              <p:nvPicPr>
                <p:cNvPr id="61" name="Ink 60">
                  <a:extLst>
                    <a:ext uri="{FF2B5EF4-FFF2-40B4-BE49-F238E27FC236}">
                      <a16:creationId xmlns:a16="http://schemas.microsoft.com/office/drawing/2014/main" id="{563C7906-335F-4A77-BA1F-10F403683223}"/>
                    </a:ext>
                  </a:extLst>
                </p:cNvPr>
                <p:cNvPicPr/>
                <p:nvPr/>
              </p:nvPicPr>
              <p:blipFill>
                <a:blip r:embed="rId68"/>
                <a:stretch>
                  <a:fillRect/>
                </a:stretch>
              </p:blipFill>
              <p:spPr>
                <a:xfrm>
                  <a:off x="4536094" y="5133454"/>
                  <a:ext cx="23220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62" name="Ink 61">
                  <a:extLst>
                    <a:ext uri="{FF2B5EF4-FFF2-40B4-BE49-F238E27FC236}">
                      <a16:creationId xmlns:a16="http://schemas.microsoft.com/office/drawing/2014/main" id="{F9635C2E-7477-44D2-AB6E-646036F94103}"/>
                    </a:ext>
                  </a:extLst>
                </p14:cNvPr>
                <p14:cNvContentPartPr/>
                <p14:nvPr/>
              </p14:nvContentPartPr>
              <p14:xfrm>
                <a:off x="4810054" y="5009254"/>
                <a:ext cx="14040" cy="68040"/>
              </p14:xfrm>
            </p:contentPart>
          </mc:Choice>
          <mc:Fallback xmlns="">
            <p:pic>
              <p:nvPicPr>
                <p:cNvPr id="62" name="Ink 61">
                  <a:extLst>
                    <a:ext uri="{FF2B5EF4-FFF2-40B4-BE49-F238E27FC236}">
                      <a16:creationId xmlns:a16="http://schemas.microsoft.com/office/drawing/2014/main" id="{F9635C2E-7477-44D2-AB6E-646036F94103}"/>
                    </a:ext>
                  </a:extLst>
                </p:cNvPr>
                <p:cNvPicPr/>
                <p:nvPr/>
              </p:nvPicPr>
              <p:blipFill>
                <a:blip r:embed="rId70"/>
                <a:stretch>
                  <a:fillRect/>
                </a:stretch>
              </p:blipFill>
              <p:spPr>
                <a:xfrm>
                  <a:off x="4801414" y="5000254"/>
                  <a:ext cx="3168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4336" name="Ink 14335">
                  <a:extLst>
                    <a:ext uri="{FF2B5EF4-FFF2-40B4-BE49-F238E27FC236}">
                      <a16:creationId xmlns:a16="http://schemas.microsoft.com/office/drawing/2014/main" id="{CAA1069B-6CA8-442B-9A0D-A841ADA75AB3}"/>
                    </a:ext>
                  </a:extLst>
                </p14:cNvPr>
                <p14:cNvContentPartPr/>
                <p14:nvPr/>
              </p14:nvContentPartPr>
              <p14:xfrm>
                <a:off x="4955854" y="5172334"/>
                <a:ext cx="93960" cy="160920"/>
              </p14:xfrm>
            </p:contentPart>
          </mc:Choice>
          <mc:Fallback xmlns="">
            <p:pic>
              <p:nvPicPr>
                <p:cNvPr id="14336" name="Ink 14335">
                  <a:extLst>
                    <a:ext uri="{FF2B5EF4-FFF2-40B4-BE49-F238E27FC236}">
                      <a16:creationId xmlns:a16="http://schemas.microsoft.com/office/drawing/2014/main" id="{CAA1069B-6CA8-442B-9A0D-A841ADA75AB3}"/>
                    </a:ext>
                  </a:extLst>
                </p:cNvPr>
                <p:cNvPicPr/>
                <p:nvPr/>
              </p:nvPicPr>
              <p:blipFill>
                <a:blip r:embed="rId72"/>
                <a:stretch>
                  <a:fillRect/>
                </a:stretch>
              </p:blipFill>
              <p:spPr>
                <a:xfrm>
                  <a:off x="4947214" y="5163334"/>
                  <a:ext cx="11160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4337" name="Ink 14336">
                  <a:extLst>
                    <a:ext uri="{FF2B5EF4-FFF2-40B4-BE49-F238E27FC236}">
                      <a16:creationId xmlns:a16="http://schemas.microsoft.com/office/drawing/2014/main" id="{C4F9A389-8CCF-48B0-A471-53426955E005}"/>
                    </a:ext>
                  </a:extLst>
                </p14:cNvPr>
                <p14:cNvContentPartPr/>
                <p14:nvPr/>
              </p14:nvContentPartPr>
              <p14:xfrm>
                <a:off x="5154934" y="5020054"/>
                <a:ext cx="14040" cy="92160"/>
              </p14:xfrm>
            </p:contentPart>
          </mc:Choice>
          <mc:Fallback xmlns="">
            <p:pic>
              <p:nvPicPr>
                <p:cNvPr id="14337" name="Ink 14336">
                  <a:extLst>
                    <a:ext uri="{FF2B5EF4-FFF2-40B4-BE49-F238E27FC236}">
                      <a16:creationId xmlns:a16="http://schemas.microsoft.com/office/drawing/2014/main" id="{C4F9A389-8CCF-48B0-A471-53426955E005}"/>
                    </a:ext>
                  </a:extLst>
                </p:cNvPr>
                <p:cNvPicPr/>
                <p:nvPr/>
              </p:nvPicPr>
              <p:blipFill>
                <a:blip r:embed="rId74"/>
                <a:stretch>
                  <a:fillRect/>
                </a:stretch>
              </p:blipFill>
              <p:spPr>
                <a:xfrm>
                  <a:off x="5145934" y="5011054"/>
                  <a:ext cx="3168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4339" name="Ink 14338">
                  <a:extLst>
                    <a:ext uri="{FF2B5EF4-FFF2-40B4-BE49-F238E27FC236}">
                      <a16:creationId xmlns:a16="http://schemas.microsoft.com/office/drawing/2014/main" id="{586EA862-1C25-4B2C-BF92-EB224E71B3D4}"/>
                    </a:ext>
                  </a:extLst>
                </p14:cNvPr>
                <p14:cNvContentPartPr/>
                <p14:nvPr/>
              </p14:nvContentPartPr>
              <p14:xfrm>
                <a:off x="5278774" y="5353414"/>
                <a:ext cx="154440" cy="141840"/>
              </p14:xfrm>
            </p:contentPart>
          </mc:Choice>
          <mc:Fallback xmlns="">
            <p:pic>
              <p:nvPicPr>
                <p:cNvPr id="14339" name="Ink 14338">
                  <a:extLst>
                    <a:ext uri="{FF2B5EF4-FFF2-40B4-BE49-F238E27FC236}">
                      <a16:creationId xmlns:a16="http://schemas.microsoft.com/office/drawing/2014/main" id="{586EA862-1C25-4B2C-BF92-EB224E71B3D4}"/>
                    </a:ext>
                  </a:extLst>
                </p:cNvPr>
                <p:cNvPicPr/>
                <p:nvPr/>
              </p:nvPicPr>
              <p:blipFill>
                <a:blip r:embed="rId76"/>
                <a:stretch>
                  <a:fillRect/>
                </a:stretch>
              </p:blipFill>
              <p:spPr>
                <a:xfrm>
                  <a:off x="5269774" y="5344414"/>
                  <a:ext cx="17208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4340" name="Ink 14339">
                  <a:extLst>
                    <a:ext uri="{FF2B5EF4-FFF2-40B4-BE49-F238E27FC236}">
                      <a16:creationId xmlns:a16="http://schemas.microsoft.com/office/drawing/2014/main" id="{772AEB3D-AB1B-426E-83F2-EE01F0E275B3}"/>
                    </a:ext>
                  </a:extLst>
                </p14:cNvPr>
                <p14:cNvContentPartPr/>
                <p14:nvPr/>
              </p14:nvContentPartPr>
              <p14:xfrm>
                <a:off x="5601694" y="5470774"/>
                <a:ext cx="166680" cy="213120"/>
              </p14:xfrm>
            </p:contentPart>
          </mc:Choice>
          <mc:Fallback xmlns="">
            <p:pic>
              <p:nvPicPr>
                <p:cNvPr id="14340" name="Ink 14339">
                  <a:extLst>
                    <a:ext uri="{FF2B5EF4-FFF2-40B4-BE49-F238E27FC236}">
                      <a16:creationId xmlns:a16="http://schemas.microsoft.com/office/drawing/2014/main" id="{772AEB3D-AB1B-426E-83F2-EE01F0E275B3}"/>
                    </a:ext>
                  </a:extLst>
                </p:cNvPr>
                <p:cNvPicPr/>
                <p:nvPr/>
              </p:nvPicPr>
              <p:blipFill>
                <a:blip r:embed="rId78"/>
                <a:stretch>
                  <a:fillRect/>
                </a:stretch>
              </p:blipFill>
              <p:spPr>
                <a:xfrm>
                  <a:off x="5593054" y="5461774"/>
                  <a:ext cx="184320" cy="230760"/>
                </a:xfrm>
                <a:prstGeom prst="rect">
                  <a:avLst/>
                </a:prstGeom>
              </p:spPr>
            </p:pic>
          </mc:Fallback>
        </mc:AlternateContent>
      </p:grpSp>
    </p:spTree>
    <p:extLst>
      <p:ext uri="{BB962C8B-B14F-4D97-AF65-F5344CB8AC3E}">
        <p14:creationId xmlns:p14="http://schemas.microsoft.com/office/powerpoint/2010/main" val="30883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err="1"/>
              <a:t>Barotropic</a:t>
            </a:r>
            <a:r>
              <a:rPr lang="en-US" sz="2800" dirty="0"/>
              <a:t> instability is involved wherever you have horizontal shear zones!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sym typeface="Wingdings" pitchFamily="2" charset="2"/>
              </a:rPr>
              <a:t></a:t>
            </a:r>
            <a:r>
              <a:rPr lang="en-US" sz="2800" dirty="0"/>
              <a:t> </a:t>
            </a:r>
            <a:r>
              <a:rPr lang="en-US" sz="2800" dirty="0" err="1"/>
              <a:t>Barotropic</a:t>
            </a:r>
            <a:r>
              <a:rPr lang="en-US" sz="2800" dirty="0"/>
              <a:t> instability is involved even on frontal scales, not just the large-scale. As fronts break down (</a:t>
            </a:r>
            <a:r>
              <a:rPr lang="en-US" sz="2800" dirty="0" err="1"/>
              <a:t>frontolysis</a:t>
            </a:r>
            <a:r>
              <a:rPr lang="en-US" sz="2800" dirty="0"/>
              <a:t>), you see wave disturbances or vortex structures (like K-H turbulence) on it’s side! It’s at least mixed </a:t>
            </a:r>
            <a:r>
              <a:rPr lang="en-US" sz="2800" dirty="0" err="1"/>
              <a:t>barotropic</a:t>
            </a:r>
            <a:r>
              <a:rPr lang="en-US" sz="2800" dirty="0"/>
              <a:t> – </a:t>
            </a:r>
            <a:r>
              <a:rPr lang="en-US" sz="2800" dirty="0" err="1"/>
              <a:t>baroclinic</a:t>
            </a:r>
            <a:r>
              <a:rPr lang="en-US" sz="2800" dirty="0"/>
              <a:t> instability.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40023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4" end="4"/>
                                            </p:txEl>
                                          </p:spTgt>
                                        </p:tgtEl>
                                        <p:attrNameLst>
                                          <p:attrName>style.visibility</p:attrName>
                                        </p:attrNameLst>
                                      </p:cBhvr>
                                      <p:to>
                                        <p:strVal val="visible"/>
                                      </p:to>
                                    </p:set>
                                    <p:anim calcmode="lin" valueType="num">
                                      <p:cBhvr additive="base">
                                        <p:cTn id="13"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A Nice Pic</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057400"/>
            <a:ext cx="6022975"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574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b="1" u="sng" dirty="0" err="1"/>
              <a:t>Baroclinic</a:t>
            </a:r>
            <a:r>
              <a:rPr lang="en-US" sz="2800" b="1" u="sng" dirty="0"/>
              <a:t> Instability (</a:t>
            </a:r>
            <a:r>
              <a:rPr lang="en-US" sz="2800" b="1" u="sng" dirty="0" err="1"/>
              <a:t>Ch</a:t>
            </a:r>
            <a:r>
              <a:rPr lang="en-US" sz="2800" b="1" u="sng" dirty="0"/>
              <a:t> 7 in "the </a:t>
            </a:r>
            <a:r>
              <a:rPr lang="en-US" sz="2800" b="1" u="sng" dirty="0" err="1"/>
              <a:t>ped</a:t>
            </a:r>
            <a:r>
              <a:rPr lang="en-US" sz="2800" b="1" u="sng" dirty="0"/>
              <a:t>")</a:t>
            </a:r>
          </a:p>
          <a:p>
            <a:pPr eaLnBrk="1" hangingPunct="1">
              <a:lnSpc>
                <a:spcPct val="80000"/>
              </a:lnSpc>
              <a:defRPr/>
            </a:pPr>
            <a:endParaRPr lang="en-US" sz="2800" dirty="0"/>
          </a:p>
          <a:p>
            <a:pPr eaLnBrk="1" hangingPunct="1">
              <a:lnSpc>
                <a:spcPct val="80000"/>
              </a:lnSpc>
              <a:defRPr/>
            </a:pPr>
            <a:r>
              <a:rPr lang="en-US" sz="2800" dirty="0">
                <a:sym typeface="Wingdings" pitchFamily="2" charset="2"/>
              </a:rPr>
              <a:t> </a:t>
            </a:r>
            <a:r>
              <a:rPr lang="en-US" sz="2800" dirty="0"/>
              <a:t> </a:t>
            </a:r>
            <a:r>
              <a:rPr lang="en-US" sz="2800" dirty="0" err="1"/>
              <a:t>Baroclinic</a:t>
            </a:r>
            <a:r>
              <a:rPr lang="en-US" sz="2800" dirty="0"/>
              <a:t> instability requires the presence of vertical shear in the atmosphere or ocean (directional and / or speed shear). Recall that when we learned about Thermal Wind, we said that this is a measure of </a:t>
            </a:r>
            <a:r>
              <a:rPr lang="en-US" sz="2800" dirty="0" err="1"/>
              <a:t>Baroclinicity</a:t>
            </a:r>
            <a:r>
              <a:rPr lang="en-US" sz="2800" dirty="0"/>
              <a:t> (“</a:t>
            </a:r>
            <a:r>
              <a:rPr lang="en-US" sz="2800" dirty="0" err="1"/>
              <a:t>baroclinity</a:t>
            </a:r>
            <a:r>
              <a:rPr lang="en-US" sz="2800" dirty="0"/>
              <a:t>”).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sym typeface="Wingdings" pitchFamily="2" charset="2"/>
              </a:rPr>
              <a:t></a:t>
            </a:r>
            <a:r>
              <a:rPr lang="en-US" sz="2800" dirty="0"/>
              <a:t> The larger the shear, the stronger the </a:t>
            </a:r>
            <a:r>
              <a:rPr lang="en-US" sz="2800" dirty="0" err="1"/>
              <a:t>baroclinicity</a:t>
            </a:r>
            <a:r>
              <a:rPr lang="en-US" sz="2800" dirty="0"/>
              <a:t>. </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724400"/>
            <a:ext cx="4023360" cy="1219200"/>
          </a:xfrm>
          <a:prstGeom prst="rect">
            <a:avLst/>
          </a:prstGeom>
          <a:solidFill>
            <a:schemeClr val="tx1"/>
          </a:solidFill>
          <a:ln>
            <a:noFill/>
          </a:ln>
          <a:effectLst/>
        </p:spPr>
      </p:pic>
    </p:spTree>
    <p:extLst>
      <p:ext uri="{BB962C8B-B14F-4D97-AF65-F5344CB8AC3E}">
        <p14:creationId xmlns:p14="http://schemas.microsoft.com/office/powerpoint/2010/main" val="351526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anim calcmode="lin" valueType="num">
                                      <p:cBhvr additive="base">
                                        <p:cTn id="19"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sym typeface="Wingdings" pitchFamily="2" charset="2"/>
              </a:rPr>
              <a:t> </a:t>
            </a:r>
            <a:r>
              <a:rPr lang="en-US" sz="2800" dirty="0"/>
              <a:t>However, the mere presence of </a:t>
            </a:r>
            <a:r>
              <a:rPr lang="en-US" sz="2800" dirty="0" err="1"/>
              <a:t>baroclinicity</a:t>
            </a:r>
            <a:r>
              <a:rPr lang="en-US" sz="2800" dirty="0"/>
              <a:t> does NOT guarantee that disturbances will grow and feed on this available energy. It must be released through </a:t>
            </a:r>
            <a:r>
              <a:rPr lang="en-US" sz="2800" dirty="0" err="1"/>
              <a:t>baroclinic</a:t>
            </a:r>
            <a:r>
              <a:rPr lang="en-US" sz="2800" dirty="0"/>
              <a:t> instability!</a:t>
            </a:r>
          </a:p>
          <a:p>
            <a:pPr eaLnBrk="1" hangingPunct="1">
              <a:lnSpc>
                <a:spcPct val="80000"/>
              </a:lnSpc>
              <a:defRPr/>
            </a:pPr>
            <a:endParaRPr lang="en-US" sz="2800" dirty="0"/>
          </a:p>
          <a:p>
            <a:pPr eaLnBrk="1" hangingPunct="1">
              <a:lnSpc>
                <a:spcPct val="80000"/>
              </a:lnSpc>
              <a:defRPr/>
            </a:pPr>
            <a:r>
              <a:rPr lang="en-US" sz="2800" dirty="0">
                <a:sym typeface="Wingdings" pitchFamily="2" charset="2"/>
              </a:rPr>
              <a:t></a:t>
            </a:r>
            <a:r>
              <a:rPr lang="en-US" sz="2800" dirty="0"/>
              <a:t>  So the relevant question(s) is (are):  </a:t>
            </a:r>
          </a:p>
          <a:p>
            <a:pPr eaLnBrk="1" hangingPunct="1">
              <a:lnSpc>
                <a:spcPct val="80000"/>
              </a:lnSpc>
              <a:defRPr/>
            </a:pPr>
            <a:endParaRPr lang="en-US" sz="2800" dirty="0"/>
          </a:p>
          <a:p>
            <a:pPr eaLnBrk="1" hangingPunct="1">
              <a:lnSpc>
                <a:spcPct val="80000"/>
              </a:lnSpc>
              <a:defRPr/>
            </a:pPr>
            <a:r>
              <a:rPr lang="en-US" sz="2800" dirty="0"/>
              <a:t>1.	What is </a:t>
            </a:r>
            <a:r>
              <a:rPr lang="en-US" sz="2800" dirty="0" err="1"/>
              <a:t>baroclinic</a:t>
            </a:r>
            <a:r>
              <a:rPr lang="en-US" sz="2800" dirty="0"/>
              <a:t> instability? </a:t>
            </a:r>
          </a:p>
          <a:p>
            <a:pPr eaLnBrk="1" hangingPunct="1">
              <a:lnSpc>
                <a:spcPct val="80000"/>
              </a:lnSpc>
              <a:defRPr/>
            </a:pPr>
            <a:r>
              <a:rPr lang="en-US" sz="2800" dirty="0"/>
              <a:t>2.	“How does one represent </a:t>
            </a:r>
            <a:r>
              <a:rPr lang="en-US" sz="2800" dirty="0" err="1"/>
              <a:t>baroclinic</a:t>
            </a:r>
            <a:r>
              <a:rPr lang="en-US" sz="2800" dirty="0"/>
              <a:t> instability”?</a:t>
            </a:r>
          </a:p>
          <a:p>
            <a:pPr eaLnBrk="1" hangingPunct="1">
              <a:lnSpc>
                <a:spcPct val="80000"/>
              </a:lnSpc>
              <a:defRPr/>
            </a:pPr>
            <a:r>
              <a:rPr lang="en-US" sz="2800" dirty="0"/>
              <a:t>3.	what criteria must one satisfy for </a:t>
            </a:r>
            <a:r>
              <a:rPr lang="en-US" sz="2800" dirty="0" err="1"/>
              <a:t>baroclinic</a:t>
            </a:r>
            <a:r>
              <a:rPr lang="en-US" sz="2800" dirty="0"/>
              <a:t> instability? </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427984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5" end="5"/>
                                            </p:txEl>
                                          </p:spTgt>
                                        </p:tgtEl>
                                        <p:attrNameLst>
                                          <p:attrName>style.visibility</p:attrName>
                                        </p:attrNameLst>
                                      </p:cBhvr>
                                      <p:to>
                                        <p:strVal val="visible"/>
                                      </p:to>
                                    </p:set>
                                    <p:anim calcmode="lin" valueType="num">
                                      <p:cBhvr additive="base">
                                        <p:cTn id="25"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6" end="6"/>
                                            </p:txEl>
                                          </p:spTgt>
                                        </p:tgtEl>
                                        <p:attrNameLst>
                                          <p:attrName>style.visibility</p:attrName>
                                        </p:attrNameLst>
                                      </p:cBhvr>
                                      <p:to>
                                        <p:strVal val="visible"/>
                                      </p:to>
                                    </p:set>
                                    <p:anim calcmode="lin" valueType="num">
                                      <p:cBhvr additive="base">
                                        <p:cTn id="31"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Let’s explore this: </a:t>
            </a:r>
          </a:p>
          <a:p>
            <a:pPr eaLnBrk="1" hangingPunct="1">
              <a:lnSpc>
                <a:spcPct val="80000"/>
              </a:lnSpc>
              <a:defRPr/>
            </a:pPr>
            <a:endParaRPr lang="en-US" sz="2800" dirty="0"/>
          </a:p>
          <a:p>
            <a:pPr eaLnBrk="1" hangingPunct="1">
              <a:lnSpc>
                <a:spcPct val="80000"/>
              </a:lnSpc>
              <a:defRPr/>
            </a:pPr>
            <a:r>
              <a:rPr lang="en-US" sz="2800" dirty="0">
                <a:sym typeface="Wingdings" pitchFamily="2" charset="2"/>
              </a:rPr>
              <a:t> </a:t>
            </a:r>
            <a:r>
              <a:rPr lang="en-US" sz="2800" dirty="0"/>
              <a:t>  From an "Energetics" point of view, </a:t>
            </a:r>
            <a:r>
              <a:rPr lang="en-US" sz="2800" dirty="0" err="1"/>
              <a:t>baroclinicity</a:t>
            </a:r>
            <a:r>
              <a:rPr lang="en-US" sz="2800" dirty="0"/>
              <a:t> is represented through the concept of Available Potential Energy, which is NEVER all used up. </a:t>
            </a:r>
          </a:p>
          <a:p>
            <a:pPr eaLnBrk="1" hangingPunct="1">
              <a:lnSpc>
                <a:spcPct val="80000"/>
              </a:lnSpc>
              <a:defRPr/>
            </a:pPr>
            <a:endParaRPr lang="en-US" sz="2800" dirty="0"/>
          </a:p>
          <a:p>
            <a:pPr eaLnBrk="1" hangingPunct="1">
              <a:lnSpc>
                <a:spcPct val="80000"/>
              </a:lnSpc>
              <a:defRPr/>
            </a:pPr>
            <a:r>
              <a:rPr lang="en-US" sz="2800" dirty="0"/>
              <a:t>Recall: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Where the basic state represents a PURE </a:t>
            </a:r>
            <a:r>
              <a:rPr lang="en-US" sz="2800" dirty="0" err="1"/>
              <a:t>barotropic</a:t>
            </a:r>
            <a:r>
              <a:rPr lang="en-US" sz="2800" dirty="0"/>
              <a:t> atmosphere!</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4648200"/>
            <a:ext cx="3048000" cy="571500"/>
          </a:xfrm>
          <a:prstGeom prst="rect">
            <a:avLst/>
          </a:prstGeom>
          <a:solidFill>
            <a:schemeClr val="tx1"/>
          </a:solidFill>
          <a:ln>
            <a:noFill/>
          </a:ln>
          <a:effectLst/>
        </p:spPr>
      </p:pic>
    </p:spTree>
    <p:extLst>
      <p:ext uri="{BB962C8B-B14F-4D97-AF65-F5344CB8AC3E}">
        <p14:creationId xmlns:p14="http://schemas.microsoft.com/office/powerpoint/2010/main" val="144196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7" end="7"/>
                                            </p:txEl>
                                          </p:spTgt>
                                        </p:tgtEl>
                                        <p:attrNameLst>
                                          <p:attrName>style.visibility</p:attrName>
                                        </p:attrNameLst>
                                      </p:cBhvr>
                                      <p:to>
                                        <p:strVal val="visible"/>
                                      </p:to>
                                    </p:set>
                                    <p:anim calcmode="lin" valueType="num">
                                      <p:cBhvr additive="base">
                                        <p:cTn id="25"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Energetics: a quick look: </a:t>
            </a:r>
          </a:p>
          <a:p>
            <a:pPr eaLnBrk="1" hangingPunct="1">
              <a:lnSpc>
                <a:spcPct val="80000"/>
              </a:lnSpc>
              <a:defRPr/>
            </a:pPr>
            <a:endParaRPr lang="en-US" sz="2800" dirty="0"/>
          </a:p>
          <a:p>
            <a:pPr eaLnBrk="1" hangingPunct="1">
              <a:lnSpc>
                <a:spcPct val="80000"/>
              </a:lnSpc>
              <a:defRPr/>
            </a:pPr>
            <a:r>
              <a:rPr lang="en-US" sz="2800" dirty="0" err="1"/>
              <a:t>Diabatic</a:t>
            </a:r>
            <a:r>
              <a:rPr lang="en-US" sz="2800" dirty="0"/>
              <a:t> Generation </a:t>
            </a:r>
            <a:r>
              <a:rPr lang="en-US" sz="2800" dirty="0">
                <a:sym typeface="Wingdings" pitchFamily="2" charset="2"/>
              </a:rPr>
              <a:t> </a:t>
            </a:r>
            <a:r>
              <a:rPr lang="en-US" sz="2800" dirty="0"/>
              <a:t> APE </a:t>
            </a:r>
            <a:r>
              <a:rPr lang="en-US" sz="2800" dirty="0">
                <a:sym typeface="Wingdings" pitchFamily="2" charset="2"/>
              </a:rPr>
              <a:t></a:t>
            </a:r>
            <a:r>
              <a:rPr lang="en-US" sz="2800" dirty="0"/>
              <a:t> </a:t>
            </a:r>
            <a:r>
              <a:rPr lang="en-US" sz="2800" dirty="0" err="1"/>
              <a:t>Conv</a:t>
            </a:r>
            <a:r>
              <a:rPr lang="en-US" sz="2800" dirty="0"/>
              <a:t> </a:t>
            </a:r>
            <a:r>
              <a:rPr lang="en-US" sz="2800" dirty="0">
                <a:sym typeface="Wingdings" pitchFamily="2" charset="2"/>
              </a:rPr>
              <a:t> </a:t>
            </a:r>
            <a:r>
              <a:rPr lang="en-US" sz="2800" dirty="0"/>
              <a:t> KE </a:t>
            </a:r>
            <a:r>
              <a:rPr lang="en-US" sz="2800" dirty="0">
                <a:sym typeface="Wingdings" pitchFamily="2" charset="2"/>
              </a:rPr>
              <a:t></a:t>
            </a:r>
            <a:r>
              <a:rPr lang="en-US" sz="2800" dirty="0"/>
              <a:t> Frictional Dissipation</a:t>
            </a:r>
          </a:p>
          <a:p>
            <a:pPr eaLnBrk="1" hangingPunct="1">
              <a:lnSpc>
                <a:spcPct val="80000"/>
              </a:lnSpc>
              <a:defRPr/>
            </a:pPr>
            <a:endParaRPr lang="en-US" sz="2800" dirty="0"/>
          </a:p>
          <a:p>
            <a:pPr eaLnBrk="1" hangingPunct="1">
              <a:lnSpc>
                <a:spcPct val="80000"/>
              </a:lnSpc>
              <a:defRPr/>
            </a:pPr>
            <a:r>
              <a:rPr lang="en-US" sz="2800" dirty="0"/>
              <a:t>What is stability, or “static stability”?</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Stability </a:t>
            </a:r>
            <a:r>
              <a:rPr lang="en-US" sz="2800" dirty="0">
                <a:sym typeface="Wingdings" pitchFamily="2" charset="2"/>
              </a:rPr>
              <a:t> </a:t>
            </a:r>
            <a:r>
              <a:rPr lang="en-US" sz="2800" dirty="0"/>
              <a:t> the “resistivity” to overturning. </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5791200"/>
            <a:ext cx="3019425" cy="819150"/>
          </a:xfrm>
          <a:prstGeom prst="rect">
            <a:avLst/>
          </a:prstGeom>
          <a:solidFill>
            <a:schemeClr val="tx1"/>
          </a:solidFill>
          <a:ln>
            <a:noFill/>
          </a:ln>
          <a:effectLst/>
        </p:spPr>
      </p:pic>
    </p:spTree>
    <p:extLst>
      <p:ext uri="{BB962C8B-B14F-4D97-AF65-F5344CB8AC3E}">
        <p14:creationId xmlns:p14="http://schemas.microsoft.com/office/powerpoint/2010/main" val="361798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7" end="7"/>
                                            </p:txEl>
                                          </p:spTgt>
                                        </p:tgtEl>
                                        <p:attrNameLst>
                                          <p:attrName>style.visibility</p:attrName>
                                        </p:attrNameLst>
                                      </p:cBhvr>
                                      <p:to>
                                        <p:strVal val="visible"/>
                                      </p:to>
                                    </p:set>
                                    <p:anim calcmode="lin" valueType="num">
                                      <p:cBhvr additive="base">
                                        <p:cTn id="25"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 </a:t>
            </a:r>
          </a:p>
        </p:txBody>
      </p:sp>
      <p:sp>
        <p:nvSpPr>
          <p:cNvPr id="3" name="Content Placeholder 2"/>
          <p:cNvSpPr>
            <a:spLocks noGrp="1"/>
          </p:cNvSpPr>
          <p:nvPr>
            <p:ph idx="1"/>
          </p:nvPr>
        </p:nvSpPr>
        <p:spPr/>
        <p:txBody>
          <a:bodyPr/>
          <a:lstStyle/>
          <a:p>
            <a:r>
              <a:rPr lang="en-US" dirty="0"/>
              <a:t>Simplest Energy Diagram: </a:t>
            </a:r>
          </a:p>
          <a:p>
            <a:endParaRPr lang="en-US" dirty="0"/>
          </a:p>
          <a:p>
            <a:pPr marL="0" marR="0">
              <a:spcBef>
                <a:spcPts val="0"/>
              </a:spcBef>
              <a:spcAft>
                <a:spcPts val="0"/>
              </a:spcAft>
            </a:pPr>
            <a:r>
              <a:rPr lang="en-US" dirty="0">
                <a:latin typeface="Times New Roman"/>
                <a:ea typeface="Times New Roman"/>
              </a:rPr>
              <a:t>Generation (</a:t>
            </a:r>
            <a:r>
              <a:rPr lang="en-US" dirty="0" err="1">
                <a:latin typeface="Times New Roman"/>
                <a:ea typeface="Times New Roman"/>
              </a:rPr>
              <a:t>diabatic</a:t>
            </a:r>
            <a:r>
              <a:rPr lang="en-US" dirty="0">
                <a:latin typeface="Times New Roman"/>
                <a:ea typeface="Times New Roman"/>
              </a:rPr>
              <a:t>)</a:t>
            </a:r>
            <a:r>
              <a:rPr lang="en-US" dirty="0">
                <a:latin typeface="Times New Roman"/>
                <a:ea typeface="Times New Roman"/>
                <a:sym typeface="Wingdings"/>
              </a:rPr>
              <a:t></a:t>
            </a:r>
            <a:r>
              <a:rPr lang="en-US" dirty="0">
                <a:latin typeface="Times New Roman"/>
                <a:ea typeface="Times New Roman"/>
              </a:rPr>
              <a:t> |  IE , PE |  </a:t>
            </a:r>
            <a:r>
              <a:rPr lang="en-US" dirty="0">
                <a:latin typeface="Times New Roman"/>
                <a:ea typeface="Times New Roman"/>
                <a:sym typeface="Wingdings"/>
              </a:rPr>
              <a:t></a:t>
            </a:r>
            <a:r>
              <a:rPr lang="en-US" dirty="0">
                <a:latin typeface="Times New Roman"/>
                <a:ea typeface="Times New Roman"/>
              </a:rPr>
              <a:t>  C(I,P – K) </a:t>
            </a:r>
            <a:r>
              <a:rPr lang="en-US" dirty="0">
                <a:latin typeface="Times New Roman"/>
                <a:ea typeface="Times New Roman"/>
                <a:sym typeface="Wingdings"/>
              </a:rPr>
              <a:t></a:t>
            </a:r>
            <a:r>
              <a:rPr lang="en-US" dirty="0">
                <a:latin typeface="Times New Roman"/>
                <a:ea typeface="Times New Roman"/>
              </a:rPr>
              <a:t> | KE |  </a:t>
            </a:r>
            <a:r>
              <a:rPr lang="en-US" dirty="0">
                <a:latin typeface="Times New Roman"/>
                <a:ea typeface="Times New Roman"/>
                <a:sym typeface="Wingdings"/>
              </a:rPr>
              <a:t></a:t>
            </a:r>
            <a:r>
              <a:rPr lang="en-US" dirty="0">
                <a:latin typeface="Times New Roman"/>
                <a:ea typeface="Times New Roman"/>
              </a:rPr>
              <a:t> Dissipation (Friction)</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E = </a:t>
            </a:r>
            <a:r>
              <a:rPr lang="en-US" dirty="0" err="1">
                <a:latin typeface="Times New Roman"/>
                <a:ea typeface="Times New Roman"/>
              </a:rPr>
              <a:t>CpT</a:t>
            </a:r>
            <a:r>
              <a:rPr lang="en-US" dirty="0">
                <a:latin typeface="Times New Roman"/>
                <a:ea typeface="Times New Roman"/>
              </a:rPr>
              <a:t> + </a:t>
            </a:r>
            <a:r>
              <a:rPr lang="en-US" dirty="0" err="1">
                <a:latin typeface="Times New Roman"/>
                <a:ea typeface="Times New Roman"/>
              </a:rPr>
              <a:t>gz</a:t>
            </a:r>
            <a:r>
              <a:rPr lang="en-US" dirty="0">
                <a:latin typeface="Times New Roman"/>
                <a:ea typeface="Times New Roman"/>
              </a:rPr>
              <a:t> + </a:t>
            </a:r>
            <a:r>
              <a:rPr lang="en-US" dirty="0" err="1">
                <a:latin typeface="Times New Roman"/>
                <a:ea typeface="Times New Roman"/>
              </a:rPr>
              <a:t>Lq</a:t>
            </a:r>
            <a:r>
              <a:rPr lang="en-US" dirty="0">
                <a:latin typeface="Times New Roman"/>
                <a:ea typeface="Times New Roman"/>
              </a:rPr>
              <a:t> + V</a:t>
            </a:r>
            <a:r>
              <a:rPr lang="en-US" baseline="30000" dirty="0">
                <a:latin typeface="Times New Roman"/>
                <a:ea typeface="Times New Roman"/>
              </a:rPr>
              <a:t>2</a:t>
            </a:r>
            <a:r>
              <a:rPr lang="en-US" dirty="0">
                <a:latin typeface="Times New Roman"/>
                <a:ea typeface="Times New Roman"/>
              </a:rPr>
              <a:t>/2</a:t>
            </a:r>
            <a:endParaRPr lang="en-US" sz="1600" dirty="0">
              <a:latin typeface="Times New Roman"/>
              <a:ea typeface="Times New Roman"/>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988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normAutofit fontScale="77500" lnSpcReduction="20000"/>
          </a:bodyPr>
          <a:lstStyle/>
          <a:p>
            <a:pPr marL="0" marR="0">
              <a:spcBef>
                <a:spcPts val="0"/>
              </a:spcBef>
              <a:spcAft>
                <a:spcPts val="0"/>
              </a:spcAft>
            </a:pPr>
            <a:r>
              <a:rPr lang="en-US" dirty="0" err="1">
                <a:latin typeface="Times New Roman"/>
                <a:ea typeface="Times New Roman"/>
              </a:rPr>
              <a:t>Margules</a:t>
            </a:r>
            <a:r>
              <a:rPr lang="en-US" dirty="0">
                <a:latin typeface="Times New Roman"/>
                <a:ea typeface="Times New Roman"/>
              </a:rPr>
              <a:t> (1903) is recognized as the founding father of energetics, and is credited for first discussing basic energy cycle diagram we’ve looked at!</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   -or-</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Generation (IE)</a:t>
            </a:r>
            <a:r>
              <a:rPr lang="en-US" dirty="0">
                <a:latin typeface="Times New Roman"/>
                <a:ea typeface="Times New Roman"/>
                <a:sym typeface="Wingdings"/>
              </a:rPr>
              <a:t></a:t>
            </a:r>
            <a:r>
              <a:rPr lang="en-US" dirty="0">
                <a:latin typeface="Times New Roman"/>
                <a:ea typeface="Times New Roman"/>
              </a:rPr>
              <a:t> |  IE  |  </a:t>
            </a:r>
            <a:r>
              <a:rPr lang="en-US" dirty="0">
                <a:latin typeface="Times New Roman"/>
                <a:ea typeface="Times New Roman"/>
                <a:sym typeface="Wingdings"/>
              </a:rPr>
              <a:t></a:t>
            </a:r>
            <a:r>
              <a:rPr lang="en-US" dirty="0">
                <a:latin typeface="Times New Roman"/>
                <a:ea typeface="Times New Roman"/>
              </a:rPr>
              <a:t>  C(I – K) </a:t>
            </a:r>
            <a:r>
              <a:rPr lang="en-US" dirty="0">
                <a:latin typeface="Times New Roman"/>
                <a:ea typeface="Times New Roman"/>
                <a:sym typeface="Wingdings"/>
              </a:rPr>
              <a:t></a:t>
            </a:r>
            <a:r>
              <a:rPr lang="en-US" dirty="0">
                <a:latin typeface="Times New Roman"/>
                <a:ea typeface="Times New Roman"/>
              </a:rPr>
              <a:t> | KE |  </a:t>
            </a:r>
            <a:r>
              <a:rPr lang="en-US" dirty="0">
                <a:latin typeface="Times New Roman"/>
                <a:ea typeface="Times New Roman"/>
                <a:sym typeface="Wingdings"/>
              </a:rPr>
              <a:t></a:t>
            </a:r>
            <a:r>
              <a:rPr lang="en-US" dirty="0">
                <a:latin typeface="Times New Roman"/>
                <a:ea typeface="Times New Roman"/>
              </a:rPr>
              <a:t> Dissipation (Friction)</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Generation (PE) </a:t>
            </a:r>
            <a:r>
              <a:rPr lang="en-US" dirty="0">
                <a:latin typeface="Times New Roman"/>
                <a:ea typeface="Times New Roman"/>
                <a:sym typeface="Wingdings"/>
              </a:rPr>
              <a:t></a:t>
            </a:r>
            <a:r>
              <a:rPr lang="en-US" dirty="0">
                <a:latin typeface="Times New Roman"/>
                <a:ea typeface="Times New Roman"/>
              </a:rPr>
              <a:t> | PE | </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He defines the concept of Total potential energy (TPE), and the KE of a storm is influenced by this quantity, since TPE is the source of KE , both of which must be conserved (globally).</a:t>
            </a:r>
            <a:endParaRPr lang="en-US" sz="1600" dirty="0">
              <a:latin typeface="Times New Roman"/>
              <a:ea typeface="Times New Roman"/>
            </a:endParaRPr>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997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normAutofit fontScale="55000" lnSpcReduction="20000"/>
          </a:bodyPr>
          <a:lstStyle/>
          <a:p>
            <a:pPr marL="0" marR="0">
              <a:spcBef>
                <a:spcPts val="1200"/>
              </a:spcBef>
              <a:spcAft>
                <a:spcPts val="300"/>
              </a:spcAft>
            </a:pPr>
            <a:r>
              <a:rPr lang="en-US" kern="1400" dirty="0">
                <a:latin typeface="Times New Roman"/>
                <a:cs typeface="Times New Roman"/>
              </a:rPr>
              <a:t>TPE = Internal Energy  + Potential Energy</a:t>
            </a:r>
            <a:endParaRPr lang="en-US" sz="2800" b="1" kern="1400" dirty="0">
              <a:latin typeface="Arial"/>
              <a:cs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Generation (TPE)</a:t>
            </a:r>
            <a:r>
              <a:rPr lang="en-US" dirty="0">
                <a:latin typeface="Times New Roman"/>
                <a:ea typeface="Times New Roman"/>
                <a:sym typeface="Wingdings"/>
              </a:rPr>
              <a:t></a:t>
            </a:r>
            <a:r>
              <a:rPr lang="en-US" dirty="0">
                <a:latin typeface="Times New Roman"/>
                <a:ea typeface="Times New Roman"/>
              </a:rPr>
              <a:t> |  TPE |  </a:t>
            </a:r>
            <a:r>
              <a:rPr lang="en-US" dirty="0">
                <a:latin typeface="Times New Roman"/>
                <a:ea typeface="Times New Roman"/>
                <a:sym typeface="Wingdings"/>
              </a:rPr>
              <a:t></a:t>
            </a:r>
            <a:r>
              <a:rPr lang="en-US" dirty="0">
                <a:latin typeface="Times New Roman"/>
                <a:ea typeface="Times New Roman"/>
              </a:rPr>
              <a:t>  C(TPE – K) </a:t>
            </a:r>
            <a:r>
              <a:rPr lang="en-US" dirty="0">
                <a:latin typeface="Times New Roman"/>
                <a:ea typeface="Times New Roman"/>
                <a:sym typeface="Wingdings"/>
              </a:rPr>
              <a:t></a:t>
            </a:r>
            <a:r>
              <a:rPr lang="en-US" dirty="0">
                <a:latin typeface="Times New Roman"/>
                <a:ea typeface="Times New Roman"/>
              </a:rPr>
              <a:t> | KE |  </a:t>
            </a:r>
            <a:r>
              <a:rPr lang="en-US" dirty="0">
                <a:latin typeface="Times New Roman"/>
                <a:ea typeface="Times New Roman"/>
                <a:sym typeface="Wingdings"/>
              </a:rPr>
              <a:t></a:t>
            </a:r>
            <a:r>
              <a:rPr lang="en-US" dirty="0">
                <a:latin typeface="Times New Roman"/>
                <a:ea typeface="Times New Roman"/>
              </a:rPr>
              <a:t> Dissipation (Friction)</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If we see increases in IE or PE or both (TPE), this means that more KE must be destroyed by frictional dissipation!</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r>
              <a:rPr lang="en-US" dirty="0">
                <a:latin typeface="Times New Roman"/>
                <a:ea typeface="Times New Roman"/>
                <a:sym typeface="Wingdings" pitchFamily="2" charset="2"/>
              </a:rPr>
              <a:t> </a:t>
            </a:r>
            <a:r>
              <a:rPr lang="en-US" dirty="0">
                <a:latin typeface="Times New Roman"/>
                <a:ea typeface="Times New Roman"/>
              </a:rPr>
              <a:t> 		</a:t>
            </a:r>
            <a:r>
              <a:rPr lang="en-US" dirty="0">
                <a:latin typeface="Times New Roman"/>
                <a:ea typeface="Times New Roman"/>
                <a:sym typeface="Wingdings" pitchFamily="2" charset="2"/>
              </a:rPr>
              <a:t> </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Then we must define these quantities mathematically!</a:t>
            </a:r>
            <a:endParaRPr lang="en-US" sz="1600" dirty="0">
              <a:latin typeface="Times New Roman"/>
              <a:ea typeface="Times New Roman"/>
            </a:endParaRPr>
          </a:p>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508057"/>
            <a:ext cx="838200" cy="541606"/>
          </a:xfrm>
          <a:prstGeom prst="rect">
            <a:avLst/>
          </a:prstGeom>
          <a:solidFill>
            <a:schemeClr val="tx1"/>
          </a:solidFill>
          <a:ln>
            <a:noFill/>
          </a:ln>
          <a:effec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8090" y="4548250"/>
            <a:ext cx="861820" cy="517092"/>
          </a:xfrm>
          <a:prstGeom prst="rect">
            <a:avLst/>
          </a:prstGeom>
          <a:solidFill>
            <a:schemeClr val="tx1"/>
          </a:solidFill>
          <a:ln>
            <a:noFill/>
          </a:ln>
          <a:effec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566578"/>
            <a:ext cx="914400" cy="498764"/>
          </a:xfrm>
          <a:prstGeom prst="rect">
            <a:avLst/>
          </a:prstGeom>
          <a:solidFill>
            <a:schemeClr val="tx1"/>
          </a:solidFill>
          <a:ln>
            <a:noFill/>
          </a:ln>
          <a:effectLst/>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12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1000"/>
                                        <p:tgtEl>
                                          <p:spTgt spid="3">
                                            <p:txEl>
                                              <p:pRg st="9" end="9"/>
                                            </p:txEl>
                                          </p:spTgt>
                                        </p:tgtEl>
                                      </p:cBhvr>
                                    </p:animEffect>
                                    <p:anim calcmode="lin" valueType="num">
                                      <p:cBhvr>
                                        <p:cTn id="2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170"/>
                                        </p:tgtEl>
                                        <p:attrNameLst>
                                          <p:attrName>style.visibility</p:attrName>
                                        </p:attrNameLst>
                                      </p:cBhvr>
                                      <p:to>
                                        <p:strVal val="visible"/>
                                      </p:to>
                                    </p:set>
                                    <p:anim calcmode="lin" valueType="num">
                                      <p:cBhvr additive="base">
                                        <p:cTn id="31" dur="500" fill="hold"/>
                                        <p:tgtEl>
                                          <p:spTgt spid="7170"/>
                                        </p:tgtEl>
                                        <p:attrNameLst>
                                          <p:attrName>ppt_x</p:attrName>
                                        </p:attrNameLst>
                                      </p:cBhvr>
                                      <p:tavLst>
                                        <p:tav tm="0">
                                          <p:val>
                                            <p:strVal val="#ppt_x"/>
                                          </p:val>
                                        </p:tav>
                                        <p:tav tm="100000">
                                          <p:val>
                                            <p:strVal val="#ppt_x"/>
                                          </p:val>
                                        </p:tav>
                                      </p:tavLst>
                                    </p:anim>
                                    <p:anim calcmode="lin" valueType="num">
                                      <p:cBhvr additive="base">
                                        <p:cTn id="32"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fade">
                                      <p:cBhvr>
                                        <p:cTn id="37" dur="500"/>
                                        <p:tgtEl>
                                          <p:spTgt spid="3">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171"/>
                                        </p:tgtEl>
                                        <p:attrNameLst>
                                          <p:attrName>style.visibility</p:attrName>
                                        </p:attrNameLst>
                                      </p:cBhvr>
                                      <p:to>
                                        <p:strVal val="visible"/>
                                      </p:to>
                                    </p:set>
                                    <p:animEffect transition="in" filter="fade">
                                      <p:cBhvr>
                                        <p:cTn id="42" dur="1000"/>
                                        <p:tgtEl>
                                          <p:spTgt spid="7171"/>
                                        </p:tgtEl>
                                      </p:cBhvr>
                                    </p:animEffect>
                                    <p:anim calcmode="lin" valueType="num">
                                      <p:cBhvr>
                                        <p:cTn id="43" dur="1000" fill="hold"/>
                                        <p:tgtEl>
                                          <p:spTgt spid="7171"/>
                                        </p:tgtEl>
                                        <p:attrNameLst>
                                          <p:attrName>ppt_x</p:attrName>
                                        </p:attrNameLst>
                                      </p:cBhvr>
                                      <p:tavLst>
                                        <p:tav tm="0">
                                          <p:val>
                                            <p:strVal val="#ppt_x"/>
                                          </p:val>
                                        </p:tav>
                                        <p:tav tm="100000">
                                          <p:val>
                                            <p:strVal val="#ppt_x"/>
                                          </p:val>
                                        </p:tav>
                                      </p:tavLst>
                                    </p:anim>
                                    <p:anim calcmode="lin" valueType="num">
                                      <p:cBhvr>
                                        <p:cTn id="44"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7172"/>
                                        </p:tgtEl>
                                        <p:attrNameLst>
                                          <p:attrName>style.visibility</p:attrName>
                                        </p:attrNameLst>
                                      </p:cBhvr>
                                      <p:to>
                                        <p:strVal val="visible"/>
                                      </p:to>
                                    </p:set>
                                    <p:animEffect transition="in" filter="circle(in)">
                                      <p:cBhvr>
                                        <p:cTn id="49" dur="2000"/>
                                        <p:tgtEl>
                                          <p:spTgt spid="717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
                                            <p:txEl>
                                              <p:pRg st="15" end="15"/>
                                            </p:txEl>
                                          </p:spTgt>
                                        </p:tgtEl>
                                        <p:attrNameLst>
                                          <p:attrName>style.visibility</p:attrName>
                                        </p:attrNameLst>
                                      </p:cBhvr>
                                      <p:to>
                                        <p:strVal val="visible"/>
                                      </p:to>
                                    </p:set>
                                    <p:animEffect transition="in" filter="barn(inVertical)">
                                      <p:cBhvr>
                                        <p:cTn id="54"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effectLst/>
              </a:rPr>
              <a:t>But I’ll use the notation:</a:t>
            </a:r>
          </a:p>
          <a:p>
            <a:pPr eaLnBrk="1" hangingPunct="1">
              <a:lnSpc>
                <a:spcPct val="80000"/>
              </a:lnSpc>
              <a:defRPr/>
            </a:pPr>
            <a:endParaRPr lang="en-US" sz="2800" dirty="0">
              <a:effectLst/>
            </a:endParaRPr>
          </a:p>
          <a:p>
            <a:pPr eaLnBrk="1" hangingPunct="1">
              <a:lnSpc>
                <a:spcPct val="80000"/>
              </a:lnSpc>
              <a:defRPr/>
            </a:pPr>
            <a:endParaRPr lang="en-US" sz="2800" dirty="0">
              <a:effectLst/>
            </a:endParaRPr>
          </a:p>
          <a:p>
            <a:pPr eaLnBrk="1" hangingPunct="1">
              <a:lnSpc>
                <a:spcPct val="80000"/>
              </a:lnSpc>
              <a:defRPr/>
            </a:pPr>
            <a:endParaRPr lang="en-US" sz="2800" dirty="0">
              <a:effectLst/>
            </a:endParaRPr>
          </a:p>
          <a:p>
            <a:pPr eaLnBrk="1" hangingPunct="1">
              <a:lnSpc>
                <a:spcPct val="80000"/>
              </a:lnSpc>
              <a:defRPr/>
            </a:pPr>
            <a:endParaRPr lang="en-US" sz="2800" dirty="0">
              <a:effectLst/>
            </a:endParaRPr>
          </a:p>
          <a:p>
            <a:pPr eaLnBrk="1" hangingPunct="1">
              <a:lnSpc>
                <a:spcPct val="80000"/>
              </a:lnSpc>
              <a:defRPr/>
            </a:pPr>
            <a:endParaRPr lang="en-US" sz="2800" dirty="0">
              <a:effectLst/>
            </a:endParaRPr>
          </a:p>
          <a:p>
            <a:pPr eaLnBrk="1" hangingPunct="1">
              <a:lnSpc>
                <a:spcPct val="80000"/>
              </a:lnSpc>
              <a:defRPr/>
            </a:pPr>
            <a:endParaRPr lang="en-US" sz="2800" dirty="0">
              <a:effectLst/>
            </a:endParaRPr>
          </a:p>
          <a:p>
            <a:pPr eaLnBrk="1" hangingPunct="1">
              <a:lnSpc>
                <a:spcPct val="80000"/>
              </a:lnSpc>
              <a:defRPr/>
            </a:pPr>
            <a:r>
              <a:rPr lang="en-US" sz="2800" dirty="0" err="1">
                <a:effectLst/>
              </a:rPr>
              <a:t>V</a:t>
            </a:r>
            <a:r>
              <a:rPr lang="en-US" sz="2800" baseline="-25000" dirty="0" err="1">
                <a:effectLst/>
              </a:rPr>
              <a:t>r</a:t>
            </a:r>
            <a:r>
              <a:rPr lang="en-US" sz="2800" baseline="-25000" dirty="0">
                <a:effectLst/>
              </a:rPr>
              <a:t>    </a:t>
            </a:r>
            <a:r>
              <a:rPr lang="en-US" sz="2800" baseline="-25000" dirty="0">
                <a:effectLst/>
                <a:sym typeface="Wingdings" pitchFamily="2" charset="2"/>
              </a:rPr>
              <a:t>   </a:t>
            </a:r>
            <a:endParaRPr lang="en-US" sz="2800" baseline="-250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077317"/>
            <a:ext cx="1600200" cy="2724150"/>
          </a:xfrm>
          <a:prstGeom prst="rect">
            <a:avLst/>
          </a:prstGeom>
          <a:solidFill>
            <a:schemeClr val="tx1"/>
          </a:solidFill>
          <a:ln>
            <a:noFill/>
          </a:ln>
          <a:effec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4419600"/>
            <a:ext cx="1752600" cy="2065166"/>
          </a:xfrm>
          <a:prstGeom prst="rect">
            <a:avLst/>
          </a:prstGeom>
          <a:solidFill>
            <a:schemeClr val="tx1"/>
          </a:solidFill>
          <a:ln>
            <a:noFill/>
          </a:ln>
          <a:effectLst/>
        </p:spPr>
      </p:pic>
    </p:spTree>
    <p:extLst>
      <p:ext uri="{BB962C8B-B14F-4D97-AF65-F5344CB8AC3E}">
        <p14:creationId xmlns:p14="http://schemas.microsoft.com/office/powerpoint/2010/main" val="35297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wipe(down)">
                                      <p:cBhvr>
                                        <p:cTn id="13" dur="500"/>
                                        <p:tgtEl>
                                          <p:spTgt spid="1433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7" end="7"/>
                                            </p:txEl>
                                          </p:spTgt>
                                        </p:tgtEl>
                                        <p:attrNameLst>
                                          <p:attrName>style.visibility</p:attrName>
                                        </p:attrNameLst>
                                      </p:cBhvr>
                                      <p:to>
                                        <p:strVal val="visible"/>
                                      </p:to>
                                    </p:set>
                                    <p:anim calcmode="lin" valueType="num">
                                      <p:cBhvr additive="base">
                                        <p:cTn id="18"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339"/>
                                        </p:tgtEl>
                                        <p:attrNameLst>
                                          <p:attrName>style.visibility</p:attrName>
                                        </p:attrNameLst>
                                      </p:cBhvr>
                                      <p:to>
                                        <p:strVal val="visible"/>
                                      </p:to>
                                    </p:set>
                                    <p:animEffect transition="in" filter="wipe(down)">
                                      <p:cBhvr>
                                        <p:cTn id="24"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normAutofit fontScale="77500" lnSpcReduction="20000"/>
          </a:bodyPr>
          <a:lstStyle/>
          <a:p>
            <a:pPr marL="0" marR="0">
              <a:spcBef>
                <a:spcPts val="0"/>
              </a:spcBef>
              <a:spcAft>
                <a:spcPts val="0"/>
              </a:spcAft>
            </a:pPr>
            <a:r>
              <a:rPr lang="en-US" dirty="0">
                <a:latin typeface="Times New Roman"/>
                <a:ea typeface="Times New Roman"/>
              </a:rPr>
              <a:t>Important concept! ==&gt; Total potential Energy defines the atmospheric reservoir of energy. NOT ALL of this energy is available for conversion to potential energy! There is a certain amount of energy not available for conversion. This is defined as the atmosphere’s basic state! Thus there is a certain amount of energy, which is converted to KE, this is called Available Potential Energy (APE).</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a:spcBef>
                <a:spcPts val="1200"/>
              </a:spcBef>
              <a:spcAft>
                <a:spcPts val="300"/>
              </a:spcAft>
            </a:pPr>
            <a:r>
              <a:rPr lang="en-US" sz="2800" b="1" kern="1400" dirty="0">
                <a:latin typeface="Arial"/>
                <a:cs typeface="Times New Roman"/>
              </a:rPr>
              <a:t>Lorenz (1955) </a:t>
            </a:r>
            <a:r>
              <a:rPr lang="en-US" sz="2800" b="1" kern="1400" dirty="0" err="1">
                <a:latin typeface="Arial"/>
                <a:cs typeface="Times New Roman"/>
              </a:rPr>
              <a:t>Tellus</a:t>
            </a:r>
            <a:r>
              <a:rPr lang="en-US" sz="2800" b="1" kern="1400" dirty="0">
                <a:latin typeface="Arial"/>
                <a:cs typeface="Times New Roman"/>
              </a:rPr>
              <a:t>, 7</a:t>
            </a: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effectLst/>
              <a:latin typeface="Times New Roman"/>
              <a:ea typeface="Times New Roman"/>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575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err="1"/>
              <a:t>Atms</a:t>
            </a:r>
            <a:r>
              <a:rPr lang="en-US" dirty="0"/>
              <a:t> 8450 Tropical Met.</a:t>
            </a:r>
          </a:p>
        </p:txBody>
      </p:sp>
      <p:sp>
        <p:nvSpPr>
          <p:cNvPr id="3" name="Content Placeholder 2"/>
          <p:cNvSpPr>
            <a:spLocks noGrp="1"/>
          </p:cNvSpPr>
          <p:nvPr>
            <p:ph idx="1"/>
          </p:nvPr>
        </p:nvSpPr>
        <p:spPr/>
        <p:txBody>
          <a:bodyPr>
            <a:normAutofit fontScale="70000" lnSpcReduction="20000"/>
          </a:bodyPr>
          <a:lstStyle/>
          <a:p>
            <a:pPr marL="0" marR="0">
              <a:spcBef>
                <a:spcPts val="0"/>
              </a:spcBef>
              <a:spcAft>
                <a:spcPts val="0"/>
              </a:spcAft>
            </a:pPr>
            <a:r>
              <a:rPr lang="en-US" dirty="0">
                <a:latin typeface="Times New Roman"/>
                <a:ea typeface="Times New Roman"/>
              </a:rPr>
              <a:t>Concept of Available Potential Energy (APE)</a:t>
            </a:r>
            <a:endParaRPr lang="en-US" sz="1600" dirty="0">
              <a:latin typeface="Times New Roman"/>
              <a:ea typeface="Times New Roman"/>
            </a:endParaRPr>
          </a:p>
          <a:p>
            <a:pPr marL="0" marR="0">
              <a:spcBef>
                <a:spcPts val="0"/>
              </a:spcBef>
              <a:spcAft>
                <a:spcPts val="0"/>
              </a:spcAft>
            </a:pPr>
            <a:endParaRPr lang="en-US" sz="1600" dirty="0">
              <a:latin typeface="Times New Roman"/>
              <a:ea typeface="Times New Roman"/>
            </a:endParaRPr>
          </a:p>
          <a:p>
            <a:pPr lvl="0" indent="-342900">
              <a:spcBef>
                <a:spcPts val="0"/>
              </a:spcBef>
              <a:buFont typeface="+mj-lt"/>
              <a:buAutoNum type="arabicParenR"/>
              <a:tabLst>
                <a:tab pos="228600" algn="l"/>
              </a:tabLst>
            </a:pPr>
            <a:r>
              <a:rPr lang="en-US" dirty="0">
                <a:latin typeface="Times New Roman"/>
                <a:ea typeface="Times New Roman"/>
              </a:rPr>
              <a:t>We have stated that there is a need to convert IE and PE to KE to replenish the losses due to friction.</a:t>
            </a:r>
            <a:endParaRPr lang="en-US" sz="1600" dirty="0">
              <a:latin typeface="Times New Roman"/>
              <a:ea typeface="Times New Roman"/>
            </a:endParaRPr>
          </a:p>
          <a:p>
            <a:pPr lvl="0" indent="-342900">
              <a:spcBef>
                <a:spcPts val="0"/>
              </a:spcBef>
              <a:buFont typeface="+mj-lt"/>
              <a:buAutoNum type="arabicParenR"/>
              <a:tabLst>
                <a:tab pos="228600" algn="l"/>
              </a:tabLst>
            </a:pPr>
            <a:endParaRPr lang="en-US" sz="1600" dirty="0">
              <a:latin typeface="Times New Roman"/>
              <a:ea typeface="Times New Roman"/>
            </a:endParaRPr>
          </a:p>
          <a:p>
            <a:pPr lvl="0" indent="-342900">
              <a:spcBef>
                <a:spcPts val="0"/>
              </a:spcBef>
              <a:buFont typeface="+mj-lt"/>
              <a:buAutoNum type="arabicParenR"/>
              <a:tabLst>
                <a:tab pos="228600" algn="l"/>
              </a:tabLst>
            </a:pPr>
            <a:r>
              <a:rPr lang="en-US" dirty="0">
                <a:latin typeface="Times New Roman"/>
                <a:ea typeface="Times New Roman"/>
              </a:rPr>
              <a:t>We have shown that changes in IE and PE are proportional to each other in a dry column of air in hydrostatic balance!</a:t>
            </a:r>
            <a:endParaRPr lang="en-US" sz="1600" dirty="0">
              <a:latin typeface="Times New Roman"/>
              <a:ea typeface="Times New Roman"/>
            </a:endParaRPr>
          </a:p>
          <a:p>
            <a:pPr lvl="0" indent="-342900">
              <a:spcBef>
                <a:spcPts val="0"/>
              </a:spcBef>
              <a:buFont typeface="+mj-lt"/>
              <a:buAutoNum type="arabicParenR"/>
              <a:tabLst>
                <a:tab pos="228600" algn="l"/>
              </a:tabLst>
            </a:pPr>
            <a:endParaRPr lang="en-US" sz="1600" dirty="0">
              <a:latin typeface="Times New Roman"/>
              <a:ea typeface="Times New Roman"/>
            </a:endParaRPr>
          </a:p>
          <a:p>
            <a:pPr lvl="0" indent="-342900">
              <a:spcBef>
                <a:spcPts val="0"/>
              </a:spcBef>
              <a:buFont typeface="+mj-lt"/>
              <a:buAutoNum type="arabicParenR"/>
              <a:tabLst>
                <a:tab pos="228600" algn="l"/>
              </a:tabLst>
            </a:pPr>
            <a:r>
              <a:rPr lang="en-US" dirty="0">
                <a:latin typeface="Times New Roman"/>
                <a:ea typeface="Times New Roman"/>
              </a:rPr>
              <a:t>Also, IE + PE = TPE (</a:t>
            </a:r>
            <a:r>
              <a:rPr lang="en-US" dirty="0">
                <a:latin typeface="Symbol"/>
                <a:ea typeface="Times New Roman"/>
              </a:rPr>
              <a:t>p</a:t>
            </a:r>
            <a:r>
              <a:rPr lang="en-US" dirty="0">
                <a:latin typeface="Times New Roman"/>
                <a:ea typeface="Times New Roman"/>
              </a:rPr>
              <a:t>)</a:t>
            </a:r>
            <a:endParaRPr lang="en-US" sz="1600" dirty="0">
              <a:latin typeface="Times New Roman"/>
              <a:ea typeface="Times New Roman"/>
            </a:endParaRPr>
          </a:p>
          <a:p>
            <a:pPr lvl="0" indent="-342900">
              <a:spcBef>
                <a:spcPts val="0"/>
              </a:spcBef>
              <a:buFont typeface="+mj-lt"/>
              <a:buAutoNum type="arabicParenR"/>
              <a:tabLst>
                <a:tab pos="228600" algn="l"/>
              </a:tabLst>
            </a:pPr>
            <a:endParaRPr lang="en-US" sz="1600" dirty="0">
              <a:latin typeface="Times New Roman"/>
              <a:ea typeface="Times New Roman"/>
            </a:endParaRPr>
          </a:p>
          <a:p>
            <a:pPr lvl="0" indent="-342900">
              <a:spcBef>
                <a:spcPts val="0"/>
              </a:spcBef>
              <a:buFont typeface="+mj-lt"/>
              <a:buAutoNum type="arabicParenR"/>
              <a:tabLst>
                <a:tab pos="228600" algn="l"/>
              </a:tabLst>
            </a:pPr>
            <a:endParaRPr lang="en-US" sz="1600" dirty="0">
              <a:latin typeface="Times New Roman"/>
              <a:ea typeface="Times New Roman"/>
            </a:endParaRPr>
          </a:p>
          <a:p>
            <a:pPr lvl="0" indent="-342900">
              <a:spcBef>
                <a:spcPts val="0"/>
              </a:spcBef>
              <a:buFont typeface="+mj-lt"/>
              <a:buAutoNum type="arabicParenR"/>
              <a:tabLst>
                <a:tab pos="228600" algn="l"/>
              </a:tabLst>
            </a:pPr>
            <a:r>
              <a:rPr lang="en-US" dirty="0">
                <a:latin typeface="Times New Roman"/>
                <a:ea typeface="Times New Roman"/>
              </a:rPr>
              <a:t>Vertical motions cause changes between P and K, horizontal motions cause changes between I and K, both are adiabatic and reversible (Newtonian) processes! Recall, in a chaotic system, or a Hamiltonian process, the process in not reversible.</a:t>
            </a:r>
            <a:endParaRPr lang="en-US" sz="1600" dirty="0">
              <a:latin typeface="Times New Roman"/>
              <a:ea typeface="Times New Roman"/>
            </a:endParaRPr>
          </a:p>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900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barn(inVertical)">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 </a:t>
            </a:r>
          </a:p>
        </p:txBody>
      </p:sp>
      <p:sp>
        <p:nvSpPr>
          <p:cNvPr id="3" name="Content Placeholder 2"/>
          <p:cNvSpPr>
            <a:spLocks noGrp="1"/>
          </p:cNvSpPr>
          <p:nvPr>
            <p:ph idx="1"/>
          </p:nvPr>
        </p:nvSpPr>
        <p:spPr/>
        <p:txBody>
          <a:bodyPr>
            <a:normAutofit/>
          </a:bodyPr>
          <a:lstStyle/>
          <a:p>
            <a:pPr marL="0" marR="0">
              <a:spcBef>
                <a:spcPts val="0"/>
              </a:spcBef>
              <a:spcAft>
                <a:spcPts val="0"/>
              </a:spcAft>
            </a:pPr>
            <a:r>
              <a:rPr lang="en-US" dirty="0">
                <a:latin typeface="Times New Roman"/>
                <a:ea typeface="Times New Roman"/>
              </a:rPr>
              <a:t>New Diagram:</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G(APE) </a:t>
            </a:r>
            <a:r>
              <a:rPr lang="en-US" dirty="0">
                <a:latin typeface="Times New Roman"/>
                <a:ea typeface="Times New Roman"/>
                <a:sym typeface="Wingdings"/>
              </a:rPr>
              <a:t></a:t>
            </a:r>
            <a:r>
              <a:rPr lang="en-US" dirty="0">
                <a:latin typeface="Times New Roman"/>
                <a:ea typeface="Times New Roman"/>
              </a:rPr>
              <a:t> | APE | </a:t>
            </a:r>
            <a:r>
              <a:rPr lang="en-US" dirty="0">
                <a:latin typeface="Times New Roman"/>
                <a:ea typeface="Times New Roman"/>
                <a:sym typeface="Wingdings"/>
              </a:rPr>
              <a:t></a:t>
            </a:r>
            <a:r>
              <a:rPr lang="en-US" dirty="0">
                <a:latin typeface="Times New Roman"/>
                <a:ea typeface="Times New Roman"/>
              </a:rPr>
              <a:t> C(A-K) </a:t>
            </a:r>
            <a:r>
              <a:rPr lang="en-US" dirty="0">
                <a:latin typeface="Times New Roman"/>
                <a:ea typeface="Times New Roman"/>
                <a:sym typeface="Wingdings"/>
              </a:rPr>
              <a:t></a:t>
            </a:r>
            <a:r>
              <a:rPr lang="en-US" dirty="0">
                <a:latin typeface="Times New Roman"/>
                <a:ea typeface="Times New Roman"/>
              </a:rPr>
              <a:t> | KE | </a:t>
            </a:r>
            <a:r>
              <a:rPr lang="en-US" dirty="0">
                <a:latin typeface="Times New Roman"/>
                <a:ea typeface="Times New Roman"/>
                <a:sym typeface="Wingdings"/>
              </a:rPr>
              <a:t></a:t>
            </a:r>
            <a:r>
              <a:rPr lang="en-US" dirty="0">
                <a:latin typeface="Times New Roman"/>
                <a:ea typeface="Times New Roman"/>
              </a:rPr>
              <a:t> D (Friction)</a:t>
            </a:r>
            <a:endParaRPr lang="en-US" sz="1600" dirty="0">
              <a:latin typeface="Times New Roman"/>
              <a:ea typeface="Times New Roman"/>
            </a:endParaRPr>
          </a:p>
          <a:p>
            <a:pPr marL="0" marR="0">
              <a:spcBef>
                <a:spcPts val="0"/>
              </a:spcBef>
              <a:spcAft>
                <a:spcPts val="0"/>
              </a:spcAft>
            </a:pP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1200"/>
              </a:spcBef>
              <a:spcAft>
                <a:spcPts val="300"/>
              </a:spcAft>
            </a:pPr>
            <a:r>
              <a:rPr lang="en-US" sz="2800" kern="1400" dirty="0">
                <a:latin typeface="Times New Roman"/>
                <a:cs typeface="Times New Roman"/>
              </a:rPr>
              <a:t>Now:   APE = E </a:t>
            </a:r>
            <a:r>
              <a:rPr lang="en-US" sz="2800" kern="1400" dirty="0" err="1">
                <a:latin typeface="Times New Roman"/>
                <a:cs typeface="Times New Roman"/>
              </a:rPr>
              <a:t>Cp</a:t>
            </a:r>
            <a:r>
              <a:rPr lang="en-US" sz="2800" kern="1400" dirty="0">
                <a:latin typeface="Times New Roman"/>
                <a:cs typeface="Times New Roman"/>
              </a:rPr>
              <a:t> T</a:t>
            </a:r>
            <a:endParaRPr lang="en-US" sz="2800" b="1" kern="1400" dirty="0">
              <a:latin typeface="Arial"/>
              <a:cs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sym typeface="Wingdings"/>
              </a:rPr>
              <a:t></a:t>
            </a:r>
            <a:r>
              <a:rPr lang="en-US" dirty="0">
                <a:latin typeface="Times New Roman"/>
                <a:ea typeface="Times New Roman"/>
              </a:rPr>
              <a:t> where E is the “Efficiency factor”</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581400"/>
            <a:ext cx="1676400" cy="1805354"/>
          </a:xfrm>
          <a:prstGeom prst="rect">
            <a:avLst/>
          </a:prstGeom>
          <a:solidFill>
            <a:schemeClr val="tx1"/>
          </a:solidFill>
          <a:ln>
            <a:noFill/>
          </a:ln>
          <a:effec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858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798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1000"/>
                                        <p:tgtEl>
                                          <p:spTgt spid="3">
                                            <p:txEl>
                                              <p:pRg st="8" end="8"/>
                                            </p:txEl>
                                          </p:spTgt>
                                        </p:tgtEl>
                                      </p:cBhvr>
                                    </p:animEffect>
                                    <p:anim calcmode="lin" valueType="num">
                                      <p:cBhvr>
                                        <p:cTn id="2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3314"/>
                                        </p:tgtEl>
                                        <p:attrNameLst>
                                          <p:attrName>style.visibility</p:attrName>
                                        </p:attrNameLst>
                                      </p:cBhvr>
                                      <p:to>
                                        <p:strVal val="visible"/>
                                      </p:to>
                                    </p:set>
                                    <p:animEffect transition="in" filter="circle(in)">
                                      <p:cBhvr>
                                        <p:cTn id="35" dur="2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a:t>
            </a:r>
            <a:r>
              <a:rPr lang="en-US" dirty="0" err="1"/>
              <a:t>Tropcial</a:t>
            </a:r>
            <a:r>
              <a:rPr lang="en-US" dirty="0"/>
              <a:t> Met.</a:t>
            </a:r>
          </a:p>
        </p:txBody>
      </p:sp>
      <p:sp>
        <p:nvSpPr>
          <p:cNvPr id="3" name="Content Placeholder 2"/>
          <p:cNvSpPr>
            <a:spLocks noGrp="1"/>
          </p:cNvSpPr>
          <p:nvPr>
            <p:ph idx="1"/>
          </p:nvPr>
        </p:nvSpPr>
        <p:spPr/>
        <p:txBody>
          <a:bodyPr>
            <a:normAutofit fontScale="77500" lnSpcReduction="20000"/>
          </a:bodyPr>
          <a:lstStyle/>
          <a:p>
            <a:pPr marL="0" marR="0">
              <a:spcBef>
                <a:spcPts val="0"/>
              </a:spcBef>
              <a:spcAft>
                <a:spcPts val="0"/>
              </a:spcAft>
            </a:pPr>
            <a:r>
              <a:rPr lang="en-US" dirty="0">
                <a:latin typeface="Times New Roman"/>
                <a:ea typeface="Times New Roman"/>
                <a:sym typeface="Wingdings"/>
              </a:rPr>
              <a:t></a:t>
            </a:r>
            <a:r>
              <a:rPr lang="en-US" dirty="0">
                <a:latin typeface="Times New Roman"/>
                <a:ea typeface="Times New Roman"/>
              </a:rPr>
              <a:t> Basically APE = TPE (existing state) - TPE (</a:t>
            </a:r>
            <a:r>
              <a:rPr lang="en-US" dirty="0" err="1">
                <a:latin typeface="Times New Roman"/>
                <a:ea typeface="Times New Roman"/>
              </a:rPr>
              <a:t>refernce</a:t>
            </a:r>
            <a:r>
              <a:rPr lang="en-US" dirty="0">
                <a:latin typeface="Times New Roman"/>
                <a:ea typeface="Times New Roman"/>
              </a:rPr>
              <a:t> state) (diagram 2 or 3 - diagram 1)</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sym typeface="Wingdings"/>
              </a:rPr>
              <a:t></a:t>
            </a:r>
            <a:r>
              <a:rPr lang="en-US" dirty="0">
                <a:latin typeface="Times New Roman"/>
                <a:ea typeface="Times New Roman"/>
              </a:rPr>
              <a:t> Reference state is the definition of a </a:t>
            </a:r>
            <a:r>
              <a:rPr lang="en-US" dirty="0" err="1">
                <a:latin typeface="Times New Roman"/>
                <a:ea typeface="Times New Roman"/>
              </a:rPr>
              <a:t>barotropic</a:t>
            </a:r>
            <a:r>
              <a:rPr lang="en-US" dirty="0">
                <a:latin typeface="Times New Roman"/>
                <a:ea typeface="Times New Roman"/>
              </a:rPr>
              <a:t> atmosphere. Recall from dynamics, the </a:t>
            </a:r>
            <a:r>
              <a:rPr lang="en-US" dirty="0" err="1">
                <a:latin typeface="Times New Roman"/>
                <a:ea typeface="Times New Roman"/>
              </a:rPr>
              <a:t>Boussinesq</a:t>
            </a:r>
            <a:r>
              <a:rPr lang="en-US" dirty="0">
                <a:latin typeface="Times New Roman"/>
                <a:ea typeface="Times New Roman"/>
              </a:rPr>
              <a:t> approximation  </a:t>
            </a:r>
            <a:r>
              <a:rPr lang="en-US" dirty="0">
                <a:latin typeface="Symbol"/>
                <a:ea typeface="Times New Roman"/>
              </a:rPr>
              <a:t> r</a:t>
            </a:r>
            <a:r>
              <a:rPr lang="en-US" dirty="0">
                <a:latin typeface="Times New Roman"/>
                <a:ea typeface="Times New Roman"/>
              </a:rPr>
              <a:t> || </a:t>
            </a:r>
            <a:r>
              <a:rPr lang="en-US" dirty="0">
                <a:latin typeface="Symbol"/>
                <a:ea typeface="Times New Roman"/>
              </a:rPr>
              <a:t>q</a:t>
            </a:r>
            <a:r>
              <a:rPr lang="en-US" dirty="0">
                <a:latin typeface="Times New Roman"/>
                <a:ea typeface="Times New Roman"/>
              </a:rPr>
              <a:t> || p surfaces. Reference state also called minimum state of PE. It’s also a state we will never meet!</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a:spcBef>
                <a:spcPts val="0"/>
              </a:spcBef>
              <a:spcAft>
                <a:spcPts val="0"/>
              </a:spcAft>
            </a:pPr>
            <a:r>
              <a:rPr lang="en-US" dirty="0">
                <a:latin typeface="Times New Roman"/>
                <a:ea typeface="Times New Roman"/>
                <a:sym typeface="Wingdings"/>
              </a:rPr>
              <a:t></a:t>
            </a:r>
            <a:r>
              <a:rPr lang="en-US" dirty="0">
                <a:latin typeface="Times New Roman"/>
                <a:ea typeface="Times New Roman"/>
              </a:rPr>
              <a:t> Thus, also whenever you disturb the basic state, you get KE!</a:t>
            </a:r>
            <a:endParaRPr lang="en-US" sz="1600" dirty="0">
              <a:latin typeface="Times New Roman"/>
              <a:ea typeface="Times New Roman"/>
            </a:endParaRPr>
          </a:p>
          <a:p>
            <a:pPr marL="0" marR="0">
              <a:spcBef>
                <a:spcPts val="0"/>
              </a:spcBef>
              <a:spcAft>
                <a:spcPts val="0"/>
              </a:spcAft>
            </a:pPr>
            <a:endParaRPr lang="en-US" sz="1600" dirty="0">
              <a:effectLst/>
              <a:latin typeface="Times New Roman"/>
              <a:ea typeface="Times New Roman"/>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980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normAutofit fontScale="85000" lnSpcReduction="10000"/>
          </a:bodyPr>
          <a:lstStyle/>
          <a:p>
            <a:r>
              <a:rPr lang="en-US" b="1" dirty="0"/>
              <a:t>Zonal and Eddy forms of the Energy Budget</a:t>
            </a:r>
          </a:p>
          <a:p>
            <a:pPr marL="68580" indent="0">
              <a:buNone/>
            </a:pPr>
            <a:r>
              <a:rPr lang="en-US" dirty="0"/>
              <a:t> </a:t>
            </a:r>
          </a:p>
          <a:p>
            <a:r>
              <a:rPr lang="en-US" dirty="0"/>
              <a:t>so we’ll have: </a:t>
            </a:r>
            <a:r>
              <a:rPr lang="en-US" dirty="0" err="1"/>
              <a:t>Ae</a:t>
            </a:r>
            <a:r>
              <a:rPr lang="en-US" dirty="0"/>
              <a:t>, </a:t>
            </a:r>
            <a:r>
              <a:rPr lang="en-US" dirty="0" err="1"/>
              <a:t>Ke</a:t>
            </a:r>
            <a:r>
              <a:rPr lang="en-US" dirty="0"/>
              <a:t>, </a:t>
            </a:r>
            <a:r>
              <a:rPr lang="en-US" dirty="0" err="1"/>
              <a:t>Az</a:t>
            </a:r>
            <a:r>
              <a:rPr lang="en-US" dirty="0"/>
              <a:t>, </a:t>
            </a:r>
            <a:r>
              <a:rPr lang="en-US" dirty="0" err="1"/>
              <a:t>Kz</a:t>
            </a:r>
            <a:r>
              <a:rPr lang="en-US" dirty="0"/>
              <a:t>, </a:t>
            </a:r>
            <a:r>
              <a:rPr lang="en-US" dirty="0" err="1"/>
              <a:t>Ce</a:t>
            </a:r>
            <a:r>
              <a:rPr lang="en-US" dirty="0"/>
              <a:t>, </a:t>
            </a:r>
            <a:r>
              <a:rPr lang="en-US" dirty="0" err="1"/>
              <a:t>Cz</a:t>
            </a:r>
            <a:r>
              <a:rPr lang="en-US" dirty="0"/>
              <a:t>, CA (conversion from zonal to eddy), CK</a:t>
            </a:r>
          </a:p>
          <a:p>
            <a:pPr marL="68580" indent="0">
              <a:buNone/>
            </a:pPr>
            <a:r>
              <a:rPr lang="en-US" dirty="0"/>
              <a:t> </a:t>
            </a:r>
          </a:p>
          <a:p>
            <a:r>
              <a:rPr lang="en-US" dirty="0"/>
              <a:t>We will separate into essentially mean and eddy motions in the energetics equations.</a:t>
            </a:r>
          </a:p>
          <a:p>
            <a:pPr marL="68580" indent="0">
              <a:buNone/>
            </a:pPr>
            <a:endParaRPr lang="en-US" dirty="0"/>
          </a:p>
          <a:p>
            <a:r>
              <a:rPr lang="en-US" dirty="0"/>
              <a:t>APE  --&gt; </a:t>
            </a:r>
            <a:r>
              <a:rPr lang="en-US" dirty="0" err="1"/>
              <a:t>Ke</a:t>
            </a:r>
            <a:r>
              <a:rPr lang="en-US" dirty="0"/>
              <a:t> by what processes?</a:t>
            </a:r>
          </a:p>
          <a:p>
            <a:pPr marL="68580" indent="0">
              <a:buNone/>
            </a:pP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413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lstStyle/>
          <a:p>
            <a:r>
              <a:rPr lang="en-US" dirty="0"/>
              <a:t>Show Equations and box diagrams: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819400"/>
            <a:ext cx="4796067" cy="3505200"/>
          </a:xfrm>
          <a:prstGeom prst="rect">
            <a:avLst/>
          </a:prstGeom>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334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926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normAutofit fontScale="77500" lnSpcReduction="20000"/>
          </a:bodyPr>
          <a:lstStyle/>
          <a:p>
            <a:pPr lvl="0" indent="-342900">
              <a:spcBef>
                <a:spcPts val="0"/>
              </a:spcBef>
              <a:buFont typeface="+mj-lt"/>
              <a:buAutoNum type="arabicPeriod"/>
              <a:tabLst>
                <a:tab pos="228600" algn="l"/>
              </a:tabLst>
            </a:pPr>
            <a:r>
              <a:rPr lang="en-US" dirty="0">
                <a:latin typeface="Times New Roman"/>
                <a:ea typeface="Times New Roman"/>
              </a:rPr>
              <a:t>(mean motions) Warm air rising over the Eq., sinking over the poles (</a:t>
            </a:r>
            <a:r>
              <a:rPr lang="en-US" dirty="0" err="1">
                <a:latin typeface="Times New Roman"/>
                <a:ea typeface="Times New Roman"/>
              </a:rPr>
              <a:t>Cz</a:t>
            </a:r>
            <a:r>
              <a:rPr lang="en-US" dirty="0">
                <a:latin typeface="Times New Roman"/>
                <a:ea typeface="Times New Roman"/>
              </a:rPr>
              <a:t>)</a:t>
            </a:r>
            <a:endParaRPr lang="en-US" sz="1600" dirty="0">
              <a:latin typeface="Times New Roman"/>
              <a:ea typeface="Times New Roman"/>
            </a:endParaRPr>
          </a:p>
          <a:p>
            <a:pPr lvl="0" indent="-342900">
              <a:spcBef>
                <a:spcPts val="0"/>
              </a:spcBef>
              <a:buFont typeface="+mj-lt"/>
              <a:buAutoNum type="arabicPeriod"/>
              <a:tabLst>
                <a:tab pos="228600" algn="l"/>
              </a:tabLst>
            </a:pPr>
            <a:endParaRPr lang="en-US" sz="1600" dirty="0">
              <a:latin typeface="Times New Roman"/>
              <a:ea typeface="Times New Roman"/>
            </a:endParaRPr>
          </a:p>
          <a:p>
            <a:pPr lvl="0" indent="-342900">
              <a:spcBef>
                <a:spcPts val="0"/>
              </a:spcBef>
              <a:buFont typeface="+mj-lt"/>
              <a:buAutoNum type="arabicPeriod"/>
              <a:tabLst>
                <a:tab pos="228600" algn="l"/>
              </a:tabLst>
            </a:pPr>
            <a:r>
              <a:rPr lang="en-US" dirty="0">
                <a:latin typeface="Times New Roman"/>
                <a:ea typeface="Times New Roman"/>
              </a:rPr>
              <a:t>(eddy motions) Warm air rising ahead of cyclone and sinking behind it (</a:t>
            </a:r>
            <a:r>
              <a:rPr lang="en-US" dirty="0" err="1">
                <a:latin typeface="Times New Roman"/>
                <a:ea typeface="Times New Roman"/>
              </a:rPr>
              <a:t>Ce</a:t>
            </a:r>
            <a:r>
              <a:rPr lang="en-US" dirty="0">
                <a:latin typeface="Times New Roman"/>
                <a:ea typeface="Times New Roman"/>
              </a:rPr>
              <a:t>)</a:t>
            </a:r>
            <a:endParaRPr lang="en-US" sz="1600" dirty="0">
              <a:latin typeface="Times New Roman"/>
              <a:ea typeface="Times New Roman"/>
            </a:endParaRPr>
          </a:p>
          <a:p>
            <a:pPr lvl="0" indent="-342900">
              <a:spcBef>
                <a:spcPts val="0"/>
              </a:spcBef>
              <a:buFont typeface="+mj-lt"/>
              <a:buAutoNum type="arabicPeriod"/>
              <a:tabLst>
                <a:tab pos="228600" algn="l"/>
              </a:tabLst>
            </a:pPr>
            <a:endParaRPr lang="en-US" sz="1600" dirty="0">
              <a:latin typeface="Times New Roman"/>
              <a:ea typeface="Times New Roman"/>
            </a:endParaRPr>
          </a:p>
          <a:p>
            <a:pPr lvl="0" indent="-342900">
              <a:spcBef>
                <a:spcPts val="0"/>
              </a:spcBef>
              <a:buFont typeface="+mj-lt"/>
              <a:buAutoNum type="arabicPeriod"/>
              <a:tabLst>
                <a:tab pos="228600" algn="l"/>
              </a:tabLst>
            </a:pPr>
            <a:r>
              <a:rPr lang="en-US" dirty="0">
                <a:latin typeface="Times New Roman"/>
                <a:ea typeface="Times New Roman"/>
              </a:rPr>
              <a:t>(eddy)  Cross-isobaric flow  (H ---&gt; L)  (</a:t>
            </a:r>
            <a:r>
              <a:rPr lang="en-US" dirty="0" err="1">
                <a:latin typeface="Times New Roman"/>
                <a:ea typeface="Times New Roman"/>
              </a:rPr>
              <a:t>Ce</a:t>
            </a:r>
            <a:r>
              <a:rPr lang="en-US" dirty="0">
                <a:latin typeface="Times New Roman"/>
                <a:ea typeface="Times New Roman"/>
              </a:rPr>
              <a:t>)</a:t>
            </a:r>
            <a:endParaRPr lang="en-US" sz="1600" dirty="0">
              <a:latin typeface="Times New Roman"/>
              <a:ea typeface="Times New Roman"/>
            </a:endParaRPr>
          </a:p>
          <a:p>
            <a:pPr lvl="0" indent="-342900">
              <a:spcBef>
                <a:spcPts val="0"/>
              </a:spcBef>
              <a:buFont typeface="+mj-lt"/>
              <a:buAutoNum type="arabicPeriod"/>
              <a:tabLst>
                <a:tab pos="228600" algn="l"/>
              </a:tabLst>
            </a:pPr>
            <a:endParaRPr lang="en-US" sz="1600" dirty="0">
              <a:latin typeface="Times New Roman"/>
              <a:ea typeface="Times New Roman"/>
            </a:endParaRPr>
          </a:p>
          <a:p>
            <a:pPr lvl="0" indent="-342900">
              <a:spcBef>
                <a:spcPts val="0"/>
              </a:spcBef>
              <a:buFont typeface="+mj-lt"/>
              <a:buAutoNum type="arabicPeriod"/>
              <a:tabLst>
                <a:tab pos="228600" algn="l"/>
              </a:tabLst>
            </a:pPr>
            <a:r>
              <a:rPr lang="en-US" dirty="0">
                <a:latin typeface="Times New Roman"/>
                <a:ea typeface="Times New Roman"/>
              </a:rPr>
              <a:t>heat flowing from warm to cold regions (CA)</a:t>
            </a:r>
            <a:endParaRPr lang="en-US" sz="1600" dirty="0">
              <a:latin typeface="Times New Roman"/>
              <a:ea typeface="Times New Roman"/>
            </a:endParaRPr>
          </a:p>
          <a:p>
            <a:pPr lvl="0" indent="-342900">
              <a:spcBef>
                <a:spcPts val="0"/>
              </a:spcBef>
              <a:buFont typeface="+mj-lt"/>
              <a:buAutoNum type="arabicPeriod"/>
              <a:tabLst>
                <a:tab pos="228600" algn="l"/>
              </a:tabLst>
            </a:pPr>
            <a:endParaRPr lang="en-US" sz="1600" dirty="0">
              <a:latin typeface="Times New Roman"/>
              <a:ea typeface="Times New Roman"/>
            </a:endParaRPr>
          </a:p>
          <a:p>
            <a:pPr lvl="0" indent="-342900">
              <a:spcBef>
                <a:spcPts val="0"/>
              </a:spcBef>
              <a:buFont typeface="+mj-lt"/>
              <a:buAutoNum type="arabicPeriod"/>
              <a:tabLst>
                <a:tab pos="228600" algn="l"/>
              </a:tabLst>
            </a:pPr>
            <a:r>
              <a:rPr lang="en-US" dirty="0">
                <a:latin typeface="Times New Roman"/>
                <a:ea typeface="Times New Roman"/>
              </a:rPr>
              <a:t>momentum transports from </a:t>
            </a:r>
            <a:r>
              <a:rPr lang="en-US" dirty="0" err="1">
                <a:latin typeface="Times New Roman"/>
                <a:ea typeface="Times New Roman"/>
              </a:rPr>
              <a:t>Umax</a:t>
            </a:r>
            <a:r>
              <a:rPr lang="en-US" dirty="0">
                <a:latin typeface="Times New Roman"/>
                <a:ea typeface="Times New Roman"/>
              </a:rPr>
              <a:t> to </a:t>
            </a:r>
            <a:r>
              <a:rPr lang="en-US" dirty="0" err="1">
                <a:latin typeface="Times New Roman"/>
                <a:ea typeface="Times New Roman"/>
              </a:rPr>
              <a:t>Umin</a:t>
            </a:r>
            <a:r>
              <a:rPr lang="en-US" dirty="0">
                <a:latin typeface="Times New Roman"/>
                <a:ea typeface="Times New Roman"/>
              </a:rPr>
              <a:t>  (CK)</a:t>
            </a:r>
            <a:endParaRPr lang="en-US" sz="1600" dirty="0">
              <a:latin typeface="Times New Roman"/>
              <a:ea typeface="Times New Roman"/>
            </a:endParaRPr>
          </a:p>
          <a:p>
            <a:pPr lvl="0" indent="-342900">
              <a:spcBef>
                <a:spcPts val="0"/>
              </a:spcBef>
              <a:buFont typeface="+mj-lt"/>
              <a:buAutoNum type="arabicPeriod"/>
              <a:tabLst>
                <a:tab pos="228600" algn="l"/>
              </a:tabLst>
            </a:pPr>
            <a:endParaRPr lang="en-US" sz="1600" dirty="0">
              <a:latin typeface="Times New Roman"/>
              <a:ea typeface="Times New Roman"/>
            </a:endParaRPr>
          </a:p>
          <a:p>
            <a:pPr lvl="0" indent="-342900">
              <a:spcBef>
                <a:spcPts val="0"/>
              </a:spcBef>
              <a:buFont typeface="+mj-lt"/>
              <a:buAutoNum type="arabicPeriod"/>
              <a:tabLst>
                <a:tab pos="228600" algn="l"/>
              </a:tabLst>
            </a:pPr>
            <a:r>
              <a:rPr lang="en-US" dirty="0">
                <a:latin typeface="Times New Roman"/>
                <a:ea typeface="Times New Roman"/>
              </a:rPr>
              <a:t>some combination of 1 – 5</a:t>
            </a:r>
            <a:endParaRPr lang="en-US" sz="1600" dirty="0">
              <a:latin typeface="Times New Roman"/>
              <a:ea typeface="Times New Roman"/>
            </a:endParaRPr>
          </a:p>
          <a:p>
            <a:pPr lvl="0" indent="-342900">
              <a:spcBef>
                <a:spcPts val="0"/>
              </a:spcBef>
              <a:buFont typeface="+mj-lt"/>
              <a:buAutoNum type="arabicPeriod"/>
              <a:tabLst>
                <a:tab pos="228600" algn="l"/>
              </a:tabLst>
            </a:pPr>
            <a:endParaRPr lang="en-US" sz="1600" dirty="0">
              <a:latin typeface="Times New Roman"/>
              <a:ea typeface="Times New Roman"/>
            </a:endParaRPr>
          </a:p>
          <a:p>
            <a:pPr lvl="0" indent="-342900">
              <a:spcBef>
                <a:spcPts val="0"/>
              </a:spcBef>
              <a:buFont typeface="+mj-lt"/>
              <a:buAutoNum type="arabicPeriod"/>
              <a:tabLst>
                <a:tab pos="228600" algn="l"/>
              </a:tabLst>
            </a:pPr>
            <a:r>
              <a:rPr lang="en-US" dirty="0">
                <a:latin typeface="Times New Roman"/>
                <a:ea typeface="Times New Roman"/>
              </a:rPr>
              <a:t>Smaller scale phenomena</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68580" indent="0">
              <a:buNone/>
            </a:pP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206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fade">
                                      <p:cBhvr>
                                        <p:cTn id="49" dur="1000"/>
                                        <p:tgtEl>
                                          <p:spTgt spid="3">
                                            <p:txEl>
                                              <p:pRg st="12" end="12"/>
                                            </p:txEl>
                                          </p:spTgt>
                                        </p:tgtEl>
                                      </p:cBhvr>
                                    </p:animEffect>
                                    <p:anim calcmode="lin" valueType="num">
                                      <p:cBhvr>
                                        <p:cTn id="50"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fade">
                                      <p:cBhvr>
                                        <p:cTn id="56" dur="1000"/>
                                        <p:tgtEl>
                                          <p:spTgt spid="3">
                                            <p:txEl>
                                              <p:pRg st="13" end="13"/>
                                            </p:txEl>
                                          </p:spTgt>
                                        </p:tgtEl>
                                      </p:cBhvr>
                                    </p:animEffect>
                                    <p:anim calcmode="lin" valueType="num">
                                      <p:cBhvr>
                                        <p:cTn id="57"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normAutofit/>
          </a:bodyPr>
          <a:lstStyle/>
          <a:p>
            <a:pPr marL="0" marR="0">
              <a:spcBef>
                <a:spcPts val="0"/>
              </a:spcBef>
              <a:spcAft>
                <a:spcPts val="0"/>
              </a:spcAft>
            </a:pPr>
            <a:r>
              <a:rPr lang="en-US" dirty="0">
                <a:latin typeface="Times New Roman"/>
                <a:ea typeface="Times New Roman"/>
              </a:rPr>
              <a:t>TAPE = </a:t>
            </a:r>
            <a:r>
              <a:rPr lang="en-US" dirty="0" err="1">
                <a:latin typeface="Times New Roman"/>
                <a:ea typeface="Times New Roman"/>
              </a:rPr>
              <a:t>Az</a:t>
            </a:r>
            <a:r>
              <a:rPr lang="en-US" dirty="0">
                <a:latin typeface="Times New Roman"/>
                <a:ea typeface="Times New Roman"/>
              </a:rPr>
              <a:t> + </a:t>
            </a:r>
            <a:r>
              <a:rPr lang="en-US" dirty="0" err="1">
                <a:latin typeface="Times New Roman"/>
                <a:ea typeface="Times New Roman"/>
              </a:rPr>
              <a:t>Ae</a:t>
            </a:r>
            <a:r>
              <a:rPr lang="en-US" dirty="0">
                <a:latin typeface="Times New Roman"/>
                <a:ea typeface="Times New Roman"/>
              </a:rPr>
              <a:t>         TKE = </a:t>
            </a:r>
            <a:r>
              <a:rPr lang="en-US" dirty="0" err="1">
                <a:latin typeface="Times New Roman"/>
                <a:ea typeface="Times New Roman"/>
              </a:rPr>
              <a:t>Kz</a:t>
            </a:r>
            <a:r>
              <a:rPr lang="en-US" dirty="0">
                <a:latin typeface="Times New Roman"/>
                <a:ea typeface="Times New Roman"/>
              </a:rPr>
              <a:t> + </a:t>
            </a:r>
            <a:r>
              <a:rPr lang="en-US" dirty="0" err="1">
                <a:latin typeface="Times New Roman"/>
                <a:ea typeface="Times New Roman"/>
              </a:rPr>
              <a:t>Ke</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Let’s take a look!</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			Standing	Transients</a:t>
            </a:r>
            <a:endParaRPr lang="en-US" sz="1600" dirty="0">
              <a:latin typeface="Times New Roman"/>
              <a:ea typeface="Times New Roman"/>
            </a:endParaRPr>
          </a:p>
          <a:p>
            <a:pPr marL="68580" indent="0">
              <a:buNone/>
            </a:pP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418" y="3428999"/>
            <a:ext cx="4724400" cy="1872735"/>
          </a:xfrm>
          <a:prstGeom prst="rect">
            <a:avLst/>
          </a:prstGeom>
          <a:solidFill>
            <a:schemeClr val="tx1"/>
          </a:solidFill>
          <a:ln>
            <a:noFill/>
          </a:ln>
          <a:effectLst/>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085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circle(in)">
                                      <p:cBhvr>
                                        <p:cTn id="17" dur="2000"/>
                                        <p:tgtEl>
                                          <p:spTgt spid="819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1" end="11"/>
                                            </p:txEl>
                                          </p:spTgt>
                                        </p:tgtEl>
                                        <p:attrNameLst>
                                          <p:attrName>style.visibility</p:attrName>
                                        </p:attrNameLst>
                                      </p:cBhvr>
                                      <p:to>
                                        <p:strVal val="visible"/>
                                      </p:to>
                                    </p:set>
                                    <p:animEffect transition="in" filter="wipe(down)">
                                      <p:cBhvr>
                                        <p:cTn id="2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lstStyle/>
          <a:p>
            <a:pPr marL="0" marR="0">
              <a:spcBef>
                <a:spcPts val="0"/>
              </a:spcBef>
              <a:spcAft>
                <a:spcPts val="0"/>
              </a:spcAft>
            </a:pPr>
            <a:endParaRPr lang="en-US" dirty="0">
              <a:latin typeface="Times New Roman"/>
              <a:ea typeface="Times New Roman"/>
            </a:endParaRPr>
          </a:p>
          <a:p>
            <a:pPr marL="0" marR="0">
              <a:spcBef>
                <a:spcPts val="0"/>
              </a:spcBef>
              <a:spcAft>
                <a:spcPts val="0"/>
              </a:spcAft>
            </a:pPr>
            <a:endParaRPr lang="en-US" dirty="0">
              <a:latin typeface="Times New Roman"/>
              <a:ea typeface="Times New Roman"/>
            </a:endParaRPr>
          </a:p>
          <a:p>
            <a:pPr marL="0" marR="0">
              <a:spcBef>
                <a:spcPts val="0"/>
              </a:spcBef>
              <a:spcAft>
                <a:spcPts val="0"/>
              </a:spcAft>
            </a:pPr>
            <a:endParaRPr lang="en-US" dirty="0">
              <a:latin typeface="Times New Roman"/>
              <a:ea typeface="Times New Roman"/>
            </a:endParaRPr>
          </a:p>
          <a:p>
            <a:pPr marL="0" marR="0">
              <a:spcBef>
                <a:spcPts val="0"/>
              </a:spcBef>
              <a:spcAft>
                <a:spcPts val="0"/>
              </a:spcAft>
            </a:pPr>
            <a:endParaRPr lang="en-US" dirty="0">
              <a:latin typeface="Times New Roman"/>
              <a:ea typeface="Times New Roman"/>
            </a:endParaRPr>
          </a:p>
          <a:p>
            <a:pPr marL="0" marR="0">
              <a:spcBef>
                <a:spcPts val="0"/>
              </a:spcBef>
              <a:spcAft>
                <a:spcPts val="0"/>
              </a:spcAft>
            </a:pPr>
            <a:endParaRPr lang="en-US" dirty="0">
              <a:latin typeface="Times New Roman"/>
              <a:ea typeface="Times New Roman"/>
            </a:endParaRPr>
          </a:p>
          <a:p>
            <a:pPr marL="0" marR="0">
              <a:spcBef>
                <a:spcPts val="0"/>
              </a:spcBef>
              <a:spcAft>
                <a:spcPts val="0"/>
              </a:spcAft>
            </a:pPr>
            <a:endParaRPr lang="en-US" dirty="0">
              <a:latin typeface="Times New Roman"/>
              <a:ea typeface="Times New Roman"/>
            </a:endParaRPr>
          </a:p>
          <a:p>
            <a:pPr marL="553212" lvl="3" indent="0">
              <a:spcBef>
                <a:spcPts val="0"/>
              </a:spcBef>
              <a:buNone/>
            </a:pPr>
            <a:endParaRPr lang="en-US" dirty="0">
              <a:latin typeface="Times New Roman"/>
              <a:ea typeface="Times New Roman"/>
            </a:endParaRPr>
          </a:p>
          <a:p>
            <a:pPr marL="553212" lvl="3" indent="0">
              <a:spcBef>
                <a:spcPts val="0"/>
              </a:spcBef>
              <a:buNone/>
            </a:pPr>
            <a:endParaRPr lang="en-US" dirty="0">
              <a:latin typeface="Times New Roman"/>
              <a:ea typeface="Times New Roman"/>
            </a:endParaRPr>
          </a:p>
          <a:p>
            <a:pPr marL="553212" lvl="3" indent="0">
              <a:spcBef>
                <a:spcPts val="0"/>
              </a:spcBef>
              <a:buNone/>
            </a:pPr>
            <a:r>
              <a:rPr lang="en-US" dirty="0">
                <a:latin typeface="Times New Roman"/>
                <a:ea typeface="Times New Roman"/>
              </a:rPr>
              <a:t>Transients				Standing</a:t>
            </a:r>
            <a:endParaRPr lang="en-US" sz="1000" dirty="0">
              <a:latin typeface="Times New Roman"/>
              <a:ea typeface="Times New Roman"/>
            </a:endParaRPr>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048000"/>
            <a:ext cx="5111496" cy="1981200"/>
          </a:xfrm>
          <a:prstGeom prst="rect">
            <a:avLst/>
          </a:prstGeom>
          <a:solidFill>
            <a:schemeClr val="tx1"/>
          </a:solidFill>
          <a:ln>
            <a:noFill/>
          </a:ln>
          <a:effectLst/>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036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wipe(down)">
                                      <p:cBhvr>
                                        <p:cTn id="1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lstStyle/>
          <a:p>
            <a:r>
              <a:rPr lang="en-US" dirty="0">
                <a:latin typeface="Times New Roman"/>
                <a:ea typeface="Times New Roman"/>
              </a:rPr>
              <a:t>Standing			Transients</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824018"/>
            <a:ext cx="4191000" cy="3356593"/>
          </a:xfrm>
          <a:prstGeom prst="rect">
            <a:avLst/>
          </a:prstGeom>
          <a:solidFill>
            <a:schemeClr val="tx1"/>
          </a:solidFill>
          <a:ln>
            <a:noFill/>
          </a:ln>
          <a:effectLst/>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279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Effect transition="in" filter="circle(in)">
                                      <p:cBhvr>
                                        <p:cTn id="14"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marL="0" marR="0">
              <a:spcBef>
                <a:spcPts val="0"/>
              </a:spcBef>
              <a:spcAft>
                <a:spcPts val="0"/>
              </a:spcAft>
            </a:pPr>
            <a:r>
              <a:rPr lang="en-US" sz="2800" dirty="0">
                <a:effectLst/>
                <a:latin typeface="Times New Roman"/>
                <a:ea typeface="Times New Roman"/>
              </a:rPr>
              <a:t>How do we define the tropics? Is there a set definition? </a:t>
            </a:r>
            <a:endParaRPr lang="en-US" sz="1600" dirty="0">
              <a:effectLst/>
              <a:latin typeface="Times New Roman"/>
              <a:ea typeface="Times New Roman"/>
            </a:endParaRPr>
          </a:p>
          <a:p>
            <a:pPr marL="0" marR="0" indent="0">
              <a:spcBef>
                <a:spcPts val="0"/>
              </a:spcBef>
              <a:spcAft>
                <a:spcPts val="0"/>
              </a:spcAft>
              <a:buNone/>
            </a:pPr>
            <a:r>
              <a:rPr lang="en-US" sz="2800" dirty="0">
                <a:effectLst/>
                <a:latin typeface="Times New Roman"/>
                <a:ea typeface="Times New Roman"/>
              </a:rPr>
              <a:t> </a:t>
            </a:r>
            <a:endParaRPr lang="en-US" sz="1600" dirty="0">
              <a:effectLst/>
              <a:latin typeface="Times New Roman"/>
              <a:ea typeface="Times New Roman"/>
            </a:endParaRPr>
          </a:p>
          <a:p>
            <a:pPr marL="0" marR="0">
              <a:spcBef>
                <a:spcPts val="0"/>
              </a:spcBef>
              <a:spcAft>
                <a:spcPts val="0"/>
              </a:spcAft>
            </a:pPr>
            <a:r>
              <a:rPr lang="en-US" sz="2800" dirty="0">
                <a:effectLst/>
                <a:latin typeface="Times New Roman"/>
                <a:ea typeface="Times New Roman"/>
              </a:rPr>
              <a:t>One could separate by tropospheric winds (easterlies mainly in the tropics – </a:t>
            </a:r>
            <a:r>
              <a:rPr lang="en-US" sz="2800" dirty="0" err="1">
                <a:effectLst/>
                <a:latin typeface="Times New Roman"/>
                <a:ea typeface="Times New Roman"/>
              </a:rPr>
              <a:t>westerlies</a:t>
            </a:r>
            <a:r>
              <a:rPr lang="en-US" sz="2800" dirty="0">
                <a:effectLst/>
                <a:latin typeface="Times New Roman"/>
                <a:ea typeface="Times New Roman"/>
              </a:rPr>
              <a:t> elsewhere)</a:t>
            </a:r>
            <a:endParaRPr lang="en-US" sz="1600" dirty="0">
              <a:effectLst/>
              <a:latin typeface="Times New Roman"/>
              <a:ea typeface="Times New Roman"/>
            </a:endParaRPr>
          </a:p>
          <a:p>
            <a:pPr marL="0" marR="0" indent="0">
              <a:spcBef>
                <a:spcPts val="0"/>
              </a:spcBef>
              <a:spcAft>
                <a:spcPts val="0"/>
              </a:spcAft>
              <a:buNone/>
            </a:pPr>
            <a:r>
              <a:rPr lang="en-US" sz="2800" dirty="0">
                <a:effectLst/>
                <a:latin typeface="Times New Roman"/>
                <a:ea typeface="Times New Roman"/>
              </a:rPr>
              <a:t> </a:t>
            </a:r>
            <a:endParaRPr lang="en-US" sz="1600" dirty="0">
              <a:effectLst/>
              <a:latin typeface="Times New Roman"/>
              <a:ea typeface="Times New Roman"/>
            </a:endParaRPr>
          </a:p>
          <a:p>
            <a:pPr marL="0" marR="0">
              <a:spcBef>
                <a:spcPts val="0"/>
              </a:spcBef>
              <a:spcAft>
                <a:spcPts val="0"/>
              </a:spcAft>
            </a:pPr>
            <a:r>
              <a:rPr lang="en-US" sz="2800" dirty="0">
                <a:effectLst/>
                <a:latin typeface="Times New Roman"/>
                <a:ea typeface="Times New Roman"/>
              </a:rPr>
              <a:t>One could define geographically  Tropic of Cancer  </a:t>
            </a:r>
            <a:r>
              <a:rPr lang="en-US" sz="2800" dirty="0">
                <a:effectLst/>
                <a:latin typeface="Times New Roman"/>
                <a:ea typeface="Times New Roman"/>
                <a:sym typeface="Wingdings"/>
              </a:rPr>
              <a:t></a:t>
            </a:r>
            <a:r>
              <a:rPr lang="en-US" sz="2800" dirty="0">
                <a:effectLst/>
                <a:latin typeface="Times New Roman"/>
                <a:ea typeface="Times New Roman"/>
              </a:rPr>
              <a:t> Tropic of Capricorn.</a:t>
            </a:r>
            <a:endParaRPr lang="en-US" sz="1600" dirty="0">
              <a:effectLst/>
              <a:latin typeface="Times New Roman"/>
              <a:ea typeface="Times New Roman"/>
            </a:endParaRPr>
          </a:p>
          <a:p>
            <a:pPr marL="0" marR="0" indent="0">
              <a:spcBef>
                <a:spcPts val="0"/>
              </a:spcBef>
              <a:spcAft>
                <a:spcPts val="0"/>
              </a:spcAft>
              <a:buNone/>
            </a:pPr>
            <a:r>
              <a:rPr lang="en-US" sz="2800" dirty="0">
                <a:effectLst/>
                <a:latin typeface="Times New Roman"/>
                <a:ea typeface="Times New Roman"/>
              </a:rPr>
              <a:t> </a:t>
            </a:r>
            <a:endParaRPr lang="en-US" sz="1600" dirty="0">
              <a:effectLst/>
              <a:latin typeface="Times New Roman"/>
              <a:ea typeface="Times New Roman"/>
            </a:endParaRPr>
          </a:p>
          <a:p>
            <a:pPr marL="0" marR="0">
              <a:spcBef>
                <a:spcPts val="0"/>
              </a:spcBef>
              <a:spcAft>
                <a:spcPts val="0"/>
              </a:spcAft>
            </a:pPr>
            <a:r>
              <a:rPr lang="en-US" sz="2800" dirty="0">
                <a:effectLst/>
                <a:latin typeface="Times New Roman"/>
                <a:ea typeface="Times New Roman"/>
              </a:rPr>
              <a:t>One could include areas encompassed by the Hadley circulation and encompass the subtropical highs.</a:t>
            </a:r>
            <a:endParaRPr lang="en-US" sz="1600" dirty="0">
              <a:effectLst/>
              <a:latin typeface="Times New Roman"/>
              <a:ea typeface="Times New Roman"/>
            </a:endParaRP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69421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3" end="3"/>
                                            </p:txEl>
                                          </p:spTgt>
                                        </p:tgtEl>
                                        <p:attrNameLst>
                                          <p:attrName>style.visibility</p:attrName>
                                        </p:attrNameLst>
                                      </p:cBhvr>
                                      <p:to>
                                        <p:strVal val="visible"/>
                                      </p:to>
                                    </p:set>
                                    <p:anim calcmode="lin" valueType="num">
                                      <p:cBhvr additive="base">
                                        <p:cTn id="25"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4" end="4"/>
                                            </p:txEl>
                                          </p:spTgt>
                                        </p:tgtEl>
                                        <p:attrNameLst>
                                          <p:attrName>style.visibility</p:attrName>
                                        </p:attrNameLst>
                                      </p:cBhvr>
                                      <p:to>
                                        <p:strVal val="visible"/>
                                      </p:to>
                                    </p:set>
                                    <p:anim calcmode="lin" valueType="num">
                                      <p:cBhvr additive="base">
                                        <p:cTn id="31"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5" end="5"/>
                                            </p:txEl>
                                          </p:spTgt>
                                        </p:tgtEl>
                                        <p:attrNameLst>
                                          <p:attrName>style.visibility</p:attrName>
                                        </p:attrNameLst>
                                      </p:cBhvr>
                                      <p:to>
                                        <p:strVal val="visible"/>
                                      </p:to>
                                    </p:set>
                                    <p:anim calcmode="lin" valueType="num">
                                      <p:cBhvr additive="base">
                                        <p:cTn id="37"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75">
                                            <p:txEl>
                                              <p:pRg st="6" end="6"/>
                                            </p:txEl>
                                          </p:spTgt>
                                        </p:tgtEl>
                                        <p:attrNameLst>
                                          <p:attrName>style.visibility</p:attrName>
                                        </p:attrNameLst>
                                      </p:cBhvr>
                                      <p:to>
                                        <p:strVal val="visible"/>
                                      </p:to>
                                    </p:set>
                                    <p:anim calcmode="lin" valueType="num">
                                      <p:cBhvr additive="base">
                                        <p:cTn id="43"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OK, </a:t>
            </a:r>
            <a:r>
              <a:rPr lang="en-US" sz="2800" dirty="0" err="1">
                <a:effectLst/>
              </a:rPr>
              <a:t>Trenberth</a:t>
            </a:r>
            <a:r>
              <a:rPr lang="en-US" sz="2800" dirty="0">
                <a:effectLst/>
              </a:rPr>
              <a:t> and Chen (1988) state that the geostrophic wind is a diagnostic, thus could be inverted to define geostrophic </a:t>
            </a:r>
            <a:r>
              <a:rPr lang="en-US" sz="2800" dirty="0" err="1">
                <a:effectLst/>
              </a:rPr>
              <a:t>geopotential</a:t>
            </a:r>
            <a:r>
              <a:rPr lang="en-US" sz="2800" dirty="0">
                <a:effectLst/>
              </a:rPr>
              <a:t> field. </a:t>
            </a:r>
          </a:p>
          <a:p>
            <a:r>
              <a:rPr lang="en-US" sz="2800" dirty="0">
                <a:effectLst/>
              </a:rPr>
              <a:t>  </a:t>
            </a:r>
          </a:p>
          <a:p>
            <a:r>
              <a:rPr lang="en-US" sz="2800" dirty="0">
                <a:effectLst/>
                <a:sym typeface="Wingdings"/>
              </a:rPr>
              <a:t></a:t>
            </a:r>
            <a:r>
              <a:rPr lang="en-US" sz="2800" dirty="0">
                <a:effectLst/>
              </a:rPr>
              <a:t> We can define this “geostrophic </a:t>
            </a:r>
            <a:r>
              <a:rPr lang="en-US" sz="2800" dirty="0" err="1">
                <a:effectLst/>
              </a:rPr>
              <a:t>geopotential</a:t>
            </a:r>
            <a:r>
              <a:rPr lang="en-US" sz="2800" dirty="0">
                <a:effectLst/>
              </a:rPr>
              <a:t>” as the field, which satisfies geostrophic wind relation. Thus, observed height field must contain an “</a:t>
            </a:r>
            <a:r>
              <a:rPr lang="en-US" sz="2800" dirty="0" err="1">
                <a:effectLst/>
              </a:rPr>
              <a:t>ageostropic</a:t>
            </a:r>
            <a:r>
              <a:rPr lang="en-US" sz="2800" dirty="0">
                <a:effectLst/>
              </a:rPr>
              <a:t> </a:t>
            </a:r>
            <a:r>
              <a:rPr lang="en-US" sz="2800" dirty="0" err="1">
                <a:effectLst/>
              </a:rPr>
              <a:t>geopotential</a:t>
            </a:r>
            <a:r>
              <a:rPr lang="en-US" sz="2800" dirty="0">
                <a:effectLst/>
              </a:rPr>
              <a:t>”. </a:t>
            </a:r>
          </a:p>
          <a:p>
            <a:r>
              <a:rPr lang="en-US" sz="2800" dirty="0">
                <a:effectLst/>
              </a:rPr>
              <a:t> </a:t>
            </a:r>
          </a:p>
          <a:p>
            <a:r>
              <a:rPr lang="en-US" sz="2800" dirty="0">
                <a:effectLst/>
              </a:rPr>
              <a:t> 	</a:t>
            </a:r>
            <a:r>
              <a:rPr lang="en-US" sz="2800" dirty="0" err="1">
                <a:effectLst/>
              </a:rPr>
              <a:t>z</a:t>
            </a:r>
            <a:r>
              <a:rPr lang="en-US" sz="2800" baseline="-25000" dirty="0" err="1">
                <a:effectLst/>
              </a:rPr>
              <a:t>obs</a:t>
            </a:r>
            <a:r>
              <a:rPr lang="en-US" sz="2800" dirty="0">
                <a:effectLst/>
              </a:rPr>
              <a:t> = </a:t>
            </a:r>
            <a:r>
              <a:rPr lang="en-US" sz="2800" dirty="0" err="1">
                <a:effectLst/>
              </a:rPr>
              <a:t>z</a:t>
            </a:r>
            <a:r>
              <a:rPr lang="en-US" sz="2800" baseline="-25000" dirty="0" err="1">
                <a:effectLst/>
              </a:rPr>
              <a:t>geo</a:t>
            </a:r>
            <a:r>
              <a:rPr lang="en-US" sz="2800" dirty="0">
                <a:effectLst/>
              </a:rPr>
              <a:t> + </a:t>
            </a:r>
            <a:r>
              <a:rPr lang="en-US" sz="2800" dirty="0" err="1">
                <a:effectLst/>
              </a:rPr>
              <a:t>z</a:t>
            </a:r>
            <a:r>
              <a:rPr lang="en-US" sz="2800" baseline="-25000" dirty="0" err="1">
                <a:effectLst/>
              </a:rPr>
              <a:t>ageo</a:t>
            </a:r>
            <a:endParaRPr lang="en-US" sz="2800" dirty="0">
              <a:effectLst/>
            </a:endParaRP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26455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3" end="3"/>
                                            </p:txEl>
                                          </p:spTgt>
                                        </p:tgtEl>
                                        <p:attrNameLst>
                                          <p:attrName>style.visibility</p:attrName>
                                        </p:attrNameLst>
                                      </p:cBhvr>
                                      <p:to>
                                        <p:strVal val="visible"/>
                                      </p:to>
                                    </p:set>
                                    <p:anim calcmode="lin" valueType="num">
                                      <p:cBhvr additive="base">
                                        <p:cTn id="25"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4" end="4"/>
                                            </p:txEl>
                                          </p:spTgt>
                                        </p:tgtEl>
                                        <p:attrNameLst>
                                          <p:attrName>style.visibility</p:attrName>
                                        </p:attrNameLst>
                                      </p:cBhvr>
                                      <p:to>
                                        <p:strVal val="visible"/>
                                      </p:to>
                                    </p:set>
                                    <p:anim calcmode="lin" valueType="num">
                                      <p:cBhvr additive="base">
                                        <p:cTn id="31"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lstStyle/>
          <a:p>
            <a:pPr marL="0" marR="0">
              <a:spcBef>
                <a:spcPts val="0"/>
              </a:spcBef>
              <a:spcAft>
                <a:spcPts val="0"/>
              </a:spcAft>
            </a:pPr>
            <a:r>
              <a:rPr lang="en-US" dirty="0">
                <a:latin typeface="Times New Roman"/>
                <a:ea typeface="Times New Roman"/>
              </a:rPr>
              <a:t>Standing		Transients</a:t>
            </a:r>
            <a:endParaRPr lang="en-US" sz="1600" dirty="0">
              <a:effectLst/>
              <a:latin typeface="Times New Roman"/>
              <a:ea typeface="Times New Roman"/>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971800"/>
            <a:ext cx="5152644" cy="1752600"/>
          </a:xfrm>
          <a:prstGeom prst="rect">
            <a:avLst/>
          </a:prstGeom>
          <a:solidFill>
            <a:schemeClr val="tx1"/>
          </a:solidFill>
          <a:ln>
            <a:noFill/>
          </a:ln>
          <a:effectLst/>
        </p:spPr>
      </p:pic>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709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circle(in)">
                                      <p:cBhvr>
                                        <p:cTn id="12"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lstStyle/>
          <a:p>
            <a:r>
              <a:rPr lang="en-US" dirty="0"/>
              <a:t>Standing		Transients</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895600"/>
            <a:ext cx="4002024" cy="1981200"/>
          </a:xfrm>
          <a:prstGeom prst="rect">
            <a:avLst/>
          </a:prstGeom>
          <a:solidFill>
            <a:schemeClr val="tx1"/>
          </a:solidFill>
          <a:ln>
            <a:noFill/>
          </a:ln>
          <a:effectLst/>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395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wipe(down)">
                                      <p:cBhvr>
                                        <p:cTn id="12"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5902" y="2971800"/>
            <a:ext cx="8738098" cy="2209800"/>
          </a:xfrm>
          <a:prstGeom prst="rect">
            <a:avLst/>
          </a:prstGeom>
          <a:solidFill>
            <a:schemeClr val="tx1"/>
          </a:solidFill>
          <a:ln>
            <a:noFill/>
          </a:ln>
          <a:effectLst/>
        </p:spPr>
      </p:pic>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740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2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err="1"/>
              <a:t>Atms</a:t>
            </a:r>
            <a:r>
              <a:rPr lang="en-US" dirty="0"/>
              <a:t> 8450 Tropical Met.</a:t>
            </a:r>
          </a:p>
        </p:txBody>
      </p:sp>
      <p:sp>
        <p:nvSpPr>
          <p:cNvPr id="3" name="Content Placeholder 2"/>
          <p:cNvSpPr>
            <a:spLocks noGrp="1"/>
          </p:cNvSpPr>
          <p:nvPr>
            <p:ph idx="1"/>
          </p:nvPr>
        </p:nvSpPr>
        <p:spPr/>
        <p:txBody>
          <a:bodyPr>
            <a:normAutofit fontScale="92500" lnSpcReduction="20000"/>
          </a:bodyPr>
          <a:lstStyle/>
          <a:p>
            <a:r>
              <a:rPr lang="en-US" dirty="0"/>
              <a:t>Hurricane Hilda (1964) </a:t>
            </a:r>
            <a:r>
              <a:rPr lang="en-US" dirty="0" err="1"/>
              <a:t>Anthes</a:t>
            </a:r>
            <a:r>
              <a:rPr lang="en-US" dirty="0"/>
              <a:t> and Johnson MWR (1968)</a:t>
            </a:r>
          </a:p>
          <a:p>
            <a:endParaRPr lang="en-US" dirty="0"/>
          </a:p>
          <a:p>
            <a:r>
              <a:rPr lang="en-US" dirty="0"/>
              <a:t>Generation 3.3 W/m2   LHR is 77%   LW rad. 17%    Solar Rad. 6%</a:t>
            </a:r>
          </a:p>
          <a:p>
            <a:endParaRPr lang="en-US" dirty="0"/>
          </a:p>
          <a:p>
            <a:r>
              <a:rPr lang="en-US" dirty="0"/>
              <a:t>Hawkins and Robinson (1968)    5.0 W/m2 Generation and by LHR, LW rad, Sens. And Solar Rad.</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72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sp>
        <p:nvSpPr>
          <p:cNvPr id="3" name="Content Placeholder 2"/>
          <p:cNvSpPr>
            <a:spLocks noGrp="1"/>
          </p:cNvSpPr>
          <p:nvPr>
            <p:ph idx="1"/>
          </p:nvPr>
        </p:nvSpPr>
        <p:spPr/>
        <p:txBody>
          <a:bodyPr/>
          <a:lstStyle/>
          <a:p>
            <a:r>
              <a:rPr lang="en-US" dirty="0" err="1"/>
              <a:t>Edmon</a:t>
            </a:r>
            <a:r>
              <a:rPr lang="en-US" dirty="0"/>
              <a:t> and Vincent (1979) Hurricane Carmen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819399"/>
            <a:ext cx="5197574" cy="3798641"/>
          </a:xfrm>
          <a:prstGeom prst="rect">
            <a:avLst/>
          </a:prstGeom>
        </p:spPr>
      </p:pic>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88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Other definitions:    </a:t>
            </a:r>
          </a:p>
          <a:p>
            <a:pPr eaLnBrk="1" hangingPunct="1">
              <a:lnSpc>
                <a:spcPct val="80000"/>
              </a:lnSpc>
              <a:defRPr/>
            </a:pPr>
            <a:endParaRPr lang="en-US" sz="2800" dirty="0"/>
          </a:p>
          <a:p>
            <a:pPr eaLnBrk="1" hangingPunct="1">
              <a:lnSpc>
                <a:spcPct val="80000"/>
              </a:lnSpc>
              <a:defRPr/>
            </a:pPr>
            <a:r>
              <a:rPr lang="en-US" sz="2800" dirty="0"/>
              <a:t>1)	</a:t>
            </a:r>
            <a:r>
              <a:rPr lang="en-US" sz="2800" dirty="0" err="1"/>
              <a:t>Baroclinic</a:t>
            </a:r>
            <a:r>
              <a:rPr lang="en-US" sz="2800" dirty="0"/>
              <a:t> Vector in PV equation, not equal to zero.  Remember, density is a function of pressure and temperature.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2)	 In the Z_O equation (Omega equation):</a:t>
            </a:r>
          </a:p>
          <a:p>
            <a:pPr eaLnBrk="1" hangingPunct="1">
              <a:lnSpc>
                <a:spcPct val="80000"/>
              </a:lnSpc>
              <a:defRPr/>
            </a:pPr>
            <a:endParaRPr lang="en-US" sz="2800" dirty="0"/>
          </a:p>
          <a:p>
            <a:pPr eaLnBrk="1" hangingPunct="1">
              <a:lnSpc>
                <a:spcPct val="80000"/>
              </a:lnSpc>
              <a:defRPr/>
            </a:pPr>
            <a:r>
              <a:rPr lang="en-US" sz="2800" dirty="0"/>
              <a:t>Temperature Advection + </a:t>
            </a:r>
            <a:r>
              <a:rPr lang="en-US" sz="2800" dirty="0" err="1"/>
              <a:t>Diabatic</a:t>
            </a:r>
            <a:r>
              <a:rPr lang="en-US" sz="2800" dirty="0"/>
              <a:t> Heating  &gt; Adiabatic Term</a:t>
            </a:r>
          </a:p>
          <a:p>
            <a:pPr eaLnBrk="1" hangingPunct="1">
              <a:lnSpc>
                <a:spcPct val="80000"/>
              </a:lnSpc>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830638"/>
            <a:ext cx="3209925" cy="800100"/>
          </a:xfrm>
          <a:prstGeom prst="rect">
            <a:avLst/>
          </a:prstGeom>
          <a:solidFill>
            <a:schemeClr val="tx1"/>
          </a:solidFill>
          <a:ln>
            <a:noFill/>
          </a:ln>
          <a:effectLst/>
        </p:spPr>
      </p:pic>
      <p:pic>
        <p:nvPicPr>
          <p:cNvPr id="266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4600" y="5991514"/>
            <a:ext cx="2381250" cy="857250"/>
          </a:xfrm>
          <a:prstGeom prst="rect">
            <a:avLst/>
          </a:prstGeom>
          <a:solidFill>
            <a:schemeClr val="tx1"/>
          </a:solidFill>
          <a:ln>
            <a:noFill/>
          </a:ln>
          <a:effectLst/>
        </p:spPr>
      </p:pic>
    </p:spTree>
    <p:extLst>
      <p:ext uri="{BB962C8B-B14F-4D97-AF65-F5344CB8AC3E}">
        <p14:creationId xmlns:p14="http://schemas.microsoft.com/office/powerpoint/2010/main" val="328492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7" end="7"/>
                                            </p:txEl>
                                          </p:spTgt>
                                        </p:tgtEl>
                                        <p:attrNameLst>
                                          <p:attrName>style.visibility</p:attrName>
                                        </p:attrNameLst>
                                      </p:cBhvr>
                                      <p:to>
                                        <p:strVal val="visible"/>
                                      </p:to>
                                    </p:set>
                                    <p:anim calcmode="lin" valueType="num">
                                      <p:cBhvr additive="base">
                                        <p:cTn id="25"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400" dirty="0">
                <a:sym typeface="Wingdings" pitchFamily="2" charset="2"/>
              </a:rPr>
              <a:t> </a:t>
            </a:r>
            <a:r>
              <a:rPr lang="en-US" sz="2400" dirty="0"/>
              <a:t>i.e., there is no one process which is considered to be THE mechanism representing "</a:t>
            </a:r>
            <a:r>
              <a:rPr lang="en-US" sz="2400" dirty="0" err="1"/>
              <a:t>baroclinic</a:t>
            </a:r>
            <a:r>
              <a:rPr lang="en-US" sz="2400" dirty="0"/>
              <a:t> instability", it is forced by a variety of mechanisms. The conversion of APE to KE allows disturbances to grow.</a:t>
            </a:r>
          </a:p>
          <a:p>
            <a:pPr eaLnBrk="1" hangingPunct="1">
              <a:lnSpc>
                <a:spcPct val="80000"/>
              </a:lnSpc>
              <a:defRPr/>
            </a:pPr>
            <a:endParaRPr lang="en-US" sz="2400" dirty="0"/>
          </a:p>
          <a:p>
            <a:pPr eaLnBrk="1" hangingPunct="1">
              <a:lnSpc>
                <a:spcPct val="80000"/>
              </a:lnSpc>
              <a:defRPr/>
            </a:pPr>
            <a:r>
              <a:rPr lang="en-US" sz="2400" dirty="0">
                <a:sym typeface="Wingdings" pitchFamily="2" charset="2"/>
              </a:rPr>
              <a:t> </a:t>
            </a:r>
            <a:r>
              <a:rPr lang="en-US" sz="2400" dirty="0"/>
              <a:t> One disturbance that grows as a result of these processes is mid-latitude cyclones (they get much attention and serve as a wonderful model). They are a nice manifestation of </a:t>
            </a:r>
            <a:r>
              <a:rPr lang="en-US" sz="2400" dirty="0" err="1"/>
              <a:t>baroclinic</a:t>
            </a:r>
            <a:r>
              <a:rPr lang="en-US" sz="2400" dirty="0"/>
              <a:t> instability. </a:t>
            </a:r>
          </a:p>
          <a:p>
            <a:pPr eaLnBrk="1" hangingPunct="1">
              <a:lnSpc>
                <a:spcPct val="80000"/>
              </a:lnSpc>
              <a:defRPr/>
            </a:pPr>
            <a:endParaRPr lang="en-US" sz="2800" dirty="0"/>
          </a:p>
          <a:p>
            <a:pPr eaLnBrk="1" hangingPunct="1">
              <a:lnSpc>
                <a:spcPct val="80000"/>
              </a:lnSpc>
              <a:defRPr/>
            </a:pPr>
            <a:r>
              <a:rPr lang="en-US" sz="2800" dirty="0">
                <a:sym typeface="Wingdings" pitchFamily="2" charset="2"/>
              </a:rPr>
              <a:t> </a:t>
            </a:r>
            <a:r>
              <a:rPr lang="en-US" sz="2800" dirty="0"/>
              <a:t> </a:t>
            </a:r>
            <a:r>
              <a:rPr lang="en-US" sz="2400" dirty="0"/>
              <a:t>Pioneering studies of </a:t>
            </a:r>
            <a:r>
              <a:rPr lang="en-US" sz="2400" dirty="0" err="1"/>
              <a:t>Charney</a:t>
            </a:r>
            <a:r>
              <a:rPr lang="en-US" sz="2400" dirty="0"/>
              <a:t> and </a:t>
            </a:r>
            <a:r>
              <a:rPr lang="en-US" sz="2400" dirty="0" err="1"/>
              <a:t>Eady</a:t>
            </a:r>
            <a:r>
              <a:rPr lang="en-US" sz="2400" dirty="0"/>
              <a:t> (1947, 1949) give us some insight in a simple channel model. Let's check it out.</a:t>
            </a:r>
          </a:p>
          <a:p>
            <a:pPr marL="0" indent="0" eaLnBrk="1" hangingPunct="1">
              <a:lnSpc>
                <a:spcPct val="80000"/>
              </a:lnSpc>
              <a:buNone/>
              <a:defRPr/>
            </a:pPr>
            <a:endParaRPr lang="en-US" sz="24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529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err="1"/>
              <a:t>Eady</a:t>
            </a:r>
            <a:r>
              <a:rPr lang="en-US" sz="2800" dirty="0"/>
              <a:t> (1949)</a:t>
            </a:r>
          </a:p>
          <a:p>
            <a:pPr eaLnBrk="1" hangingPunct="1">
              <a:lnSpc>
                <a:spcPct val="80000"/>
              </a:lnSpc>
              <a:defRPr/>
            </a:pPr>
            <a:endParaRPr lang="en-US" sz="2800" dirty="0"/>
          </a:p>
          <a:p>
            <a:pPr eaLnBrk="1" hangingPunct="1">
              <a:lnSpc>
                <a:spcPct val="80000"/>
              </a:lnSpc>
              <a:defRPr/>
            </a:pPr>
            <a:r>
              <a:rPr lang="en-US" sz="2800" dirty="0"/>
              <a:t>Characteristics:</a:t>
            </a:r>
          </a:p>
          <a:p>
            <a:pPr eaLnBrk="1" hangingPunct="1">
              <a:lnSpc>
                <a:spcPct val="80000"/>
              </a:lnSpc>
              <a:defRPr/>
            </a:pPr>
            <a:endParaRPr lang="en-US" sz="2800" dirty="0"/>
          </a:p>
          <a:p>
            <a:pPr eaLnBrk="1" hangingPunct="1">
              <a:lnSpc>
                <a:spcPct val="80000"/>
              </a:lnSpc>
              <a:defRPr/>
            </a:pPr>
            <a:r>
              <a:rPr lang="en-US" sz="2800" dirty="0"/>
              <a:t>•	Shows instability in it's purest form. </a:t>
            </a:r>
          </a:p>
          <a:p>
            <a:pPr eaLnBrk="1" hangingPunct="1">
              <a:lnSpc>
                <a:spcPct val="80000"/>
              </a:lnSpc>
              <a:defRPr/>
            </a:pPr>
            <a:r>
              <a:rPr lang="en-US" sz="2800" dirty="0"/>
              <a:t>•	Velocity </a:t>
            </a:r>
            <a:r>
              <a:rPr lang="en-US" sz="2800" dirty="0" err="1"/>
              <a:t>Uo</a:t>
            </a:r>
            <a:r>
              <a:rPr lang="en-US" sz="2800" dirty="0"/>
              <a:t> is independent of height</a:t>
            </a:r>
          </a:p>
          <a:p>
            <a:pPr eaLnBrk="1" hangingPunct="1">
              <a:lnSpc>
                <a:spcPct val="80000"/>
              </a:lnSpc>
              <a:defRPr/>
            </a:pPr>
            <a:r>
              <a:rPr lang="en-US" sz="2800" dirty="0"/>
              <a:t>•	The model has a horizontal potential temperature gradient. </a:t>
            </a:r>
          </a:p>
          <a:p>
            <a:pPr eaLnBrk="1" hangingPunct="1">
              <a:lnSpc>
                <a:spcPct val="80000"/>
              </a:lnSpc>
              <a:defRPr/>
            </a:pPr>
            <a:r>
              <a:rPr lang="en-US" sz="2800" dirty="0"/>
              <a:t>•	Also has a rigid lid (“geologic” </a:t>
            </a:r>
            <a:r>
              <a:rPr lang="en-US" sz="2800" dirty="0" err="1"/>
              <a:t>tropopause</a:t>
            </a:r>
            <a:r>
              <a:rPr lang="en-US" sz="2800" dirty="0"/>
              <a:t>) at the top. </a:t>
            </a:r>
          </a:p>
          <a:p>
            <a:pPr eaLnBrk="1" hangingPunct="1">
              <a:lnSpc>
                <a:spcPct val="80000"/>
              </a:lnSpc>
              <a:defRPr/>
            </a:pPr>
            <a:r>
              <a:rPr lang="en-US" sz="2800" dirty="0"/>
              <a:t>•	All the action is going to be at the "boundaries".</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18620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5" end="5"/>
                                            </p:txEl>
                                          </p:spTgt>
                                        </p:tgtEl>
                                        <p:attrNameLst>
                                          <p:attrName>style.visibility</p:attrName>
                                        </p:attrNameLst>
                                      </p:cBhvr>
                                      <p:to>
                                        <p:strVal val="visible"/>
                                      </p:to>
                                    </p:set>
                                    <p:anim calcmode="lin" valueType="num">
                                      <p:cBhvr additive="base">
                                        <p:cTn id="25"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6" end="6"/>
                                            </p:txEl>
                                          </p:spTgt>
                                        </p:tgtEl>
                                        <p:attrNameLst>
                                          <p:attrName>style.visibility</p:attrName>
                                        </p:attrNameLst>
                                      </p:cBhvr>
                                      <p:to>
                                        <p:strVal val="visible"/>
                                      </p:to>
                                    </p:set>
                                    <p:anim calcmode="lin" valueType="num">
                                      <p:cBhvr additive="base">
                                        <p:cTn id="31"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7" end="7"/>
                                            </p:txEl>
                                          </p:spTgt>
                                        </p:tgtEl>
                                        <p:attrNameLst>
                                          <p:attrName>style.visibility</p:attrName>
                                        </p:attrNameLst>
                                      </p:cBhvr>
                                      <p:to>
                                        <p:strVal val="visible"/>
                                      </p:to>
                                    </p:set>
                                    <p:anim calcmode="lin" valueType="num">
                                      <p:cBhvr additive="base">
                                        <p:cTn id="37"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75">
                                            <p:txEl>
                                              <p:pRg st="8" end="8"/>
                                            </p:txEl>
                                          </p:spTgt>
                                        </p:tgtEl>
                                        <p:attrNameLst>
                                          <p:attrName>style.visibility</p:attrName>
                                        </p:attrNameLst>
                                      </p:cBhvr>
                                      <p:to>
                                        <p:strVal val="visible"/>
                                      </p:to>
                                    </p:set>
                                    <p:anim calcmode="lin" valueType="num">
                                      <p:cBhvr additive="base">
                                        <p:cTn id="43"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What does the </a:t>
            </a:r>
            <a:r>
              <a:rPr lang="en-US" sz="2800" dirty="0" err="1"/>
              <a:t>Eady</a:t>
            </a:r>
            <a:r>
              <a:rPr lang="en-US" sz="2800" dirty="0"/>
              <a:t> Atmosphere (“planet </a:t>
            </a:r>
            <a:r>
              <a:rPr lang="en-US" sz="2800" dirty="0" err="1"/>
              <a:t>Eady</a:t>
            </a:r>
            <a:r>
              <a:rPr lang="en-US" sz="2800" dirty="0"/>
              <a:t>”) look like?</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675" y="2590800"/>
            <a:ext cx="7106642" cy="4353533"/>
          </a:xfrm>
          <a:prstGeom prst="rect">
            <a:avLst/>
          </a:prstGeom>
        </p:spPr>
      </p:pic>
    </p:spTree>
    <p:extLst>
      <p:ext uri="{BB962C8B-B14F-4D97-AF65-F5344CB8AC3E}">
        <p14:creationId xmlns:p14="http://schemas.microsoft.com/office/powerpoint/2010/main" val="14448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Vertical Wind Shear:</a:t>
            </a:r>
          </a:p>
          <a:p>
            <a:pPr marL="0" indent="0" eaLnBrk="1" hangingPunct="1">
              <a:lnSpc>
                <a:spcPct val="80000"/>
              </a:lnSpc>
              <a:buNone/>
              <a:defRPr/>
            </a:pPr>
            <a:r>
              <a:rPr lang="en-US" sz="2800" dirty="0"/>
              <a:t>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err="1"/>
              <a:t>Bouyancy</a:t>
            </a:r>
            <a:r>
              <a:rPr lang="en-US" sz="2800" dirty="0"/>
              <a:t>:</a:t>
            </a:r>
          </a:p>
          <a:p>
            <a:pPr eaLnBrk="1" hangingPunct="1">
              <a:lnSpc>
                <a:spcPct val="80000"/>
              </a:lnSpc>
              <a:defRPr/>
            </a:pPr>
            <a:endParaRPr lang="en-US" sz="2800" dirty="0"/>
          </a:p>
          <a:p>
            <a:pPr eaLnBrk="1" hangingPunct="1">
              <a:lnSpc>
                <a:spcPct val="80000"/>
              </a:lnSpc>
              <a:defRPr/>
            </a:pPr>
            <a:r>
              <a:rPr lang="en-US" sz="2800" dirty="0"/>
              <a:t>		(Basic State)		(perturbation)</a:t>
            </a:r>
          </a:p>
          <a:p>
            <a:pPr eaLnBrk="1" hangingPunct="1">
              <a:lnSpc>
                <a:spcPct val="80000"/>
              </a:lnSpc>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514599"/>
            <a:ext cx="2209800" cy="1152939"/>
          </a:xfrm>
          <a:prstGeom prst="rect">
            <a:avLst/>
          </a:prstGeom>
          <a:solidFill>
            <a:schemeClr val="tx1"/>
          </a:solidFill>
          <a:ln>
            <a:noFill/>
          </a:ln>
          <a:effec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4953000"/>
            <a:ext cx="5659582" cy="1447800"/>
          </a:xfrm>
          <a:prstGeom prst="rect">
            <a:avLst/>
          </a:prstGeom>
          <a:solidFill>
            <a:schemeClr val="tx1"/>
          </a:solidFill>
          <a:ln>
            <a:noFill/>
          </a:ln>
          <a:effectLst/>
        </p:spPr>
      </p:pic>
    </p:spTree>
    <p:extLst>
      <p:ext uri="{BB962C8B-B14F-4D97-AF65-F5344CB8AC3E}">
        <p14:creationId xmlns:p14="http://schemas.microsoft.com/office/powerpoint/2010/main" val="14638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And:</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r>
              <a:rPr lang="en-US" sz="2800" dirty="0"/>
              <a:t> </a:t>
            </a:r>
            <a:r>
              <a:rPr lang="en-US" sz="2800" dirty="0">
                <a:effectLst/>
              </a:rPr>
              <a:t>We can partition </a:t>
            </a:r>
            <a:r>
              <a:rPr lang="en-US" sz="2800" dirty="0" err="1">
                <a:effectLst/>
              </a:rPr>
              <a:t>geopotential</a:t>
            </a:r>
            <a:r>
              <a:rPr lang="en-US" sz="2800" dirty="0">
                <a:effectLst/>
              </a:rPr>
              <a:t> into rotational and divergent portion as well.   </a:t>
            </a:r>
          </a:p>
          <a:p>
            <a:r>
              <a:rPr lang="en-US" sz="2800" dirty="0">
                <a:effectLst/>
              </a:rPr>
              <a:t>  </a:t>
            </a:r>
          </a:p>
          <a:p>
            <a:r>
              <a:rPr lang="en-US" sz="2800" dirty="0" err="1">
                <a:effectLst/>
              </a:rPr>
              <a:t>Z</a:t>
            </a:r>
            <a:r>
              <a:rPr lang="en-US" sz="2800" baseline="-25000" dirty="0" err="1">
                <a:effectLst/>
              </a:rPr>
              <a:t>obs</a:t>
            </a:r>
            <a:r>
              <a:rPr lang="en-US" sz="2800" dirty="0">
                <a:effectLst/>
              </a:rPr>
              <a:t> = </a:t>
            </a:r>
            <a:r>
              <a:rPr lang="en-US" sz="2800" dirty="0" err="1">
                <a:effectLst/>
              </a:rPr>
              <a:t>Z</a:t>
            </a:r>
            <a:r>
              <a:rPr lang="en-US" sz="2800" baseline="-25000" dirty="0" err="1">
                <a:effectLst/>
              </a:rPr>
              <a:t>r</a:t>
            </a:r>
            <a:r>
              <a:rPr lang="en-US" sz="2800" dirty="0">
                <a:effectLst/>
              </a:rPr>
              <a:t> + </a:t>
            </a:r>
            <a:r>
              <a:rPr lang="en-US" sz="2800" dirty="0" err="1">
                <a:effectLst/>
              </a:rPr>
              <a:t>Z</a:t>
            </a:r>
            <a:r>
              <a:rPr lang="en-US" sz="2800" baseline="-25000" dirty="0" err="1">
                <a:effectLst/>
              </a:rPr>
              <a:t>d</a:t>
            </a:r>
            <a:endParaRPr lang="en-US" sz="2800" dirty="0">
              <a:effectLst/>
            </a:endParaRPr>
          </a:p>
          <a:p>
            <a:pPr marL="0" indent="0">
              <a:buNone/>
            </a:pPr>
            <a:r>
              <a:rPr lang="en-US" sz="2800" dirty="0">
                <a:effectLst/>
              </a:rPr>
              <a:t> </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905000"/>
            <a:ext cx="1533525" cy="1866900"/>
          </a:xfrm>
          <a:prstGeom prst="rect">
            <a:avLst/>
          </a:prstGeom>
          <a:solidFill>
            <a:schemeClr val="tx1"/>
          </a:solidFill>
          <a:ln>
            <a:noFill/>
          </a:ln>
          <a:effectLst/>
        </p:spPr>
      </p:pic>
    </p:spTree>
    <p:extLst>
      <p:ext uri="{BB962C8B-B14F-4D97-AF65-F5344CB8AC3E}">
        <p14:creationId xmlns:p14="http://schemas.microsoft.com/office/powerpoint/2010/main" val="415952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362"/>
                                        </p:tgtEl>
                                        <p:attrNameLst>
                                          <p:attrName>style.visibility</p:attrName>
                                        </p:attrNameLst>
                                      </p:cBhvr>
                                      <p:to>
                                        <p:strVal val="visible"/>
                                      </p:to>
                                    </p:set>
                                    <p:animEffect transition="in" filter="barn(inVertical)">
                                      <p:cBhvr>
                                        <p:cTn id="13" dur="500"/>
                                        <p:tgtEl>
                                          <p:spTgt spid="1536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6" end="6"/>
                                            </p:txEl>
                                          </p:spTgt>
                                        </p:tgtEl>
                                        <p:attrNameLst>
                                          <p:attrName>style.visibility</p:attrName>
                                        </p:attrNameLst>
                                      </p:cBhvr>
                                      <p:to>
                                        <p:strVal val="visible"/>
                                      </p:to>
                                    </p:set>
                                    <p:anim calcmode="lin" valueType="num">
                                      <p:cBhvr additive="base">
                                        <p:cTn id="18"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5" end="5"/>
                                            </p:txEl>
                                          </p:spTgt>
                                        </p:tgtEl>
                                        <p:attrNameLst>
                                          <p:attrName>style.visibility</p:attrName>
                                        </p:attrNameLst>
                                      </p:cBhvr>
                                      <p:to>
                                        <p:strVal val="visible"/>
                                      </p:to>
                                    </p:set>
                                    <p:anim calcmode="lin" valueType="num">
                                      <p:cBhvr additive="base">
                                        <p:cTn id="24"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075">
                                            <p:txEl>
                                              <p:pRg st="7" end="7"/>
                                            </p:txEl>
                                          </p:spTgt>
                                        </p:tgtEl>
                                        <p:attrNameLst>
                                          <p:attrName>style.visibility</p:attrName>
                                        </p:attrNameLst>
                                      </p:cBhvr>
                                      <p:to>
                                        <p:strVal val="visible"/>
                                      </p:to>
                                    </p:set>
                                    <p:anim calcmode="lin" valueType="num">
                                      <p:cBhvr additive="base">
                                        <p:cTn id="30"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075">
                                            <p:txEl>
                                              <p:pRg st="8" end="8"/>
                                            </p:txEl>
                                          </p:spTgt>
                                        </p:tgtEl>
                                        <p:attrNameLst>
                                          <p:attrName>style.visibility</p:attrName>
                                        </p:attrNameLst>
                                      </p:cBhvr>
                                      <p:to>
                                        <p:strVal val="visible"/>
                                      </p:to>
                                    </p:set>
                                    <p:anim calcmode="lin" valueType="num">
                                      <p:cBhvr additive="base">
                                        <p:cTn id="36"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Height field:</a:t>
            </a:r>
          </a:p>
          <a:p>
            <a:pPr eaLnBrk="1" hangingPunct="1">
              <a:lnSpc>
                <a:spcPct val="80000"/>
              </a:lnSpc>
              <a:defRPr/>
            </a:pPr>
            <a:endParaRPr lang="en-US" sz="2800" dirty="0"/>
          </a:p>
          <a:p>
            <a:pPr marL="0" indent="0" eaLnBrk="1" hangingPunct="1">
              <a:lnSpc>
                <a:spcPct val="80000"/>
              </a:lnSpc>
              <a:buNone/>
              <a:defRPr/>
            </a:pPr>
            <a:endParaRPr lang="en-US" sz="2800" dirty="0"/>
          </a:p>
          <a:p>
            <a:pPr eaLnBrk="1" hangingPunct="1">
              <a:lnSpc>
                <a:spcPct val="80000"/>
              </a:lnSpc>
              <a:defRPr/>
            </a:pPr>
            <a:r>
              <a:rPr lang="en-US" sz="2800" dirty="0"/>
              <a:t>Then,  u’, w’  are perturbation winds and </a:t>
            </a:r>
            <a:r>
              <a:rPr lang="en-US" sz="2800" dirty="0" err="1"/>
              <a:t>ug</a:t>
            </a:r>
            <a:r>
              <a:rPr lang="en-US" sz="2800" dirty="0"/>
              <a:t> = </a:t>
            </a:r>
            <a:r>
              <a:rPr lang="en-US" sz="2800" dirty="0" err="1"/>
              <a:t>ug</a:t>
            </a:r>
            <a:r>
              <a:rPr lang="en-US" sz="2800" dirty="0"/>
              <a:t>’(</a:t>
            </a:r>
            <a:r>
              <a:rPr lang="en-US" sz="2800" dirty="0" err="1"/>
              <a:t>x,z,t</a:t>
            </a:r>
            <a:r>
              <a:rPr lang="en-US" sz="2800" dirty="0"/>
              <a:t>)! </a:t>
            </a:r>
          </a:p>
          <a:p>
            <a:pPr eaLnBrk="1" hangingPunct="1">
              <a:lnSpc>
                <a:spcPct val="80000"/>
              </a:lnSpc>
              <a:defRPr/>
            </a:pPr>
            <a:endParaRPr lang="en-US" sz="2800" dirty="0"/>
          </a:p>
          <a:p>
            <a:pPr eaLnBrk="1" hangingPunct="1">
              <a:lnSpc>
                <a:spcPct val="80000"/>
              </a:lnSpc>
              <a:defRPr/>
            </a:pPr>
            <a:r>
              <a:rPr lang="en-US" sz="2800" dirty="0"/>
              <a:t>Potential temperature in </a:t>
            </a:r>
            <a:r>
              <a:rPr lang="en-US" sz="2800" dirty="0" err="1"/>
              <a:t>Boussinesq</a:t>
            </a:r>
            <a:r>
              <a:rPr lang="en-US" sz="2800" dirty="0"/>
              <a:t> Atmosphere:</a:t>
            </a:r>
          </a:p>
          <a:p>
            <a:pPr eaLnBrk="1" hangingPunct="1">
              <a:lnSpc>
                <a:spcPct val="80000"/>
              </a:lnSpc>
              <a:defRPr/>
            </a:pPr>
            <a:endParaRPr lang="en-US" sz="2800" dirty="0"/>
          </a:p>
          <a:p>
            <a:pPr eaLnBrk="1" hangingPunct="1">
              <a:lnSpc>
                <a:spcPct val="80000"/>
              </a:lnSpc>
              <a:defRPr/>
            </a:pPr>
            <a:r>
              <a:rPr lang="en-US" sz="2800" dirty="0"/>
              <a:t>                          </a:t>
            </a:r>
            <a:r>
              <a:rPr lang="en-US" sz="2800" dirty="0">
                <a:sym typeface="Wingdings" pitchFamily="2" charset="2"/>
              </a:rPr>
              <a:t> </a:t>
            </a:r>
            <a:r>
              <a:rPr lang="en-US" sz="2800" dirty="0"/>
              <a:t>“buoyancy” term</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486400"/>
            <a:ext cx="1876425" cy="800100"/>
          </a:xfrm>
          <a:prstGeom prst="rect">
            <a:avLst/>
          </a:prstGeom>
          <a:solidFill>
            <a:schemeClr val="tx1"/>
          </a:solidFill>
          <a:ln>
            <a:noFill/>
          </a:ln>
          <a:effec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2209800"/>
            <a:ext cx="2952750" cy="733425"/>
          </a:xfrm>
          <a:prstGeom prst="rect">
            <a:avLst/>
          </a:prstGeom>
          <a:solidFill>
            <a:schemeClr val="tx1"/>
          </a:solidFill>
          <a:ln>
            <a:noFill/>
          </a:ln>
          <a:effectLst/>
        </p:spPr>
      </p:pic>
    </p:spTree>
    <p:extLst>
      <p:ext uri="{BB962C8B-B14F-4D97-AF65-F5344CB8AC3E}">
        <p14:creationId xmlns:p14="http://schemas.microsoft.com/office/powerpoint/2010/main" val="239577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7" end="7"/>
                                            </p:txEl>
                                          </p:spTgt>
                                        </p:tgtEl>
                                        <p:attrNameLst>
                                          <p:attrName>style.visibility</p:attrName>
                                        </p:attrNameLst>
                                      </p:cBhvr>
                                      <p:to>
                                        <p:strVal val="visible"/>
                                      </p:to>
                                    </p:set>
                                    <p:anim calcmode="lin" valueType="num">
                                      <p:cBhvr additive="base">
                                        <p:cTn id="25"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where "b" is:			 </a:t>
            </a:r>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eaLnBrk="1" hangingPunct="1">
              <a:lnSpc>
                <a:spcPct val="80000"/>
              </a:lnSpc>
              <a:defRPr/>
            </a:pPr>
            <a:r>
              <a:rPr lang="en-US" sz="2800" dirty="0"/>
              <a:t>Representing a </a:t>
            </a:r>
            <a:r>
              <a:rPr lang="en-US" sz="2800" dirty="0" err="1"/>
              <a:t>Boussinesq</a:t>
            </a:r>
            <a:r>
              <a:rPr lang="en-US" sz="2800" dirty="0"/>
              <a:t> atmosphere:</a:t>
            </a:r>
          </a:p>
          <a:p>
            <a:pPr marL="0" indent="0" eaLnBrk="1" hangingPunct="1">
              <a:lnSpc>
                <a:spcPct val="80000"/>
              </a:lnSpc>
              <a:buNone/>
              <a:defRPr/>
            </a:pPr>
            <a:endParaRPr lang="en-US" sz="2800" dirty="0"/>
          </a:p>
          <a:p>
            <a:pPr eaLnBrk="1" hangingPunct="1">
              <a:lnSpc>
                <a:spcPct val="80000"/>
              </a:lnSpc>
              <a:defRPr/>
            </a:pPr>
            <a:r>
              <a:rPr lang="en-US" sz="2800" dirty="0"/>
              <a:t>which is Non-divergent, Small Ro, quasi </a:t>
            </a:r>
            <a:r>
              <a:rPr lang="en-US" sz="2800" dirty="0" err="1"/>
              <a:t>Barotropic</a:t>
            </a:r>
            <a:r>
              <a:rPr lang="en-US" sz="2800" dirty="0"/>
              <a:t>, No rotation (important for </a:t>
            </a:r>
            <a:r>
              <a:rPr lang="en-US" sz="2800" dirty="0" err="1"/>
              <a:t>Rossby</a:t>
            </a:r>
            <a:r>
              <a:rPr lang="en-US" sz="2800" dirty="0"/>
              <a:t> Waves, e.g. there are none!). Basically a shallow water system, so we can use those basic equations!!!</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057400"/>
            <a:ext cx="2028825" cy="809625"/>
          </a:xfrm>
          <a:prstGeom prst="rect">
            <a:avLst/>
          </a:prstGeom>
          <a:solidFill>
            <a:schemeClr val="tx1"/>
          </a:solidFill>
          <a:ln>
            <a:noFill/>
          </a:ln>
          <a:effectLst/>
        </p:spPr>
      </p:pic>
    </p:spTree>
    <p:extLst>
      <p:ext uri="{BB962C8B-B14F-4D97-AF65-F5344CB8AC3E}">
        <p14:creationId xmlns:p14="http://schemas.microsoft.com/office/powerpoint/2010/main" val="273764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Thus Potential Temperature in </a:t>
            </a:r>
            <a:r>
              <a:rPr lang="en-US" sz="2800" dirty="0" err="1"/>
              <a:t>Eady's</a:t>
            </a:r>
            <a:r>
              <a:rPr lang="en-US" sz="2800" dirty="0"/>
              <a:t> Problem is:</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048000"/>
            <a:ext cx="4743450" cy="2133600"/>
          </a:xfrm>
          <a:prstGeom prst="rect">
            <a:avLst/>
          </a:prstGeom>
          <a:solidFill>
            <a:schemeClr val="tx1"/>
          </a:solidFill>
          <a:ln>
            <a:noFill/>
          </a:ln>
          <a:effectLst/>
        </p:spPr>
      </p:pic>
    </p:spTree>
    <p:extLst>
      <p:ext uri="{BB962C8B-B14F-4D97-AF65-F5344CB8AC3E}">
        <p14:creationId xmlns:p14="http://schemas.microsoft.com/office/powerpoint/2010/main" val="131450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Then we can make sure we’ve imposed a realistic slope to the temperature field! If I call the basic state (</a:t>
            </a:r>
            <a:r>
              <a:rPr lang="en-US" sz="2800" dirty="0" err="1"/>
              <a:t>barotropic</a:t>
            </a:r>
            <a:r>
              <a:rPr lang="en-US" sz="2800" dirty="0"/>
              <a:t> state) temperature 			  </a:t>
            </a:r>
          </a:p>
          <a:p>
            <a:pPr eaLnBrk="1" hangingPunct="1">
              <a:lnSpc>
                <a:spcPct val="80000"/>
              </a:lnSpc>
              <a:defRPr/>
            </a:pPr>
            <a:endParaRPr lang="en-US" sz="2800" dirty="0"/>
          </a:p>
          <a:p>
            <a:pPr marL="0" indent="0" eaLnBrk="1" hangingPunct="1">
              <a:lnSpc>
                <a:spcPct val="80000"/>
              </a:lnSpc>
              <a:buNone/>
              <a:defRPr/>
            </a:pPr>
            <a:endParaRPr lang="en-US" sz="2800" dirty="0"/>
          </a:p>
          <a:p>
            <a:pPr eaLnBrk="1" hangingPunct="1">
              <a:lnSpc>
                <a:spcPct val="80000"/>
              </a:lnSpc>
              <a:defRPr/>
            </a:pPr>
            <a:r>
              <a:rPr lang="en-US" sz="2800" dirty="0"/>
              <a:t>Then the slope of the temperature field is:</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240088"/>
            <a:ext cx="1518363" cy="646112"/>
          </a:xfrm>
          <a:prstGeom prst="rect">
            <a:avLst/>
          </a:prstGeom>
          <a:solidFill>
            <a:schemeClr val="tx1"/>
          </a:solidFill>
          <a:ln>
            <a:noFill/>
          </a:ln>
          <a:effec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4952999"/>
            <a:ext cx="2971800" cy="938463"/>
          </a:xfrm>
          <a:prstGeom prst="rect">
            <a:avLst/>
          </a:prstGeom>
          <a:solidFill>
            <a:schemeClr val="tx1"/>
          </a:solidFill>
          <a:ln>
            <a:noFill/>
          </a:ln>
          <a:effectLst/>
        </p:spPr>
      </p:pic>
    </p:spTree>
    <p:extLst>
      <p:ext uri="{BB962C8B-B14F-4D97-AF65-F5344CB8AC3E}">
        <p14:creationId xmlns:p14="http://schemas.microsoft.com/office/powerpoint/2010/main" val="66449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If we set the LHS equal to zero:</a:t>
            </a:r>
          </a:p>
          <a:p>
            <a:pPr marL="0" indent="0" eaLnBrk="1" hangingPunct="1">
              <a:lnSpc>
                <a:spcPct val="80000"/>
              </a:lnSpc>
              <a:buNone/>
              <a:defRPr/>
            </a:pPr>
            <a:r>
              <a:rPr lang="en-US" sz="2800" dirty="0"/>
              <a:t>	</a:t>
            </a:r>
          </a:p>
          <a:p>
            <a:pPr eaLnBrk="1" hangingPunct="1">
              <a:lnSpc>
                <a:spcPct val="80000"/>
              </a:lnSpc>
              <a:defRPr/>
            </a:pPr>
            <a:endParaRPr lang="en-US" sz="2800" dirty="0"/>
          </a:p>
          <a:p>
            <a:pPr eaLnBrk="1" hangingPunct="1">
              <a:lnSpc>
                <a:spcPct val="80000"/>
              </a:lnSpc>
              <a:defRPr/>
            </a:pPr>
            <a:r>
              <a:rPr lang="en-US" sz="2800" dirty="0"/>
              <a:t>The using basic equations, the PV is (</a:t>
            </a:r>
            <a:r>
              <a:rPr lang="en-US" sz="2800" dirty="0" err="1"/>
              <a:t>Boussinesq</a:t>
            </a:r>
            <a:r>
              <a:rPr lang="en-US" sz="2800" dirty="0"/>
              <a:t> </a:t>
            </a:r>
            <a:r>
              <a:rPr lang="en-US" sz="2800" dirty="0" err="1"/>
              <a:t>atms</a:t>
            </a:r>
            <a:r>
              <a:rPr lang="en-US" sz="2800" dirty="0"/>
              <a:t>. in </a:t>
            </a:r>
            <a:r>
              <a:rPr lang="en-US" sz="2800" dirty="0" err="1"/>
              <a:t>Eady</a:t>
            </a:r>
            <a:r>
              <a:rPr lang="en-US" sz="2800" dirty="0"/>
              <a:t> Model). (No Beta effect here!)</a:t>
            </a:r>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eaLnBrk="1" hangingPunct="1">
              <a:lnSpc>
                <a:spcPct val="80000"/>
              </a:lnSpc>
              <a:defRPr/>
            </a:pPr>
            <a:endParaRPr lang="en-US" sz="2800" dirty="0"/>
          </a:p>
          <a:p>
            <a:pPr marL="0" indent="0" eaLnBrk="1" hangingPunct="1">
              <a:lnSpc>
                <a:spcPct val="80000"/>
              </a:lnSpc>
              <a:buNone/>
              <a:defRPr/>
            </a:pPr>
            <a:endParaRPr lang="en-US" sz="2800" dirty="0"/>
          </a:p>
          <a:p>
            <a:pPr eaLnBrk="1" hangingPunct="1">
              <a:lnSpc>
                <a:spcPct val="80000"/>
              </a:lnSpc>
              <a:defRPr/>
            </a:pPr>
            <a:r>
              <a:rPr lang="en-US" sz="2800" dirty="0"/>
              <a:t>		Flow 		Static			Basic</a:t>
            </a:r>
          </a:p>
          <a:p>
            <a:pPr eaLnBrk="1" hangingPunct="1">
              <a:lnSpc>
                <a:spcPct val="80000"/>
              </a:lnSpc>
              <a:defRPr/>
            </a:pPr>
            <a:r>
              <a:rPr lang="en-US" sz="2800" dirty="0"/>
              <a:t>		</a:t>
            </a:r>
            <a:r>
              <a:rPr lang="en-US" sz="2800" dirty="0" err="1"/>
              <a:t>Vorticity</a:t>
            </a:r>
            <a:r>
              <a:rPr lang="en-US" sz="2800" dirty="0"/>
              <a:t>	Stability		State </a:t>
            </a:r>
            <a:r>
              <a:rPr lang="en-US" sz="2800" dirty="0" err="1"/>
              <a:t>Vort</a:t>
            </a:r>
            <a:endParaRPr lang="en-US" sz="2800" dirty="0"/>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524000"/>
            <a:ext cx="1314450" cy="1524000"/>
          </a:xfrm>
          <a:prstGeom prst="rect">
            <a:avLst/>
          </a:prstGeom>
          <a:solidFill>
            <a:schemeClr val="tx1"/>
          </a:solidFill>
          <a:ln>
            <a:noFill/>
          </a:ln>
          <a:effec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9693" y="3886200"/>
            <a:ext cx="6477000" cy="1779396"/>
          </a:xfrm>
          <a:prstGeom prst="rect">
            <a:avLst/>
          </a:prstGeom>
          <a:solidFill>
            <a:schemeClr val="tx1"/>
          </a:solidFill>
          <a:ln>
            <a:noFill/>
          </a:ln>
          <a:effectLst/>
        </p:spPr>
      </p:pic>
    </p:spTree>
    <p:extLst>
      <p:ext uri="{BB962C8B-B14F-4D97-AF65-F5344CB8AC3E}">
        <p14:creationId xmlns:p14="http://schemas.microsoft.com/office/powerpoint/2010/main" val="45648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8" end="8"/>
                                            </p:txEl>
                                          </p:spTgt>
                                        </p:tgtEl>
                                        <p:attrNameLst>
                                          <p:attrName>style.visibility</p:attrName>
                                        </p:attrNameLst>
                                      </p:cBhvr>
                                      <p:to>
                                        <p:strVal val="visible"/>
                                      </p:to>
                                    </p:set>
                                    <p:anim calcmode="lin" valueType="num">
                                      <p:cBhvr additive="base">
                                        <p:cTn id="25"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9" end="9"/>
                                            </p:txEl>
                                          </p:spTgt>
                                        </p:tgtEl>
                                        <p:attrNameLst>
                                          <p:attrName>style.visibility</p:attrName>
                                        </p:attrNameLst>
                                      </p:cBhvr>
                                      <p:to>
                                        <p:strVal val="visible"/>
                                      </p:to>
                                    </p:set>
                                    <p:anim calcmode="lin" valueType="num">
                                      <p:cBhvr additive="base">
                                        <p:cTn id="31" dur="500" fill="hold"/>
                                        <p:tgtEl>
                                          <p:spTgt spid="3075">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We know N is:</a:t>
            </a:r>
          </a:p>
          <a:p>
            <a:pPr marL="0" indent="0" eaLnBrk="1" hangingPunct="1">
              <a:lnSpc>
                <a:spcPct val="80000"/>
              </a:lnSpc>
              <a:buNone/>
              <a:defRPr/>
            </a:pPr>
            <a:r>
              <a:rPr lang="en-US" sz="2800" dirty="0"/>
              <a:t> </a:t>
            </a:r>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marL="0" indent="0" eaLnBrk="1" hangingPunct="1">
              <a:lnSpc>
                <a:spcPct val="80000"/>
              </a:lnSpc>
              <a:buNone/>
              <a:defRPr/>
            </a:pPr>
            <a:r>
              <a:rPr lang="en-US" sz="2800" dirty="0"/>
              <a:t>   Then we break down into a; </a:t>
            </a:r>
          </a:p>
          <a:p>
            <a:pPr marL="0" indent="0" eaLnBrk="1" hangingPunct="1">
              <a:lnSpc>
                <a:spcPct val="80000"/>
              </a:lnSpc>
              <a:buNone/>
              <a:defRPr/>
            </a:pPr>
            <a:endParaRPr lang="en-US" sz="2800" dirty="0"/>
          </a:p>
          <a:p>
            <a:pPr marL="0" indent="0" eaLnBrk="1" hangingPunct="1">
              <a:lnSpc>
                <a:spcPct val="80000"/>
              </a:lnSpc>
              <a:buNone/>
              <a:defRPr/>
            </a:pPr>
            <a:r>
              <a:rPr lang="en-US" sz="2400" dirty="0"/>
              <a:t>1.	quasi-geostrophic basic state (</a:t>
            </a:r>
            <a:r>
              <a:rPr lang="en-US" sz="2400" dirty="0" err="1"/>
              <a:t>Eady</a:t>
            </a:r>
            <a:r>
              <a:rPr lang="en-US" sz="2400" dirty="0"/>
              <a:t> Background </a:t>
            </a:r>
            <a:r>
              <a:rPr lang="en-US" sz="2400" dirty="0" err="1"/>
              <a:t>Vorticity</a:t>
            </a:r>
            <a:r>
              <a:rPr lang="en-US" sz="2400" dirty="0"/>
              <a:t>)</a:t>
            </a:r>
          </a:p>
          <a:p>
            <a:pPr marL="0" indent="0" eaLnBrk="1" hangingPunct="1">
              <a:lnSpc>
                <a:spcPct val="80000"/>
              </a:lnSpc>
              <a:buNone/>
              <a:defRPr/>
            </a:pPr>
            <a:r>
              <a:rPr lang="en-US" sz="2400" dirty="0"/>
              <a:t>2.	Perturbation QGPV (Perturbation for basic </a:t>
            </a:r>
            <a:r>
              <a:rPr lang="en-US" sz="2400" dirty="0" err="1"/>
              <a:t>Eady</a:t>
            </a:r>
            <a:r>
              <a:rPr lang="en-US" sz="2400" dirty="0"/>
              <a:t> problem – Interior PV)</a:t>
            </a:r>
          </a:p>
          <a:p>
            <a:pPr marL="0" indent="0" eaLnBrk="1" hangingPunct="1">
              <a:lnSpc>
                <a:spcPct val="80000"/>
              </a:lnSpc>
              <a:buNone/>
              <a:defRPr/>
            </a:pPr>
            <a:r>
              <a:rPr lang="en-US" sz="2400" dirty="0"/>
              <a:t>3.	Boundary QGPV</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133600"/>
            <a:ext cx="1504950" cy="1571625"/>
          </a:xfrm>
          <a:prstGeom prst="rect">
            <a:avLst/>
          </a:prstGeom>
          <a:solidFill>
            <a:schemeClr val="tx1"/>
          </a:solidFill>
          <a:ln>
            <a:noFill/>
          </a:ln>
          <a:effectLst/>
        </p:spPr>
      </p:pic>
    </p:spTree>
    <p:extLst>
      <p:ext uri="{BB962C8B-B14F-4D97-AF65-F5344CB8AC3E}">
        <p14:creationId xmlns:p14="http://schemas.microsoft.com/office/powerpoint/2010/main" val="88292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7" end="7"/>
                                            </p:txEl>
                                          </p:spTgt>
                                        </p:tgtEl>
                                        <p:attrNameLst>
                                          <p:attrName>style.visibility</p:attrName>
                                        </p:attrNameLst>
                                      </p:cBhvr>
                                      <p:to>
                                        <p:strVal val="visible"/>
                                      </p:to>
                                    </p:set>
                                    <p:anim calcmode="lin" valueType="num">
                                      <p:cBhvr additive="base">
                                        <p:cTn id="25"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8" end="8"/>
                                            </p:txEl>
                                          </p:spTgt>
                                        </p:tgtEl>
                                        <p:attrNameLst>
                                          <p:attrName>style.visibility</p:attrName>
                                        </p:attrNameLst>
                                      </p:cBhvr>
                                      <p:to>
                                        <p:strVal val="visible"/>
                                      </p:to>
                                    </p:set>
                                    <p:anim calcmode="lin" valueType="num">
                                      <p:cBhvr additive="base">
                                        <p:cTn id="31"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9" end="9"/>
                                            </p:txEl>
                                          </p:spTgt>
                                        </p:tgtEl>
                                        <p:attrNameLst>
                                          <p:attrName>style.visibility</p:attrName>
                                        </p:attrNameLst>
                                      </p:cBhvr>
                                      <p:to>
                                        <p:strVal val="visible"/>
                                      </p:to>
                                    </p:set>
                                    <p:anim calcmode="lin" valueType="num">
                                      <p:cBhvr additive="base">
                                        <p:cTn id="37" dur="500" fill="hold"/>
                                        <p:tgtEl>
                                          <p:spTgt spid="3075">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 expressions</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                             A                     B</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286000"/>
            <a:ext cx="6324600" cy="3924300"/>
          </a:xfrm>
          <a:prstGeom prst="rect">
            <a:avLst/>
          </a:prstGeom>
          <a:solidFill>
            <a:schemeClr val="tx1"/>
          </a:solidFill>
          <a:ln>
            <a:noFill/>
          </a:ln>
          <a:effectLst/>
        </p:spPr>
      </p:pic>
    </p:spTree>
    <p:extLst>
      <p:ext uri="{BB962C8B-B14F-4D97-AF65-F5344CB8AC3E}">
        <p14:creationId xmlns:p14="http://schemas.microsoft.com/office/powerpoint/2010/main" val="129500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0" end="10"/>
                                            </p:txEl>
                                          </p:spTgt>
                                        </p:tgtEl>
                                        <p:attrNameLst>
                                          <p:attrName>style.visibility</p:attrName>
                                        </p:attrNameLst>
                                      </p:cBhvr>
                                      <p:to>
                                        <p:strVal val="visible"/>
                                      </p:to>
                                    </p:set>
                                    <p:anim calcmode="lin" valueType="num">
                                      <p:cBhvr additive="base">
                                        <p:cTn id="13" dur="500" fill="hold"/>
                                        <p:tgtEl>
                                          <p:spTgt spid="3075">
                                            <p:txEl>
                                              <p:pRg st="10" end="1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In previous equations…..</a:t>
            </a:r>
          </a:p>
          <a:p>
            <a:pPr eaLnBrk="1" hangingPunct="1">
              <a:lnSpc>
                <a:spcPct val="80000"/>
              </a:lnSpc>
              <a:defRPr/>
            </a:pPr>
            <a:endParaRPr lang="en-US" sz="2800" dirty="0"/>
          </a:p>
          <a:p>
            <a:pPr eaLnBrk="1" hangingPunct="1">
              <a:lnSpc>
                <a:spcPct val="80000"/>
              </a:lnSpc>
              <a:defRPr/>
            </a:pPr>
            <a:r>
              <a:rPr lang="en-US" sz="2800" dirty="0"/>
              <a:t>Then, when z = 0, term A goes to 0!</a:t>
            </a:r>
          </a:p>
          <a:p>
            <a:pPr eaLnBrk="1" hangingPunct="1">
              <a:lnSpc>
                <a:spcPct val="80000"/>
              </a:lnSpc>
              <a:defRPr/>
            </a:pPr>
            <a:r>
              <a:rPr lang="en-US" sz="2800" dirty="0"/>
              <a:t>Then, when z = H, term B  goes to 0!</a:t>
            </a:r>
          </a:p>
          <a:p>
            <a:pPr eaLnBrk="1" hangingPunct="1">
              <a:lnSpc>
                <a:spcPct val="80000"/>
              </a:lnSpc>
              <a:defRPr/>
            </a:pPr>
            <a:endParaRPr lang="en-US" sz="2800" dirty="0"/>
          </a:p>
          <a:p>
            <a:pPr eaLnBrk="1" hangingPunct="1">
              <a:lnSpc>
                <a:spcPct val="80000"/>
              </a:lnSpc>
              <a:defRPr/>
            </a:pPr>
            <a:r>
              <a:rPr lang="en-US" sz="2800" dirty="0"/>
              <a:t>And in the interior, both go to zero!!!</a:t>
            </a:r>
          </a:p>
          <a:p>
            <a:pPr eaLnBrk="1" hangingPunct="1">
              <a:lnSpc>
                <a:spcPct val="80000"/>
              </a:lnSpc>
              <a:defRPr/>
            </a:pPr>
            <a:endParaRPr lang="en-US" sz="2800" dirty="0"/>
          </a:p>
          <a:p>
            <a:pPr eaLnBrk="1" hangingPunct="1">
              <a:lnSpc>
                <a:spcPct val="80000"/>
              </a:lnSpc>
              <a:defRPr/>
            </a:pPr>
            <a:r>
              <a:rPr lang="en-US" sz="2800" dirty="0">
                <a:sym typeface="Wingdings" pitchFamily="2" charset="2"/>
              </a:rPr>
              <a:t> </a:t>
            </a:r>
            <a:r>
              <a:rPr lang="en-US" sz="2800" dirty="0"/>
              <a:t> Then we will solve using Normal Mode!</a:t>
            </a:r>
          </a:p>
          <a:p>
            <a:pPr eaLnBrk="1" hangingPunct="1">
              <a:lnSpc>
                <a:spcPct val="80000"/>
              </a:lnSpc>
              <a:defRPr/>
            </a:pPr>
            <a:r>
              <a:rPr lang="en-US" sz="2800" dirty="0">
                <a:sym typeface="Wingdings" pitchFamily="2" charset="2"/>
              </a:rPr>
              <a:t> </a:t>
            </a:r>
            <a:r>
              <a:rPr lang="en-US" sz="2800" dirty="0"/>
              <a:t>  With some descriptions of the </a:t>
            </a:r>
            <a:r>
              <a:rPr lang="en-US" sz="2800" dirty="0" err="1"/>
              <a:t>Eady</a:t>
            </a:r>
            <a:r>
              <a:rPr lang="en-US" sz="2800" dirty="0"/>
              <a:t> model, all the action is at the boundaries. You get disturbances at surface and Lid. There is no interior PV perturbations.</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70536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5" end="5"/>
                                            </p:txEl>
                                          </p:spTgt>
                                        </p:tgtEl>
                                        <p:attrNameLst>
                                          <p:attrName>style.visibility</p:attrName>
                                        </p:attrNameLst>
                                      </p:cBhvr>
                                      <p:to>
                                        <p:strVal val="visible"/>
                                      </p:to>
                                    </p:set>
                                    <p:anim calcmode="lin" valueType="num">
                                      <p:cBhvr additive="base">
                                        <p:cTn id="25"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7" end="7"/>
                                            </p:txEl>
                                          </p:spTgt>
                                        </p:tgtEl>
                                        <p:attrNameLst>
                                          <p:attrName>style.visibility</p:attrName>
                                        </p:attrNameLst>
                                      </p:cBhvr>
                                      <p:to>
                                        <p:strVal val="visible"/>
                                      </p:to>
                                    </p:set>
                                    <p:anim calcmode="lin" valueType="num">
                                      <p:cBhvr additive="base">
                                        <p:cTn id="31"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8" end="8"/>
                                            </p:txEl>
                                          </p:spTgt>
                                        </p:tgtEl>
                                        <p:attrNameLst>
                                          <p:attrName>style.visibility</p:attrName>
                                        </p:attrNameLst>
                                      </p:cBhvr>
                                      <p:to>
                                        <p:strVal val="visible"/>
                                      </p:to>
                                    </p:set>
                                    <p:anim calcmode="lin" valueType="num">
                                      <p:cBhvr additive="base">
                                        <p:cTn id="37"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sym typeface="Wingdings" pitchFamily="2" charset="2"/>
              </a:rPr>
              <a:t></a:t>
            </a:r>
            <a:r>
              <a:rPr lang="en-US" sz="2800" dirty="0"/>
              <a:t>  Thus we get realistic disturbances when these things "interact", but these disturbances can't themselves grow, we'll see this later. So the interaction produces "realistic" looking disturbances, but these are not representative of the real atmosphere. </a:t>
            </a:r>
          </a:p>
          <a:p>
            <a:pPr eaLnBrk="1" hangingPunct="1">
              <a:lnSpc>
                <a:spcPct val="80000"/>
              </a:lnSpc>
              <a:defRPr/>
            </a:pPr>
            <a:endParaRPr lang="en-US" sz="2800" dirty="0"/>
          </a:p>
          <a:p>
            <a:pPr eaLnBrk="1" hangingPunct="1">
              <a:lnSpc>
                <a:spcPct val="80000"/>
              </a:lnSpc>
              <a:defRPr/>
            </a:pPr>
            <a:r>
              <a:rPr lang="en-US" sz="2800" u="sng" dirty="0"/>
              <a:t>Modal vs. Non-Modal Solutions</a:t>
            </a:r>
          </a:p>
          <a:p>
            <a:pPr eaLnBrk="1" hangingPunct="1">
              <a:lnSpc>
                <a:spcPct val="80000"/>
              </a:lnSpc>
              <a:defRPr/>
            </a:pPr>
            <a:endParaRPr lang="en-US" sz="2800" dirty="0"/>
          </a:p>
          <a:p>
            <a:pPr eaLnBrk="1" hangingPunct="1">
              <a:lnSpc>
                <a:spcPct val="80000"/>
              </a:lnSpc>
              <a:defRPr/>
            </a:pPr>
            <a:r>
              <a:rPr lang="en-US" sz="2800" dirty="0"/>
              <a:t>Good review: Ferrell (1984)</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97253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sym typeface="Wingdings" pitchFamily="2" charset="2"/>
              </a:rPr>
              <a:t> </a:t>
            </a:r>
            <a:r>
              <a:rPr lang="en-US" sz="2800" dirty="0"/>
              <a:t>Substitution of variables is a common way to solve differential equations:</a:t>
            </a:r>
          </a:p>
          <a:p>
            <a:pPr marL="0" indent="0" eaLnBrk="1" hangingPunct="1">
              <a:lnSpc>
                <a:spcPct val="80000"/>
              </a:lnSpc>
              <a:buNone/>
              <a:defRPr/>
            </a:pPr>
            <a:endParaRPr lang="en-US" sz="2800" dirty="0"/>
          </a:p>
          <a:p>
            <a:pPr marL="0" indent="0" eaLnBrk="1" hangingPunct="1">
              <a:lnSpc>
                <a:spcPct val="80000"/>
              </a:lnSpc>
              <a:buNone/>
              <a:defRPr/>
            </a:pPr>
            <a:r>
              <a:rPr lang="en-US" sz="2800" dirty="0"/>
              <a:t>Modal solutions are separation of variable problems of type:</a:t>
            </a:r>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marL="0" indent="0" eaLnBrk="1" hangingPunct="1">
              <a:lnSpc>
                <a:spcPct val="80000"/>
              </a:lnSpc>
              <a:buNone/>
              <a:defRPr/>
            </a:pPr>
            <a:r>
              <a:rPr lang="en-US" sz="2800" dirty="0"/>
              <a:t>		 		</a:t>
            </a:r>
          </a:p>
          <a:p>
            <a:pPr marL="0" indent="0" eaLnBrk="1" hangingPunct="1">
              <a:lnSpc>
                <a:spcPct val="80000"/>
              </a:lnSpc>
              <a:buNone/>
              <a:defRPr/>
            </a:pPr>
            <a:r>
              <a:rPr lang="en-US" sz="2800" dirty="0"/>
              <a:t>Where G(z) and H(t) could represent “amplitude” variations.</a:t>
            </a:r>
          </a:p>
          <a:p>
            <a:pPr marL="0" indent="0" eaLnBrk="1" hangingPunct="1">
              <a:lnSpc>
                <a:spcPct val="80000"/>
              </a:lnSpc>
              <a:buNone/>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4191000"/>
            <a:ext cx="2876550" cy="400050"/>
          </a:xfrm>
          <a:prstGeom prst="rect">
            <a:avLst/>
          </a:prstGeom>
          <a:solidFill>
            <a:schemeClr val="tx1"/>
          </a:solidFill>
          <a:ln>
            <a:noFill/>
          </a:ln>
          <a:effectLst/>
        </p:spPr>
      </p:pic>
    </p:spTree>
    <p:extLst>
      <p:ext uri="{BB962C8B-B14F-4D97-AF65-F5344CB8AC3E}">
        <p14:creationId xmlns:p14="http://schemas.microsoft.com/office/powerpoint/2010/main" val="322268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err="1">
                <a:effectLst/>
              </a:rPr>
              <a:t>Trenberth</a:t>
            </a:r>
            <a:r>
              <a:rPr lang="en-US" sz="2800" dirty="0">
                <a:effectLst/>
              </a:rPr>
              <a:t> and Chen (1988) get the ball rolling on this concept and later </a:t>
            </a:r>
            <a:r>
              <a:rPr lang="en-US" sz="2800" dirty="0" err="1">
                <a:effectLst/>
              </a:rPr>
              <a:t>Louge</a:t>
            </a:r>
            <a:r>
              <a:rPr lang="en-US" sz="2800" dirty="0">
                <a:effectLst/>
              </a:rPr>
              <a:t> et al (1995) MWR - Dan Keyser's student get fancier with the partition:</a:t>
            </a:r>
          </a:p>
          <a:p>
            <a:pPr eaLnBrk="1" hangingPunct="1">
              <a:lnSpc>
                <a:spcPct val="80000"/>
              </a:lnSpc>
              <a:defRPr/>
            </a:pPr>
            <a:endParaRPr lang="en-US" sz="2800" dirty="0"/>
          </a:p>
          <a:p>
            <a:r>
              <a:rPr lang="en-US" sz="2800" dirty="0" err="1">
                <a:effectLst/>
              </a:rPr>
              <a:t>Z</a:t>
            </a:r>
            <a:r>
              <a:rPr lang="en-US" sz="2800" baseline="-25000" dirty="0" err="1">
                <a:effectLst/>
              </a:rPr>
              <a:t>obs</a:t>
            </a:r>
            <a:r>
              <a:rPr lang="en-US" sz="2800" dirty="0">
                <a:effectLst/>
              </a:rPr>
              <a:t> = </a:t>
            </a:r>
            <a:r>
              <a:rPr lang="en-US" sz="2800" dirty="0" err="1">
                <a:effectLst/>
              </a:rPr>
              <a:t>Z</a:t>
            </a:r>
            <a:r>
              <a:rPr lang="en-US" sz="2800" baseline="-25000" dirty="0" err="1">
                <a:effectLst/>
              </a:rPr>
              <a:t>r</a:t>
            </a:r>
            <a:r>
              <a:rPr lang="en-US" sz="2800" dirty="0">
                <a:effectLst/>
              </a:rPr>
              <a:t> + </a:t>
            </a:r>
            <a:r>
              <a:rPr lang="en-US" sz="2800" dirty="0" err="1">
                <a:effectLst/>
              </a:rPr>
              <a:t>Z</a:t>
            </a:r>
            <a:r>
              <a:rPr lang="en-US" sz="2800" baseline="-25000" dirty="0" err="1">
                <a:effectLst/>
              </a:rPr>
              <a:t>d</a:t>
            </a:r>
            <a:r>
              <a:rPr lang="en-US" sz="2800" dirty="0">
                <a:effectLst/>
              </a:rPr>
              <a:t> + </a:t>
            </a:r>
            <a:r>
              <a:rPr lang="en-US" sz="2800" dirty="0" err="1">
                <a:effectLst/>
              </a:rPr>
              <a:t>Z</a:t>
            </a:r>
            <a:r>
              <a:rPr lang="en-US" sz="2800" baseline="-25000" dirty="0" err="1">
                <a:effectLst/>
              </a:rPr>
              <a:t>h</a:t>
            </a:r>
            <a:r>
              <a:rPr lang="en-US" sz="2800" dirty="0">
                <a:effectLst/>
              </a:rPr>
              <a:t>   (where h = "harmonic" part of the flow)</a:t>
            </a:r>
          </a:p>
          <a:p>
            <a:r>
              <a:rPr lang="en-US" sz="2800" dirty="0">
                <a:effectLst/>
              </a:rPr>
              <a:t>  </a:t>
            </a:r>
          </a:p>
          <a:p>
            <a:r>
              <a:rPr lang="en-US" sz="2800" dirty="0">
                <a:effectLst/>
              </a:rPr>
              <a:t>Start with appropriate condition:</a:t>
            </a:r>
          </a:p>
          <a:p>
            <a:r>
              <a:rPr lang="en-US" sz="2800" dirty="0">
                <a:effectLst/>
              </a:rPr>
              <a:t> </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49183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 calcmode="lin" valueType="num">
                                      <p:cBhvr additive="base">
                                        <p:cTn id="2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5" end="5"/>
                                            </p:txEl>
                                          </p:spTgt>
                                        </p:tgtEl>
                                        <p:attrNameLst>
                                          <p:attrName>style.visibility</p:attrName>
                                        </p:attrNameLst>
                                      </p:cBhvr>
                                      <p:to>
                                        <p:strVal val="visible"/>
                                      </p:to>
                                    </p:set>
                                    <p:anim calcmode="lin" valueType="num">
                                      <p:cBhvr additive="base">
                                        <p:cTn id="31"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Or……</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So, as t </a:t>
            </a:r>
            <a:r>
              <a:rPr lang="en-US" sz="2800" dirty="0">
                <a:sym typeface="Wingdings" pitchFamily="2" charset="2"/>
              </a:rPr>
              <a:t></a:t>
            </a:r>
            <a:r>
              <a:rPr lang="en-US" sz="2800" dirty="0"/>
              <a:t> 0   we get “discrete” (integer numbered) wave solutions.</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514600"/>
            <a:ext cx="4737434" cy="1600200"/>
          </a:xfrm>
          <a:prstGeom prst="rect">
            <a:avLst/>
          </a:prstGeom>
          <a:solidFill>
            <a:schemeClr val="tx1"/>
          </a:solidFill>
          <a:ln>
            <a:noFill/>
          </a:ln>
          <a:effectLst/>
        </p:spPr>
      </p:pic>
    </p:spTree>
    <p:extLst>
      <p:ext uri="{BB962C8B-B14F-4D97-AF65-F5344CB8AC3E}">
        <p14:creationId xmlns:p14="http://schemas.microsoft.com/office/powerpoint/2010/main" val="1316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7" end="7"/>
                                            </p:txEl>
                                          </p:spTgt>
                                        </p:tgtEl>
                                        <p:attrNameLst>
                                          <p:attrName>style.visibility</p:attrName>
                                        </p:attrNameLst>
                                      </p:cBhvr>
                                      <p:to>
                                        <p:strVal val="visible"/>
                                      </p:to>
                                    </p:set>
                                    <p:anim calcmode="lin" valueType="num">
                                      <p:cBhvr additive="base">
                                        <p:cTn id="13"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In the above:</a:t>
            </a:r>
          </a:p>
          <a:p>
            <a:pPr eaLnBrk="1" hangingPunct="1">
              <a:lnSpc>
                <a:spcPct val="80000"/>
              </a:lnSpc>
              <a:defRPr/>
            </a:pPr>
            <a:endParaRPr lang="en-US" sz="2800" dirty="0"/>
          </a:p>
          <a:p>
            <a:pPr eaLnBrk="1" hangingPunct="1">
              <a:lnSpc>
                <a:spcPct val="80000"/>
              </a:lnSpc>
              <a:defRPr/>
            </a:pPr>
            <a:r>
              <a:rPr lang="en-US" sz="2800" dirty="0"/>
              <a:t>		</a:t>
            </a:r>
            <a:r>
              <a:rPr lang="en-US" sz="2800" dirty="0">
                <a:latin typeface="Symbol" pitchFamily="18" charset="2"/>
              </a:rPr>
              <a:t></a:t>
            </a:r>
            <a:r>
              <a:rPr lang="en-US" sz="2800" baseline="-25000" dirty="0"/>
              <a:t>r</a:t>
            </a:r>
            <a:r>
              <a:rPr lang="en-US" sz="2800" dirty="0"/>
              <a:t> = the steady amplitude (propagation) part of the wave.</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		</a:t>
            </a:r>
            <a:r>
              <a:rPr lang="en-US" sz="2800" dirty="0" err="1"/>
              <a:t>i</a:t>
            </a:r>
            <a:r>
              <a:rPr lang="en-US" sz="2800" dirty="0" err="1">
                <a:latin typeface="Symbol" pitchFamily="18" charset="2"/>
              </a:rPr>
              <a:t></a:t>
            </a:r>
            <a:r>
              <a:rPr lang="en-US" sz="2800" baseline="-25000" dirty="0" err="1"/>
              <a:t>i</a:t>
            </a:r>
            <a:r>
              <a:rPr lang="en-US" sz="2800" dirty="0"/>
              <a:t> = the amplitude change (growth and decay) part of the wave.</a:t>
            </a:r>
          </a:p>
          <a:p>
            <a:pPr eaLnBrk="1" hangingPunct="1">
              <a:lnSpc>
                <a:spcPct val="80000"/>
              </a:lnSpc>
              <a:defRPr/>
            </a:pPr>
            <a:endParaRPr lang="en-US" sz="2800" dirty="0"/>
          </a:p>
          <a:p>
            <a:pPr eaLnBrk="1" hangingPunct="1">
              <a:lnSpc>
                <a:spcPct val="80000"/>
              </a:lnSpc>
              <a:defRPr/>
            </a:pPr>
            <a:r>
              <a:rPr lang="en-US" sz="2800" dirty="0">
                <a:sym typeface="Wingdings" pitchFamily="2" charset="2"/>
              </a:rPr>
              <a:t></a:t>
            </a:r>
            <a:r>
              <a:rPr lang="en-US" sz="2800" dirty="0"/>
              <a:t> Also, we‘ll separate the Horizontal and vertical Scales, as well as time.</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56089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7" end="7"/>
                                            </p:txEl>
                                          </p:spTgt>
                                        </p:tgtEl>
                                        <p:attrNameLst>
                                          <p:attrName>style.visibility</p:attrName>
                                        </p:attrNameLst>
                                      </p:cBhvr>
                                      <p:to>
                                        <p:strVal val="visible"/>
                                      </p:to>
                                    </p:set>
                                    <p:anim calcmode="lin" valueType="num">
                                      <p:cBhvr additive="base">
                                        <p:cTn id="25"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 </a:t>
            </a:r>
          </a:p>
        </p:txBody>
      </p:sp>
      <p:sp>
        <p:nvSpPr>
          <p:cNvPr id="17411" name="Rectangle 3"/>
          <p:cNvSpPr>
            <a:spLocks noGrp="1" noChangeArrowheads="1"/>
          </p:cNvSpPr>
          <p:nvPr>
            <p:ph type="body" idx="1"/>
          </p:nvPr>
        </p:nvSpPr>
        <p:spPr/>
        <p:txBody>
          <a:bodyPr/>
          <a:lstStyle/>
          <a:p>
            <a:pPr eaLnBrk="1" hangingPunct="1">
              <a:defRPr/>
            </a:pPr>
            <a:r>
              <a:rPr lang="en-US" sz="2400" dirty="0">
                <a:sym typeface="Wingdings" pitchFamily="2" charset="2"/>
              </a:rPr>
              <a:t></a:t>
            </a:r>
            <a:r>
              <a:rPr lang="en-US" sz="2400" dirty="0"/>
              <a:t> As we stated with the </a:t>
            </a:r>
            <a:r>
              <a:rPr lang="en-US" sz="2400" dirty="0" err="1"/>
              <a:t>Eady</a:t>
            </a:r>
            <a:r>
              <a:rPr lang="en-US" sz="2400" dirty="0"/>
              <a:t> model, there are NO interior PV perturbations because the vertical structure of these things are fixed (see Davis excerpt). These tend to be too slow though.</a:t>
            </a:r>
          </a:p>
          <a:p>
            <a:pPr eaLnBrk="1" hangingPunct="1">
              <a:defRPr/>
            </a:pPr>
            <a:endParaRPr lang="en-US" sz="2400" dirty="0"/>
          </a:p>
          <a:p>
            <a:pPr eaLnBrk="1" hangingPunct="1">
              <a:defRPr/>
            </a:pPr>
            <a:r>
              <a:rPr lang="en-US" sz="2400" dirty="0"/>
              <a:t>Modal solution tend to be of steady state; akin to t = 0. Again, this means no growth or decay, as they tend to only use the “real” part of the mode.</a:t>
            </a:r>
          </a:p>
          <a:p>
            <a:pPr eaLnBrk="1" hangingPunct="1">
              <a:defRPr/>
            </a:pPr>
            <a:endParaRPr lang="en-US" dirty="0"/>
          </a:p>
          <a:p>
            <a:pPr eaLnBrk="1" hangingPunct="1">
              <a:defRPr/>
            </a:pPr>
            <a:r>
              <a:rPr lang="en-US" sz="2400" dirty="0"/>
              <a:t>Non-modal (continuous spectrum)  </a:t>
            </a:r>
            <a:r>
              <a:rPr lang="en-US" sz="2400" dirty="0">
                <a:sym typeface="Wingdings" pitchFamily="2" charset="2"/>
              </a:rPr>
              <a:t></a:t>
            </a:r>
            <a:r>
              <a:rPr lang="en-US" sz="2400" dirty="0"/>
              <a:t> Has interior PV perturbations, is faster, and more true to life. We don't separate all variables (Ferrell, 1984).</a:t>
            </a:r>
          </a:p>
          <a:p>
            <a:pPr eaLnBrk="1" hangingPunct="1">
              <a:defRPr/>
            </a:pPr>
            <a:endParaRPr lang="en-US" dirty="0"/>
          </a:p>
          <a:p>
            <a:pPr eaLnBrk="1" hangingPunct="1">
              <a:defRPr/>
            </a:pPr>
            <a:endParaRPr lang="en-US" dirty="0"/>
          </a:p>
          <a:p>
            <a:pPr eaLnBrk="1" hangingPunct="1">
              <a:defRPr/>
            </a:pPr>
            <a:endParaRPr lang="en-US" dirty="0"/>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 form of the non-modal solution is:</a:t>
            </a:r>
          </a:p>
          <a:p>
            <a:pPr marL="0" indent="0" eaLnBrk="1" hangingPunct="1">
              <a:lnSpc>
                <a:spcPct val="80000"/>
              </a:lnSpc>
              <a:buNone/>
              <a:defRPr/>
            </a:pPr>
            <a:r>
              <a:rPr lang="en-US" sz="2800" dirty="0"/>
              <a:t>		 </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590800"/>
            <a:ext cx="4545874" cy="2209800"/>
          </a:xfrm>
          <a:prstGeom prst="rect">
            <a:avLst/>
          </a:prstGeom>
          <a:solidFill>
            <a:schemeClr val="tx1"/>
          </a:solidFill>
          <a:ln>
            <a:noFill/>
          </a:ln>
          <a:effectLst/>
        </p:spPr>
      </p:pic>
    </p:spTree>
    <p:extLst>
      <p:ext uri="{BB962C8B-B14F-4D97-AF65-F5344CB8AC3E}">
        <p14:creationId xmlns:p14="http://schemas.microsoft.com/office/powerpoint/2010/main" val="25443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In this form; </a:t>
            </a:r>
          </a:p>
          <a:p>
            <a:pPr eaLnBrk="1" hangingPunct="1">
              <a:lnSpc>
                <a:spcPct val="80000"/>
              </a:lnSpc>
              <a:defRPr/>
            </a:pPr>
            <a:endParaRPr lang="en-US" sz="2800" dirty="0"/>
          </a:p>
          <a:p>
            <a:pPr eaLnBrk="1" hangingPunct="1">
              <a:lnSpc>
                <a:spcPct val="80000"/>
              </a:lnSpc>
              <a:defRPr/>
            </a:pPr>
            <a:r>
              <a:rPr lang="en-US" sz="2800" dirty="0">
                <a:sym typeface="Wingdings" pitchFamily="2" charset="2"/>
              </a:rPr>
              <a:t></a:t>
            </a:r>
            <a:r>
              <a:rPr lang="en-US" sz="2800" dirty="0"/>
              <a:t> The amplitude function “psi” is an arbitrary algebraic or polynomial function of variable frequency and/or wavelength.  </a:t>
            </a:r>
          </a:p>
          <a:p>
            <a:pPr eaLnBrk="1" hangingPunct="1">
              <a:lnSpc>
                <a:spcPct val="80000"/>
              </a:lnSpc>
              <a:defRPr/>
            </a:pPr>
            <a:endParaRPr lang="en-US" sz="2800" dirty="0"/>
          </a:p>
          <a:p>
            <a:pPr eaLnBrk="1" hangingPunct="1">
              <a:lnSpc>
                <a:spcPct val="80000"/>
              </a:lnSpc>
              <a:defRPr/>
            </a:pPr>
            <a:r>
              <a:rPr lang="en-US" sz="2800" dirty="0"/>
              <a:t>	</a:t>
            </a:r>
            <a:r>
              <a:rPr lang="en-US" sz="2800" dirty="0">
                <a:sym typeface="Wingdings" pitchFamily="2" charset="2"/>
              </a:rPr>
              <a:t></a:t>
            </a:r>
            <a:r>
              <a:rPr lang="en-US" sz="2800" dirty="0"/>
              <a:t> Thus, they are on non-fixed structure!</a:t>
            </a:r>
          </a:p>
          <a:p>
            <a:pPr eaLnBrk="1" hangingPunct="1">
              <a:lnSpc>
                <a:spcPct val="80000"/>
              </a:lnSpc>
              <a:defRPr/>
            </a:pPr>
            <a:endParaRPr lang="en-US" sz="2800" dirty="0"/>
          </a:p>
          <a:p>
            <a:pPr eaLnBrk="1" hangingPunct="1">
              <a:lnSpc>
                <a:spcPct val="80000"/>
              </a:lnSpc>
              <a:defRPr/>
            </a:pPr>
            <a:r>
              <a:rPr lang="en-US" sz="2800" dirty="0"/>
              <a:t>	</a:t>
            </a:r>
            <a:r>
              <a:rPr lang="en-US" sz="2800" dirty="0">
                <a:sym typeface="Wingdings" pitchFamily="2" charset="2"/>
              </a:rPr>
              <a:t> </a:t>
            </a:r>
            <a:r>
              <a:rPr lang="en-US" sz="2800" dirty="0"/>
              <a:t> we do have “interactions” here, which mean growth and decay since the vertical structure in not fixed! Vertical structure can change all the time!</a:t>
            </a:r>
          </a:p>
          <a:p>
            <a:pPr eaLnBrk="1" hangingPunct="1">
              <a:lnSpc>
                <a:spcPct val="80000"/>
              </a:lnSpc>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92483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sym typeface="Wingdings" pitchFamily="2" charset="2"/>
              </a:rPr>
              <a:t> </a:t>
            </a:r>
            <a:r>
              <a:rPr lang="en-US" sz="2800" dirty="0"/>
              <a:t>Non-integer wave numbers allowed.</a:t>
            </a:r>
          </a:p>
          <a:p>
            <a:pPr eaLnBrk="1" hangingPunct="1">
              <a:lnSpc>
                <a:spcPct val="80000"/>
              </a:lnSpc>
              <a:defRPr/>
            </a:pPr>
            <a:endParaRPr lang="en-US" sz="2800" dirty="0"/>
          </a:p>
          <a:p>
            <a:pPr eaLnBrk="1" hangingPunct="1">
              <a:lnSpc>
                <a:spcPct val="80000"/>
              </a:lnSpc>
              <a:defRPr/>
            </a:pPr>
            <a:r>
              <a:rPr lang="en-US" sz="2800" dirty="0">
                <a:sym typeface="Wingdings" pitchFamily="2" charset="2"/>
              </a:rPr>
              <a:t></a:t>
            </a:r>
            <a:r>
              <a:rPr lang="en-US" sz="2800" dirty="0"/>
              <a:t>  Ferrell does not use one form or the other exclusively, he "supplements" discrete normal modes with non-modal solutions. Thus, he gets what he calls a 'complete set'.</a:t>
            </a:r>
          </a:p>
          <a:p>
            <a:pPr eaLnBrk="1" hangingPunct="1">
              <a:lnSpc>
                <a:spcPct val="80000"/>
              </a:lnSpc>
              <a:defRPr/>
            </a:pPr>
            <a:endParaRPr lang="en-US" sz="2800" dirty="0"/>
          </a:p>
          <a:p>
            <a:pPr eaLnBrk="1" hangingPunct="1">
              <a:lnSpc>
                <a:spcPct val="80000"/>
              </a:lnSpc>
              <a:defRPr/>
            </a:pPr>
            <a:r>
              <a:rPr lang="en-US" sz="2800" dirty="0">
                <a:sym typeface="Wingdings" pitchFamily="2" charset="2"/>
              </a:rPr>
              <a:t></a:t>
            </a:r>
            <a:r>
              <a:rPr lang="en-US" sz="2800" dirty="0"/>
              <a:t>  Modal solution in </a:t>
            </a:r>
            <a:r>
              <a:rPr lang="en-US" sz="2800" dirty="0" err="1"/>
              <a:t>Eady</a:t>
            </a:r>
            <a:r>
              <a:rPr lang="en-US" sz="2800" dirty="0"/>
              <a:t> model done by Ferrell would take 5 - 6 days to develop a cyclone. In some cases, this is OK or representative of cyclone development. But for most events, this is way too slow. The non-modal solutions of Ferrell grew in 9 - 12 hours. More realistic!</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40521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 </a:t>
            </a:r>
          </a:p>
        </p:txBody>
      </p:sp>
      <p:sp>
        <p:nvSpPr>
          <p:cNvPr id="17411" name="Rectangle 3"/>
          <p:cNvSpPr>
            <a:spLocks noGrp="1" noChangeArrowheads="1"/>
          </p:cNvSpPr>
          <p:nvPr>
            <p:ph type="body" idx="1"/>
          </p:nvPr>
        </p:nvSpPr>
        <p:spPr/>
        <p:txBody>
          <a:bodyPr/>
          <a:lstStyle/>
          <a:p>
            <a:pPr eaLnBrk="1" hangingPunct="1">
              <a:defRPr/>
            </a:pPr>
            <a:r>
              <a:rPr lang="en-US" dirty="0"/>
              <a:t>“Tale of the Tape”  Ferrell vs. </a:t>
            </a:r>
            <a:r>
              <a:rPr lang="en-US" dirty="0" err="1"/>
              <a:t>Eady</a:t>
            </a:r>
            <a:endParaRPr lang="en-US" dirty="0"/>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3522346567"/>
              </p:ext>
            </p:extLst>
          </p:nvPr>
        </p:nvGraphicFramePr>
        <p:xfrm>
          <a:off x="1524000" y="2590800"/>
          <a:ext cx="5863590" cy="4114800"/>
        </p:xfrm>
        <a:graphic>
          <a:graphicData uri="http://schemas.openxmlformats.org/drawingml/2006/table">
            <a:tbl>
              <a:tblPr firstRow="1" firstCol="1" lastRow="1" lastCol="1" bandRow="1" bandCol="1"/>
              <a:tblGrid>
                <a:gridCol w="2931795">
                  <a:extLst>
                    <a:ext uri="{9D8B030D-6E8A-4147-A177-3AD203B41FA5}">
                      <a16:colId xmlns:a16="http://schemas.microsoft.com/office/drawing/2014/main" val="20000"/>
                    </a:ext>
                  </a:extLst>
                </a:gridCol>
                <a:gridCol w="2931795">
                  <a:extLst>
                    <a:ext uri="{9D8B030D-6E8A-4147-A177-3AD203B41FA5}">
                      <a16:colId xmlns:a16="http://schemas.microsoft.com/office/drawing/2014/main" val="20001"/>
                    </a:ext>
                  </a:extLst>
                </a:gridCol>
              </a:tblGrid>
              <a:tr h="205740">
                <a:tc>
                  <a:txBody>
                    <a:bodyPr/>
                    <a:lstStyle/>
                    <a:p>
                      <a:pPr marL="0" marR="0">
                        <a:spcBef>
                          <a:spcPts val="0"/>
                        </a:spcBef>
                        <a:spcAft>
                          <a:spcPts val="0"/>
                        </a:spcAft>
                      </a:pPr>
                      <a:r>
                        <a:rPr lang="en-US" sz="1300" b="1">
                          <a:effectLst/>
                          <a:latin typeface="Times New Roman"/>
                          <a:ea typeface="Times New Roman"/>
                        </a:rPr>
                        <a:t>Ferrell (1984)</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b="1">
                          <a:effectLst/>
                          <a:latin typeface="Times New Roman"/>
                          <a:ea typeface="Times New Roman"/>
                        </a:rPr>
                        <a:t>Eady (1949)</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5740">
                <a:tc>
                  <a:txBody>
                    <a:bodyPr/>
                    <a:lstStyle/>
                    <a:p>
                      <a:pPr marL="0" marR="0">
                        <a:spcBef>
                          <a:spcPts val="0"/>
                        </a:spcBef>
                        <a:spcAft>
                          <a:spcPts val="0"/>
                        </a:spcAft>
                      </a:pPr>
                      <a:r>
                        <a:rPr lang="en-US" sz="1300">
                          <a:effectLst/>
                          <a:latin typeface="Times New Roman"/>
                          <a:ea typeface="Times New Roman"/>
                        </a:rPr>
                        <a:t> </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effectLst/>
                          <a:latin typeface="Times New Roman"/>
                          <a:ea typeface="Times New Roman"/>
                        </a:rPr>
                        <a:t> </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5740">
                <a:tc>
                  <a:txBody>
                    <a:bodyPr/>
                    <a:lstStyle/>
                    <a:p>
                      <a:pPr marL="0" marR="0">
                        <a:spcBef>
                          <a:spcPts val="0"/>
                        </a:spcBef>
                        <a:spcAft>
                          <a:spcPts val="0"/>
                        </a:spcAft>
                      </a:pPr>
                      <a:r>
                        <a:rPr lang="en-US" sz="1300" b="1">
                          <a:effectLst/>
                          <a:latin typeface="Times New Roman"/>
                          <a:ea typeface="Times New Roman"/>
                        </a:rPr>
                        <a:t>Petterssen cyclogenesis:</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effectLst/>
                          <a:latin typeface="Times New Roman"/>
                          <a:ea typeface="Times New Roman"/>
                        </a:rPr>
                        <a:t> </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5740">
                <a:tc>
                  <a:txBody>
                    <a:bodyPr/>
                    <a:lstStyle/>
                    <a:p>
                      <a:pPr marL="0" marR="0">
                        <a:spcBef>
                          <a:spcPts val="0"/>
                        </a:spcBef>
                        <a:spcAft>
                          <a:spcPts val="0"/>
                        </a:spcAft>
                      </a:pPr>
                      <a:r>
                        <a:rPr lang="en-US" sz="1300">
                          <a:effectLst/>
                          <a:latin typeface="Times New Roman"/>
                          <a:ea typeface="Times New Roman"/>
                        </a:rPr>
                        <a:t> </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effectLst/>
                          <a:latin typeface="Times New Roman"/>
                          <a:ea typeface="Times New Roman"/>
                        </a:rPr>
                        <a:t> </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11480">
                <a:tc>
                  <a:txBody>
                    <a:bodyPr/>
                    <a:lstStyle/>
                    <a:p>
                      <a:pPr marL="0" marR="0">
                        <a:spcBef>
                          <a:spcPts val="0"/>
                        </a:spcBef>
                        <a:spcAft>
                          <a:spcPts val="0"/>
                        </a:spcAft>
                      </a:pPr>
                      <a:r>
                        <a:rPr lang="en-US" sz="1300">
                          <a:effectLst/>
                          <a:latin typeface="Times New Roman"/>
                          <a:ea typeface="Times New Roman"/>
                        </a:rPr>
                        <a:t>Yes, upper air disturbance overtakes surface disturbance.</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effectLst/>
                          <a:latin typeface="Times New Roman"/>
                          <a:ea typeface="Times New Roman"/>
                        </a:rPr>
                        <a:t>Yes, but these disturbances “run” by each other.</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5740">
                <a:tc>
                  <a:txBody>
                    <a:bodyPr/>
                    <a:lstStyle/>
                    <a:p>
                      <a:pPr marL="0" marR="0">
                        <a:spcBef>
                          <a:spcPts val="0"/>
                        </a:spcBef>
                        <a:spcAft>
                          <a:spcPts val="0"/>
                        </a:spcAft>
                      </a:pPr>
                      <a:r>
                        <a:rPr lang="en-US" sz="1300">
                          <a:effectLst/>
                          <a:latin typeface="Times New Roman"/>
                          <a:ea typeface="Times New Roman"/>
                        </a:rPr>
                        <a:t> </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effectLst/>
                          <a:latin typeface="Times New Roman"/>
                          <a:ea typeface="Times New Roman"/>
                        </a:rPr>
                        <a:t> </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05740">
                <a:tc>
                  <a:txBody>
                    <a:bodyPr/>
                    <a:lstStyle/>
                    <a:p>
                      <a:pPr marL="0" marR="0">
                        <a:spcBef>
                          <a:spcPts val="0"/>
                        </a:spcBef>
                        <a:spcAft>
                          <a:spcPts val="0"/>
                        </a:spcAft>
                      </a:pPr>
                      <a:r>
                        <a:rPr lang="en-US" sz="1300" b="1">
                          <a:effectLst/>
                          <a:latin typeface="Times New Roman"/>
                          <a:ea typeface="Times New Roman"/>
                        </a:rPr>
                        <a:t>Deepening and Rates:</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effectLst/>
                          <a:latin typeface="Times New Roman"/>
                          <a:ea typeface="Times New Roman"/>
                        </a:rPr>
                        <a:t> </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5740">
                <a:tc>
                  <a:txBody>
                    <a:bodyPr/>
                    <a:lstStyle/>
                    <a:p>
                      <a:pPr marL="0" marR="0">
                        <a:spcBef>
                          <a:spcPts val="0"/>
                        </a:spcBef>
                        <a:spcAft>
                          <a:spcPts val="0"/>
                        </a:spcAft>
                      </a:pPr>
                      <a:r>
                        <a:rPr lang="en-US" sz="1300">
                          <a:effectLst/>
                          <a:latin typeface="Times New Roman"/>
                          <a:ea typeface="Times New Roman"/>
                        </a:rPr>
                        <a:t> </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effectLst/>
                          <a:latin typeface="Times New Roman"/>
                          <a:ea typeface="Times New Roman"/>
                        </a:rPr>
                        <a:t> </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11480">
                <a:tc>
                  <a:txBody>
                    <a:bodyPr/>
                    <a:lstStyle/>
                    <a:p>
                      <a:pPr marL="0" marR="0">
                        <a:spcBef>
                          <a:spcPts val="0"/>
                        </a:spcBef>
                        <a:spcAft>
                          <a:spcPts val="0"/>
                        </a:spcAft>
                      </a:pPr>
                      <a:r>
                        <a:rPr lang="en-US" sz="1300">
                          <a:effectLst/>
                          <a:latin typeface="Times New Roman"/>
                          <a:ea typeface="Times New Roman"/>
                        </a:rPr>
                        <a:t>Yes, especially early on like “the real deal” Overall rate 9 h to 3 days.</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effectLst/>
                          <a:latin typeface="Times New Roman"/>
                          <a:ea typeface="Times New Roman"/>
                        </a:rPr>
                        <a:t>Yes, but very slowly. Overall rate 4 – 6 days.</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5740">
                <a:tc>
                  <a:txBody>
                    <a:bodyPr/>
                    <a:lstStyle/>
                    <a:p>
                      <a:pPr marL="0" marR="0">
                        <a:spcBef>
                          <a:spcPts val="0"/>
                        </a:spcBef>
                        <a:spcAft>
                          <a:spcPts val="0"/>
                        </a:spcAft>
                      </a:pPr>
                      <a:r>
                        <a:rPr lang="en-US" sz="1300">
                          <a:effectLst/>
                          <a:latin typeface="Times New Roman"/>
                          <a:ea typeface="Times New Roman"/>
                        </a:rPr>
                        <a:t> </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effectLst/>
                          <a:latin typeface="Times New Roman"/>
                          <a:ea typeface="Times New Roman"/>
                        </a:rPr>
                        <a:t> </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11480">
                <a:tc>
                  <a:txBody>
                    <a:bodyPr/>
                    <a:lstStyle/>
                    <a:p>
                      <a:pPr marL="0" marR="0">
                        <a:spcBef>
                          <a:spcPts val="0"/>
                        </a:spcBef>
                        <a:spcAft>
                          <a:spcPts val="0"/>
                        </a:spcAft>
                      </a:pPr>
                      <a:r>
                        <a:rPr lang="en-US" sz="1300">
                          <a:effectLst/>
                          <a:latin typeface="Times New Roman"/>
                          <a:ea typeface="Times New Roman"/>
                        </a:rPr>
                        <a:t>Two ‘staged’: initially non-modal, then exponential. </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effectLst/>
                          <a:latin typeface="Times New Roman"/>
                          <a:ea typeface="Times New Roman"/>
                        </a:rPr>
                        <a:t> </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05740">
                <a:tc>
                  <a:txBody>
                    <a:bodyPr/>
                    <a:lstStyle/>
                    <a:p>
                      <a:pPr marL="0" marR="0">
                        <a:spcBef>
                          <a:spcPts val="0"/>
                        </a:spcBef>
                        <a:spcAft>
                          <a:spcPts val="0"/>
                        </a:spcAft>
                      </a:pPr>
                      <a:r>
                        <a:rPr lang="en-US" sz="1300">
                          <a:effectLst/>
                          <a:latin typeface="Times New Roman"/>
                          <a:ea typeface="Times New Roman"/>
                        </a:rPr>
                        <a:t> </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effectLst/>
                          <a:latin typeface="Times New Roman"/>
                          <a:ea typeface="Times New Roman"/>
                        </a:rPr>
                        <a:t> </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05740">
                <a:tc>
                  <a:txBody>
                    <a:bodyPr/>
                    <a:lstStyle/>
                    <a:p>
                      <a:pPr marL="0" marR="0">
                        <a:spcBef>
                          <a:spcPts val="0"/>
                        </a:spcBef>
                        <a:spcAft>
                          <a:spcPts val="0"/>
                        </a:spcAft>
                      </a:pPr>
                      <a:r>
                        <a:rPr lang="en-US" sz="1300">
                          <a:effectLst/>
                          <a:latin typeface="Times New Roman"/>
                          <a:ea typeface="Times New Roman"/>
                        </a:rPr>
                        <a:t>Disturbance:</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effectLst/>
                          <a:latin typeface="Times New Roman"/>
                          <a:ea typeface="Times New Roman"/>
                        </a:rPr>
                        <a:t> </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05740">
                <a:tc>
                  <a:txBody>
                    <a:bodyPr/>
                    <a:lstStyle/>
                    <a:p>
                      <a:pPr marL="0" marR="0">
                        <a:spcBef>
                          <a:spcPts val="0"/>
                        </a:spcBef>
                        <a:spcAft>
                          <a:spcPts val="0"/>
                        </a:spcAft>
                      </a:pPr>
                      <a:r>
                        <a:rPr lang="en-US" sz="1300">
                          <a:effectLst/>
                          <a:latin typeface="Times New Roman"/>
                          <a:ea typeface="Times New Roman"/>
                        </a:rPr>
                        <a:t> </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effectLst/>
                          <a:latin typeface="Times New Roman"/>
                          <a:ea typeface="Times New Roman"/>
                        </a:rPr>
                        <a:t> </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411480">
                <a:tc>
                  <a:txBody>
                    <a:bodyPr/>
                    <a:lstStyle/>
                    <a:p>
                      <a:pPr marL="0" marR="0">
                        <a:spcBef>
                          <a:spcPts val="0"/>
                        </a:spcBef>
                        <a:spcAft>
                          <a:spcPts val="0"/>
                        </a:spcAft>
                      </a:pPr>
                      <a:r>
                        <a:rPr lang="en-US" sz="1300">
                          <a:effectLst/>
                          <a:latin typeface="Times New Roman"/>
                          <a:ea typeface="Times New Roman"/>
                        </a:rPr>
                        <a:t>Can grow, decay, and change shape</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effectLst/>
                          <a:latin typeface="Times New Roman"/>
                          <a:ea typeface="Times New Roman"/>
                        </a:rPr>
                        <a:t>Can “simulate” growth, but are steady-state disturbances.</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05740">
                <a:tc>
                  <a:txBody>
                    <a:bodyPr/>
                    <a:lstStyle/>
                    <a:p>
                      <a:pPr marL="0" marR="0">
                        <a:spcBef>
                          <a:spcPts val="0"/>
                        </a:spcBef>
                        <a:spcAft>
                          <a:spcPts val="0"/>
                        </a:spcAft>
                      </a:pPr>
                      <a:r>
                        <a:rPr lang="en-US" sz="1300">
                          <a:effectLst/>
                          <a:latin typeface="Times New Roman"/>
                          <a:ea typeface="Times New Roman"/>
                        </a:rPr>
                        <a:t> </a:t>
                      </a:r>
                      <a:endParaRPr lang="en-US" sz="100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dirty="0">
                          <a:effectLst/>
                          <a:latin typeface="Times New Roman"/>
                          <a:ea typeface="Times New Roman"/>
                        </a:rPr>
                        <a:t> </a:t>
                      </a:r>
                      <a:endParaRPr lang="en-US" sz="1000" dirty="0">
                        <a:effectLst/>
                        <a:latin typeface="Times New Roman"/>
                        <a:ea typeface="Times New Roman"/>
                      </a:endParaRPr>
                    </a:p>
                  </a:txBody>
                  <a:tcPr marL="66131" marR="661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161375142"/>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How do the </a:t>
            </a:r>
            <a:r>
              <a:rPr lang="en-US" sz="2800" dirty="0" err="1"/>
              <a:t>Eady</a:t>
            </a:r>
            <a:r>
              <a:rPr lang="en-US" sz="2800" dirty="0"/>
              <a:t> Model and solutions work?</a:t>
            </a:r>
          </a:p>
          <a:p>
            <a:pPr eaLnBrk="1" hangingPunct="1">
              <a:lnSpc>
                <a:spcPct val="80000"/>
              </a:lnSpc>
              <a:defRPr/>
            </a:pPr>
            <a:endParaRPr lang="en-US" sz="2800" dirty="0"/>
          </a:p>
          <a:p>
            <a:pPr eaLnBrk="1" hangingPunct="1">
              <a:lnSpc>
                <a:spcPct val="80000"/>
              </a:lnSpc>
              <a:defRPr/>
            </a:pPr>
            <a:r>
              <a:rPr lang="en-US" sz="2800" dirty="0"/>
              <a:t>Start with </a:t>
            </a:r>
            <a:r>
              <a:rPr lang="en-US" sz="2800" dirty="0" err="1"/>
              <a:t>Eady</a:t>
            </a:r>
            <a:r>
              <a:rPr lang="en-US" sz="2800" dirty="0"/>
              <a:t> Solution:</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recall c = </a:t>
            </a:r>
            <a:r>
              <a:rPr lang="en-US" sz="2800" dirty="0" err="1"/>
              <a:t>cr</a:t>
            </a:r>
            <a:r>
              <a:rPr lang="en-US" sz="2800" dirty="0"/>
              <a:t> + </a:t>
            </a:r>
            <a:r>
              <a:rPr lang="en-US" sz="2800" dirty="0" err="1"/>
              <a:t>ici</a:t>
            </a:r>
            <a:r>
              <a:rPr lang="en-US" sz="2800" dirty="0"/>
              <a:t>  (which is propagation + amplitude)</a:t>
            </a:r>
          </a:p>
          <a:p>
            <a:pPr eaLnBrk="1" hangingPunct="1">
              <a:lnSpc>
                <a:spcPct val="80000"/>
              </a:lnSpc>
              <a:defRPr/>
            </a:pPr>
            <a:endParaRPr lang="en-US" sz="2800" dirty="0"/>
          </a:p>
          <a:p>
            <a:pPr eaLnBrk="1" hangingPunct="1">
              <a:lnSpc>
                <a:spcPct val="80000"/>
              </a:lnSpc>
              <a:defRPr/>
            </a:pPr>
            <a:r>
              <a:rPr lang="en-US" sz="2800" dirty="0" err="1"/>
              <a:t>Eady’s</a:t>
            </a:r>
            <a:r>
              <a:rPr lang="en-US" sz="2800" dirty="0"/>
              <a:t> model are distinct vortexes (coherent features) and not strictly waves.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385931"/>
            <a:ext cx="4836648" cy="858115"/>
          </a:xfrm>
          <a:prstGeom prst="rect">
            <a:avLst/>
          </a:prstGeom>
          <a:solidFill>
            <a:schemeClr val="tx1"/>
          </a:solidFill>
          <a:ln>
            <a:noFill/>
          </a:ln>
          <a:effectLst/>
        </p:spPr>
      </p:pic>
    </p:spTree>
    <p:extLst>
      <p:ext uri="{BB962C8B-B14F-4D97-AF65-F5344CB8AC3E}">
        <p14:creationId xmlns:p14="http://schemas.microsoft.com/office/powerpoint/2010/main" val="25443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anim calcmode="lin" valueType="num">
                                      <p:cBhvr additive="base">
                                        <p:cTn id="19"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8" end="8"/>
                                            </p:txEl>
                                          </p:spTgt>
                                        </p:tgtEl>
                                        <p:attrNameLst>
                                          <p:attrName>style.visibility</p:attrName>
                                        </p:attrNameLst>
                                      </p:cBhvr>
                                      <p:to>
                                        <p:strVal val="visible"/>
                                      </p:to>
                                    </p:set>
                                    <p:anim calcmode="lin" valueType="num">
                                      <p:cBhvr additive="base">
                                        <p:cTn id="25"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Amplitude function (from a second order equation of form z” – m2z = 0 and B.C. on Z):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200400"/>
            <a:ext cx="5600866" cy="2438400"/>
          </a:xfrm>
          <a:prstGeom prst="rect">
            <a:avLst/>
          </a:prstGeom>
          <a:solidFill>
            <a:schemeClr val="tx1"/>
          </a:solidFill>
          <a:ln>
            <a:noFill/>
          </a:ln>
          <a:effectLst/>
        </p:spPr>
      </p:pic>
    </p:spTree>
    <p:extLst>
      <p:ext uri="{BB962C8B-B14F-4D97-AF65-F5344CB8AC3E}">
        <p14:creationId xmlns:p14="http://schemas.microsoft.com/office/powerpoint/2010/main" val="192483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Perturbation PV</a:t>
            </a:r>
          </a:p>
          <a:p>
            <a:pPr eaLnBrk="1" hangingPunct="1">
              <a:lnSpc>
                <a:spcPct val="80000"/>
              </a:lnSpc>
              <a:defRPr/>
            </a:pPr>
            <a:endParaRPr lang="en-US" sz="2800" dirty="0"/>
          </a:p>
          <a:p>
            <a:pPr eaLnBrk="1" hangingPunct="1">
              <a:lnSpc>
                <a:spcPct val="80000"/>
              </a:lnSpc>
              <a:defRPr/>
            </a:pPr>
            <a:endParaRPr lang="en-US" sz="2800" dirty="0"/>
          </a:p>
          <a:p>
            <a:pPr marL="0" indent="0" eaLnBrk="1" hangingPunct="1">
              <a:lnSpc>
                <a:spcPct val="80000"/>
              </a:lnSpc>
              <a:buNone/>
              <a:defRPr/>
            </a:pPr>
            <a:r>
              <a:rPr lang="en-US" sz="2800" dirty="0"/>
              <a:t>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Internally, not on the boundaries!</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7988" y="2359025"/>
            <a:ext cx="3584857" cy="2365375"/>
          </a:xfrm>
          <a:prstGeom prst="rect">
            <a:avLst/>
          </a:prstGeom>
          <a:solidFill>
            <a:schemeClr val="tx1"/>
          </a:solidFill>
          <a:ln>
            <a:noFill/>
          </a:ln>
          <a:effectLst/>
        </p:spPr>
      </p:pic>
    </p:spTree>
    <p:extLst>
      <p:ext uri="{BB962C8B-B14F-4D97-AF65-F5344CB8AC3E}">
        <p14:creationId xmlns:p14="http://schemas.microsoft.com/office/powerpoint/2010/main" val="240521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7" end="7"/>
                                            </p:txEl>
                                          </p:spTgt>
                                        </p:tgtEl>
                                        <p:attrNameLst>
                                          <p:attrName>style.visibility</p:attrName>
                                        </p:attrNameLst>
                                      </p:cBhvr>
                                      <p:to>
                                        <p:strVal val="visible"/>
                                      </p:to>
                                    </p:set>
                                    <p:anim calcmode="lin" valueType="num">
                                      <p:cBhvr additive="base">
                                        <p:cTn id="19"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Linear (geostrophic) balance - a general and simple balance condition arising from EOM which equates </a:t>
            </a:r>
            <a:r>
              <a:rPr lang="en-US" sz="2800" dirty="0" err="1">
                <a:effectLst/>
              </a:rPr>
              <a:t>gz</a:t>
            </a:r>
            <a:r>
              <a:rPr lang="en-US" sz="2800" dirty="0">
                <a:effectLst/>
              </a:rPr>
              <a:t> stream function with </a:t>
            </a:r>
            <a:r>
              <a:rPr lang="en-US" sz="2800" dirty="0" err="1">
                <a:effectLst/>
              </a:rPr>
              <a:t>gz</a:t>
            </a:r>
            <a:r>
              <a:rPr lang="en-US" sz="2800" dirty="0">
                <a:effectLst/>
              </a:rPr>
              <a:t>/f</a:t>
            </a:r>
          </a:p>
          <a:p>
            <a:r>
              <a:rPr lang="en-US" sz="2800" dirty="0">
                <a:effectLst/>
              </a:rPr>
              <a:t> </a:t>
            </a:r>
          </a:p>
          <a:p>
            <a:endParaRPr lang="en-US" sz="2800" dirty="0">
              <a:effectLst/>
            </a:endParaRPr>
          </a:p>
          <a:p>
            <a:r>
              <a:rPr lang="en-US" sz="2800" dirty="0">
                <a:effectLst/>
              </a:rPr>
              <a:t>This is valid provided that: </a:t>
            </a:r>
          </a:p>
          <a:p>
            <a:endParaRPr lang="en-US" sz="2800" dirty="0">
              <a:effectLst/>
            </a:endParaRP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399" y="3640138"/>
            <a:ext cx="2878785" cy="627062"/>
          </a:xfrm>
          <a:prstGeom prst="rect">
            <a:avLst/>
          </a:prstGeom>
          <a:solidFill>
            <a:schemeClr val="tx1"/>
          </a:solidFill>
          <a:ln>
            <a:noFill/>
          </a:ln>
          <a:effec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5064711"/>
            <a:ext cx="7063409" cy="990600"/>
          </a:xfrm>
          <a:prstGeom prst="rect">
            <a:avLst/>
          </a:prstGeom>
          <a:solidFill>
            <a:schemeClr val="tx1"/>
          </a:solidFill>
          <a:ln>
            <a:noFill/>
          </a:ln>
          <a:effectLst/>
        </p:spPr>
      </p:pic>
    </p:spTree>
    <p:extLst>
      <p:ext uri="{BB962C8B-B14F-4D97-AF65-F5344CB8AC3E}">
        <p14:creationId xmlns:p14="http://schemas.microsoft.com/office/powerpoint/2010/main" val="230927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6386"/>
                                        </p:tgtEl>
                                        <p:attrNameLst>
                                          <p:attrName>style.visibility</p:attrName>
                                        </p:attrNameLst>
                                      </p:cBhvr>
                                      <p:to>
                                        <p:strVal val="visible"/>
                                      </p:to>
                                    </p:set>
                                    <p:animEffect transition="in" filter="wipe(down)">
                                      <p:cBhvr>
                                        <p:cTn id="19" dur="500"/>
                                        <p:tgtEl>
                                          <p:spTgt spid="1638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3" end="3"/>
                                            </p:txEl>
                                          </p:spTgt>
                                        </p:tgtEl>
                                        <p:attrNameLst>
                                          <p:attrName>style.visibility</p:attrName>
                                        </p:attrNameLst>
                                      </p:cBhvr>
                                      <p:to>
                                        <p:strVal val="visible"/>
                                      </p:to>
                                    </p:set>
                                    <p:anim calcmode="lin" valueType="num">
                                      <p:cBhvr additive="base">
                                        <p:cTn id="24"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387"/>
                                        </p:tgtEl>
                                        <p:attrNameLst>
                                          <p:attrName>style.visibility</p:attrName>
                                        </p:attrNameLst>
                                      </p:cBhvr>
                                      <p:to>
                                        <p:strVal val="visible"/>
                                      </p:to>
                                    </p:set>
                                    <p:animEffect transition="in" filter="wipe(down)">
                                      <p:cBhvr>
                                        <p:cTn id="30"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a:t>
            </a:r>
          </a:p>
        </p:txBody>
      </p:sp>
      <p:sp>
        <p:nvSpPr>
          <p:cNvPr id="17411" name="Rectangle 3"/>
          <p:cNvSpPr>
            <a:spLocks noGrp="1" noChangeArrowheads="1"/>
          </p:cNvSpPr>
          <p:nvPr>
            <p:ph type="body" idx="1"/>
          </p:nvPr>
        </p:nvSpPr>
        <p:spPr/>
        <p:txBody>
          <a:bodyPr/>
          <a:lstStyle/>
          <a:p>
            <a:pPr eaLnBrk="1" hangingPunct="1">
              <a:defRPr/>
            </a:pPr>
            <a:r>
              <a:rPr lang="en-US" dirty="0"/>
              <a:t>Thermodynamic Equation:</a:t>
            </a:r>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r>
              <a:rPr lang="en-US" dirty="0"/>
              <a:t>The boundary condition:</a:t>
            </a:r>
          </a:p>
          <a:p>
            <a:pPr eaLnBrk="1" hangingPunct="1">
              <a:defRPr/>
            </a:pPr>
            <a:endParaRPr lang="en-US" dirty="0"/>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590800"/>
            <a:ext cx="3486150" cy="2143125"/>
          </a:xfrm>
          <a:prstGeom prst="rect">
            <a:avLst/>
          </a:prstGeom>
          <a:solidFill>
            <a:schemeClr val="tx1"/>
          </a:solidFill>
          <a:ln>
            <a:noFill/>
          </a:ln>
          <a:effec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0" y="5486400"/>
            <a:ext cx="4210050" cy="819150"/>
          </a:xfrm>
          <a:prstGeom prst="rect">
            <a:avLst/>
          </a:prstGeom>
          <a:solidFill>
            <a:schemeClr val="tx1"/>
          </a:solidFill>
          <a:ln>
            <a:noFill/>
          </a:ln>
          <a:effectLst/>
        </p:spPr>
      </p:pic>
    </p:spTree>
    <p:extLst>
      <p:ext uri="{BB962C8B-B14F-4D97-AF65-F5344CB8AC3E}">
        <p14:creationId xmlns:p14="http://schemas.microsoft.com/office/powerpoint/2010/main" val="3161375142"/>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To </a:t>
            </a:r>
            <a:r>
              <a:rPr lang="en-US" sz="2800" dirty="0" err="1"/>
              <a:t>summarise</a:t>
            </a:r>
            <a:r>
              <a:rPr lang="en-US" sz="2800" dirty="0"/>
              <a:t>, the </a:t>
            </a:r>
            <a:r>
              <a:rPr lang="en-US" sz="2800" dirty="0" err="1"/>
              <a:t>Eady</a:t>
            </a:r>
            <a:r>
              <a:rPr lang="en-US" sz="2800" dirty="0"/>
              <a:t> Model Assumes:</a:t>
            </a:r>
          </a:p>
          <a:p>
            <a:pPr eaLnBrk="1" hangingPunct="1">
              <a:lnSpc>
                <a:spcPct val="80000"/>
              </a:lnSpc>
              <a:defRPr/>
            </a:pPr>
            <a:endParaRPr lang="en-US" sz="2800" dirty="0"/>
          </a:p>
          <a:p>
            <a:pPr eaLnBrk="1" hangingPunct="1">
              <a:lnSpc>
                <a:spcPct val="80000"/>
              </a:lnSpc>
              <a:defRPr/>
            </a:pPr>
            <a:r>
              <a:rPr lang="en-US" sz="2800" dirty="0"/>
              <a:t>1) </a:t>
            </a:r>
            <a:r>
              <a:rPr lang="en-US" sz="2800" dirty="0">
                <a:latin typeface="Symbol" pitchFamily="18" charset="2"/>
              </a:rPr>
              <a:t> </a:t>
            </a:r>
            <a:r>
              <a:rPr lang="en-US" sz="2800" dirty="0"/>
              <a:t>= 0  </a:t>
            </a:r>
            <a:r>
              <a:rPr lang="en-US" sz="2800" dirty="0">
                <a:sym typeface="Wingdings" pitchFamily="2" charset="2"/>
              </a:rPr>
              <a:t></a:t>
            </a:r>
            <a:r>
              <a:rPr lang="en-US" sz="2800" dirty="0"/>
              <a:t>  J. Green (1977) QJRMS includes Beta effect in his </a:t>
            </a:r>
            <a:r>
              <a:rPr lang="en-US" sz="2800" dirty="0" err="1"/>
              <a:t>Eady</a:t>
            </a:r>
            <a:r>
              <a:rPr lang="en-US" sz="2800" dirty="0"/>
              <a:t> Modification (everyone and their uncle has a modification.)</a:t>
            </a:r>
          </a:p>
          <a:p>
            <a:pPr eaLnBrk="1" hangingPunct="1">
              <a:lnSpc>
                <a:spcPct val="80000"/>
              </a:lnSpc>
              <a:defRPr/>
            </a:pPr>
            <a:endParaRPr lang="en-US" sz="2800" dirty="0"/>
          </a:p>
          <a:p>
            <a:pPr eaLnBrk="1" hangingPunct="1">
              <a:lnSpc>
                <a:spcPct val="80000"/>
              </a:lnSpc>
              <a:defRPr/>
            </a:pPr>
            <a:r>
              <a:rPr lang="en-US" sz="2800" dirty="0"/>
              <a:t>2) </a:t>
            </a:r>
            <a:r>
              <a:rPr lang="en-US" sz="2800" dirty="0" err="1"/>
              <a:t>Boussinesq</a:t>
            </a:r>
            <a:r>
              <a:rPr lang="en-US" sz="2800" dirty="0"/>
              <a:t> (almost) atmosphere  (R. Lindzen does non-</a:t>
            </a:r>
            <a:r>
              <a:rPr lang="en-US" sz="2800" dirty="0" err="1"/>
              <a:t>Boussinesq</a:t>
            </a:r>
            <a:r>
              <a:rPr lang="en-US" sz="2800" dirty="0"/>
              <a:t>). </a:t>
            </a:r>
          </a:p>
          <a:p>
            <a:pPr eaLnBrk="1" hangingPunct="1">
              <a:lnSpc>
                <a:spcPct val="80000"/>
              </a:lnSpc>
              <a:defRPr/>
            </a:pPr>
            <a:endParaRPr lang="en-US" sz="2800" dirty="0"/>
          </a:p>
          <a:p>
            <a:pPr eaLnBrk="1" hangingPunct="1">
              <a:lnSpc>
                <a:spcPct val="80000"/>
              </a:lnSpc>
              <a:defRPr/>
            </a:pPr>
            <a:r>
              <a:rPr lang="en-US" sz="2800" dirty="0"/>
              <a:t>3)    z = 0, H    rigid or "geological" </a:t>
            </a:r>
            <a:r>
              <a:rPr lang="en-US" sz="2800" dirty="0" err="1"/>
              <a:t>tropopause</a:t>
            </a:r>
            <a:r>
              <a:rPr lang="en-US" sz="2800" dirty="0"/>
              <a:t>, can't wiggle at all. No </a:t>
            </a:r>
            <a:r>
              <a:rPr lang="en-US" sz="2800" dirty="0" err="1"/>
              <a:t>tropopause</a:t>
            </a:r>
            <a:r>
              <a:rPr lang="en-US" sz="2800" dirty="0"/>
              <a:t>. Stability at the </a:t>
            </a:r>
            <a:r>
              <a:rPr lang="en-US" sz="2800" dirty="0" err="1"/>
              <a:t>tropopause</a:t>
            </a:r>
            <a:r>
              <a:rPr lang="en-US" sz="2800" dirty="0"/>
              <a:t> </a:t>
            </a:r>
            <a:r>
              <a:rPr lang="en-US" sz="2800" dirty="0">
                <a:sym typeface="Wingdings" pitchFamily="2" charset="2"/>
              </a:rPr>
              <a:t></a:t>
            </a:r>
            <a:r>
              <a:rPr lang="en-US" sz="2800" dirty="0"/>
              <a:t>  infinity</a:t>
            </a:r>
          </a:p>
          <a:p>
            <a:pPr marL="0" indent="0" eaLnBrk="1" hangingPunct="1">
              <a:lnSpc>
                <a:spcPct val="80000"/>
              </a:lnSpc>
              <a:buNone/>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5443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400" dirty="0"/>
              <a:t>To </a:t>
            </a:r>
            <a:r>
              <a:rPr lang="en-US" sz="2400" dirty="0" err="1"/>
              <a:t>summarise</a:t>
            </a:r>
            <a:r>
              <a:rPr lang="en-US" sz="2400" dirty="0"/>
              <a:t>, the </a:t>
            </a:r>
            <a:r>
              <a:rPr lang="en-US" sz="2400" dirty="0" err="1"/>
              <a:t>Eady</a:t>
            </a:r>
            <a:r>
              <a:rPr lang="en-US" sz="2400" dirty="0"/>
              <a:t> Model Assumes:</a:t>
            </a:r>
          </a:p>
          <a:p>
            <a:pPr eaLnBrk="1" hangingPunct="1">
              <a:lnSpc>
                <a:spcPct val="80000"/>
              </a:lnSpc>
              <a:defRPr/>
            </a:pPr>
            <a:endParaRPr lang="en-US" sz="2400" dirty="0"/>
          </a:p>
          <a:p>
            <a:pPr eaLnBrk="1" hangingPunct="1">
              <a:lnSpc>
                <a:spcPct val="80000"/>
              </a:lnSpc>
              <a:defRPr/>
            </a:pPr>
            <a:r>
              <a:rPr lang="en-US" sz="2400" dirty="0"/>
              <a:t>3)    z = 0, H    rigid or "geological" </a:t>
            </a:r>
            <a:r>
              <a:rPr lang="en-US" sz="2400" dirty="0" err="1"/>
              <a:t>tropopause</a:t>
            </a:r>
            <a:r>
              <a:rPr lang="en-US" sz="2400" dirty="0"/>
              <a:t>, can't wiggle at all. No </a:t>
            </a:r>
            <a:r>
              <a:rPr lang="en-US" sz="2400" dirty="0" err="1"/>
              <a:t>tropopause</a:t>
            </a:r>
            <a:r>
              <a:rPr lang="en-US" sz="2400" dirty="0"/>
              <a:t>. Stability at the </a:t>
            </a:r>
            <a:r>
              <a:rPr lang="en-US" sz="2400" dirty="0" err="1"/>
              <a:t>tropopause</a:t>
            </a:r>
            <a:r>
              <a:rPr lang="en-US" sz="2400" dirty="0"/>
              <a:t> </a:t>
            </a:r>
            <a:r>
              <a:rPr lang="en-US" sz="2400" dirty="0">
                <a:sym typeface="Wingdings" pitchFamily="2" charset="2"/>
              </a:rPr>
              <a:t></a:t>
            </a:r>
            <a:r>
              <a:rPr lang="en-US" sz="2400" dirty="0"/>
              <a:t>  infinity</a:t>
            </a:r>
          </a:p>
          <a:p>
            <a:pPr marL="0" indent="0" eaLnBrk="1" hangingPunct="1">
              <a:lnSpc>
                <a:spcPct val="80000"/>
              </a:lnSpc>
              <a:buNone/>
              <a:defRPr/>
            </a:pPr>
            <a:endParaRPr lang="en-US" sz="2400" dirty="0"/>
          </a:p>
          <a:p>
            <a:pPr eaLnBrk="1" hangingPunct="1">
              <a:lnSpc>
                <a:spcPct val="80000"/>
              </a:lnSpc>
              <a:defRPr/>
            </a:pPr>
            <a:r>
              <a:rPr lang="en-US" sz="2400" dirty="0"/>
              <a:t>Many have tried without this condition, but </a:t>
            </a:r>
            <a:r>
              <a:rPr lang="en-US" sz="2400" dirty="0" err="1"/>
              <a:t>Charney</a:t>
            </a:r>
            <a:r>
              <a:rPr lang="en-US" sz="2400" dirty="0"/>
              <a:t> did that first.</a:t>
            </a:r>
          </a:p>
          <a:p>
            <a:pPr marL="0" indent="0" eaLnBrk="1" hangingPunct="1">
              <a:lnSpc>
                <a:spcPct val="80000"/>
              </a:lnSpc>
              <a:buNone/>
              <a:defRPr/>
            </a:pPr>
            <a:endParaRPr lang="en-US" sz="2400" dirty="0"/>
          </a:p>
          <a:p>
            <a:pPr eaLnBrk="1" hangingPunct="1">
              <a:lnSpc>
                <a:spcPct val="80000"/>
              </a:lnSpc>
              <a:defRPr/>
            </a:pPr>
            <a:r>
              <a:rPr lang="en-US" sz="2400" dirty="0"/>
              <a:t>4)	assume periodicity from -L &lt; x &lt; L with small linear perturbations, some try  y-dependence as well.</a:t>
            </a:r>
          </a:p>
          <a:p>
            <a:pPr marL="0" indent="0" eaLnBrk="1" hangingPunct="1">
              <a:lnSpc>
                <a:spcPct val="80000"/>
              </a:lnSpc>
              <a:buNone/>
              <a:defRPr/>
            </a:pPr>
            <a:endParaRPr lang="en-US" sz="2400" dirty="0"/>
          </a:p>
          <a:p>
            <a:pPr eaLnBrk="1" hangingPunct="1">
              <a:lnSpc>
                <a:spcPct val="80000"/>
              </a:lnSpc>
              <a:defRPr/>
            </a:pPr>
            <a:r>
              <a:rPr lang="en-US" sz="2400" dirty="0"/>
              <a:t>5)  internal PV is 0. All the "action" is on the boundaries.</a:t>
            </a:r>
          </a:p>
          <a:p>
            <a:pPr eaLnBrk="1" hangingPunct="1">
              <a:lnSpc>
                <a:spcPct val="80000"/>
              </a:lnSpc>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92483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8" end="8"/>
                                            </p:txEl>
                                          </p:spTgt>
                                        </p:tgtEl>
                                        <p:attrNameLst>
                                          <p:attrName>style.visibility</p:attrName>
                                        </p:attrNameLst>
                                      </p:cBhvr>
                                      <p:to>
                                        <p:strVal val="visible"/>
                                      </p:to>
                                    </p:set>
                                    <p:anim calcmode="lin" valueType="num">
                                      <p:cBhvr additive="base">
                                        <p:cTn id="31"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err="1"/>
              <a:t>Eady</a:t>
            </a:r>
            <a:r>
              <a:rPr lang="en-US" sz="2800" dirty="0"/>
              <a:t> problem is like a "furless" cat. It's damn ugly, but it still "meows".</a:t>
            </a:r>
          </a:p>
          <a:p>
            <a:pPr eaLnBrk="1" hangingPunct="1">
              <a:lnSpc>
                <a:spcPct val="80000"/>
              </a:lnSpc>
              <a:defRPr/>
            </a:pPr>
            <a:endParaRPr lang="en-US" sz="2800" dirty="0"/>
          </a:p>
          <a:p>
            <a:pPr eaLnBrk="1" hangingPunct="1">
              <a:lnSpc>
                <a:spcPct val="80000"/>
              </a:lnSpc>
              <a:defRPr/>
            </a:pPr>
            <a:r>
              <a:rPr lang="en-US" sz="2800" dirty="0"/>
              <a:t>OK, to solve:</a:t>
            </a:r>
          </a:p>
          <a:p>
            <a:pPr eaLnBrk="1" hangingPunct="1">
              <a:lnSpc>
                <a:spcPct val="80000"/>
              </a:lnSpc>
              <a:defRPr/>
            </a:pPr>
            <a:endParaRPr lang="en-US" sz="2800" dirty="0"/>
          </a:p>
          <a:p>
            <a:pPr eaLnBrk="1" hangingPunct="1">
              <a:lnSpc>
                <a:spcPct val="80000"/>
              </a:lnSpc>
              <a:defRPr/>
            </a:pPr>
            <a:r>
              <a:rPr lang="en-US" sz="2800" dirty="0"/>
              <a:t>put this:</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Into: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into:</a:t>
            </a:r>
          </a:p>
          <a:p>
            <a:pPr eaLnBrk="1" hangingPunct="1">
              <a:lnSpc>
                <a:spcPct val="80000"/>
              </a:lnSpc>
              <a:defRPr/>
            </a:pPr>
            <a:r>
              <a:rPr lang="en-US" sz="2800" dirty="0"/>
              <a:t>H</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962400"/>
            <a:ext cx="2362200" cy="419100"/>
          </a:xfrm>
          <a:prstGeom prst="rect">
            <a:avLst/>
          </a:prstGeom>
          <a:solidFill>
            <a:schemeClr val="tx1"/>
          </a:solidFill>
          <a:ln>
            <a:noFill/>
          </a:ln>
          <a:effec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4495800"/>
            <a:ext cx="3248025" cy="2143125"/>
          </a:xfrm>
          <a:prstGeom prst="rect">
            <a:avLst/>
          </a:prstGeom>
          <a:solidFill>
            <a:schemeClr val="tx1"/>
          </a:solidFill>
          <a:ln>
            <a:noFill/>
          </a:ln>
          <a:effectLst/>
        </p:spPr>
      </p:pic>
    </p:spTree>
    <p:extLst>
      <p:ext uri="{BB962C8B-B14F-4D97-AF65-F5344CB8AC3E}">
        <p14:creationId xmlns:p14="http://schemas.microsoft.com/office/powerpoint/2010/main" val="240521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7" end="7"/>
                                            </p:txEl>
                                          </p:spTgt>
                                        </p:tgtEl>
                                        <p:attrNameLst>
                                          <p:attrName>style.visibility</p:attrName>
                                        </p:attrNameLst>
                                      </p:cBhvr>
                                      <p:to>
                                        <p:strVal val="visible"/>
                                      </p:to>
                                    </p:set>
                                    <p:anim calcmode="lin" valueType="num">
                                      <p:cBhvr additive="base">
                                        <p:cTn id="25"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11" end="11"/>
                                            </p:txEl>
                                          </p:spTgt>
                                        </p:tgtEl>
                                        <p:attrNameLst>
                                          <p:attrName>style.visibility</p:attrName>
                                        </p:attrNameLst>
                                      </p:cBhvr>
                                      <p:to>
                                        <p:strVal val="visible"/>
                                      </p:to>
                                    </p:set>
                                    <p:anim calcmode="lin" valueType="num">
                                      <p:cBhvr additive="base">
                                        <p:cTn id="31" dur="500" fill="hold"/>
                                        <p:tgtEl>
                                          <p:spTgt spid="3075">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12" end="12"/>
                                            </p:txEl>
                                          </p:spTgt>
                                        </p:tgtEl>
                                        <p:attrNameLst>
                                          <p:attrName>style.visibility</p:attrName>
                                        </p:attrNameLst>
                                      </p:cBhvr>
                                      <p:to>
                                        <p:strVal val="visible"/>
                                      </p:to>
                                    </p:set>
                                    <p:anim calcmode="lin" valueType="num">
                                      <p:cBhvr additive="base">
                                        <p:cTn id="37" dur="500" fill="hold"/>
                                        <p:tgtEl>
                                          <p:spTgt spid="3075">
                                            <p:txEl>
                                              <p:pRg st="12" end="1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 </a:t>
            </a:r>
          </a:p>
        </p:txBody>
      </p:sp>
      <p:sp>
        <p:nvSpPr>
          <p:cNvPr id="17411" name="Rectangle 3"/>
          <p:cNvSpPr>
            <a:spLocks noGrp="1" noChangeArrowheads="1"/>
          </p:cNvSpPr>
          <p:nvPr>
            <p:ph type="body" idx="1"/>
          </p:nvPr>
        </p:nvSpPr>
        <p:spPr/>
        <p:txBody>
          <a:bodyPr/>
          <a:lstStyle/>
          <a:p>
            <a:pPr eaLnBrk="1" hangingPunct="1">
              <a:defRPr/>
            </a:pPr>
            <a:r>
              <a:rPr lang="en-US" dirty="0"/>
              <a:t>Using the amplitude function and B.C. and solve for C, the dispersion relation, you’ll get</a:t>
            </a:r>
          </a:p>
          <a:p>
            <a:pPr eaLnBrk="1" hangingPunct="1">
              <a:defRPr/>
            </a:pPr>
            <a:endParaRPr lang="en-US" dirty="0"/>
          </a:p>
          <a:p>
            <a:pPr eaLnBrk="1" hangingPunct="1">
              <a:defRPr/>
            </a:pPr>
            <a:endParaRPr lang="en-US" dirty="0"/>
          </a:p>
          <a:p>
            <a:pPr eaLnBrk="1" hangingPunct="1">
              <a:defRPr/>
            </a:pPr>
            <a:r>
              <a:rPr lang="en-US" dirty="0"/>
              <a:t> Non-</a:t>
            </a:r>
            <a:r>
              <a:rPr lang="en-US" dirty="0" err="1"/>
              <a:t>dimensionalize</a:t>
            </a:r>
            <a:r>
              <a:rPr lang="en-US" dirty="0"/>
              <a:t> for simplicity (substitution of variables)</a:t>
            </a:r>
          </a:p>
          <a:p>
            <a:pPr marL="0" indent="0" eaLnBrk="1" hangingPunct="1">
              <a:buNone/>
              <a:defRPr/>
            </a:pPr>
            <a:endParaRPr lang="en-US" dirty="0"/>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276600"/>
            <a:ext cx="6210300" cy="952500"/>
          </a:xfrm>
          <a:prstGeom prst="rect">
            <a:avLst/>
          </a:prstGeom>
          <a:solidFill>
            <a:schemeClr val="tx1"/>
          </a:solidFill>
          <a:ln>
            <a:noFill/>
          </a:ln>
          <a:effectLst/>
        </p:spPr>
      </p:pic>
    </p:spTree>
    <p:extLst>
      <p:ext uri="{BB962C8B-B14F-4D97-AF65-F5344CB8AC3E}">
        <p14:creationId xmlns:p14="http://schemas.microsoft.com/office/powerpoint/2010/main" val="3161375142"/>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Non-dimensional wave number “S”:</a:t>
            </a:r>
          </a:p>
          <a:p>
            <a:pPr eaLnBrk="1" hangingPunct="1">
              <a:lnSpc>
                <a:spcPct val="80000"/>
              </a:lnSpc>
              <a:defRPr/>
            </a:pPr>
            <a:endParaRPr lang="en-US" sz="2800" dirty="0"/>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eaLnBrk="1" hangingPunct="1">
              <a:lnSpc>
                <a:spcPct val="80000"/>
              </a:lnSpc>
              <a:defRPr/>
            </a:pPr>
            <a:endParaRPr lang="en-US" sz="2800" dirty="0"/>
          </a:p>
          <a:p>
            <a:pPr marL="0" indent="0" eaLnBrk="1" hangingPunct="1">
              <a:lnSpc>
                <a:spcPct val="80000"/>
              </a:lnSpc>
              <a:buNone/>
              <a:defRPr/>
            </a:pPr>
            <a:endParaRPr lang="en-US" sz="2800" dirty="0"/>
          </a:p>
          <a:p>
            <a:pPr eaLnBrk="1" hangingPunct="1">
              <a:lnSpc>
                <a:spcPct val="80000"/>
              </a:lnSpc>
              <a:defRPr/>
            </a:pPr>
            <a:endParaRPr lang="en-US" sz="2800" dirty="0"/>
          </a:p>
          <a:p>
            <a:pPr eaLnBrk="1" hangingPunct="1">
              <a:lnSpc>
                <a:spcPct val="80000"/>
              </a:lnSpc>
              <a:defRPr/>
            </a:pPr>
            <a:r>
              <a:rPr lang="en-US" sz="2800" dirty="0"/>
              <a:t>Where HR </a:t>
            </a:r>
            <a:r>
              <a:rPr lang="en-US" sz="2800" dirty="0">
                <a:sym typeface="Wingdings" pitchFamily="2" charset="2"/>
              </a:rPr>
              <a:t></a:t>
            </a:r>
            <a:r>
              <a:rPr lang="en-US" sz="2800" dirty="0"/>
              <a:t> “</a:t>
            </a:r>
            <a:r>
              <a:rPr lang="en-US" sz="2800" dirty="0" err="1"/>
              <a:t>Rossby</a:t>
            </a:r>
            <a:r>
              <a:rPr lang="en-US" sz="2800" dirty="0"/>
              <a:t> Penetration Depth” </a:t>
            </a:r>
            <a:r>
              <a:rPr lang="en-US" sz="2800" dirty="0">
                <a:sym typeface="Wingdings" pitchFamily="2" charset="2"/>
              </a:rPr>
              <a:t></a:t>
            </a:r>
            <a:r>
              <a:rPr lang="en-US" sz="2800" dirty="0"/>
              <a:t> The longer the wave, the deeper into the atmosphere it penetrates! Duh!</a:t>
            </a:r>
          </a:p>
          <a:p>
            <a:pPr eaLnBrk="1" hangingPunct="1">
              <a:lnSpc>
                <a:spcPct val="80000"/>
              </a:lnSpc>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438400"/>
            <a:ext cx="3352800" cy="2360538"/>
          </a:xfrm>
          <a:prstGeom prst="rect">
            <a:avLst/>
          </a:prstGeom>
          <a:solidFill>
            <a:schemeClr val="tx1"/>
          </a:solidFill>
          <a:ln>
            <a:noFill/>
          </a:ln>
          <a:effectLst/>
        </p:spPr>
      </p:pic>
    </p:spTree>
    <p:extLst>
      <p:ext uri="{BB962C8B-B14F-4D97-AF65-F5344CB8AC3E}">
        <p14:creationId xmlns:p14="http://schemas.microsoft.com/office/powerpoint/2010/main" val="25443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7" end="7"/>
                                            </p:txEl>
                                          </p:spTgt>
                                        </p:tgtEl>
                                        <p:attrNameLst>
                                          <p:attrName>style.visibility</p:attrName>
                                        </p:attrNameLst>
                                      </p:cBhvr>
                                      <p:to>
                                        <p:strVal val="visible"/>
                                      </p:to>
                                    </p:set>
                                    <p:anim calcmode="lin" valueType="num">
                                      <p:cBhvr additive="base">
                                        <p:cTn id="13"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Now C becomes:</a:t>
            </a:r>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eaLnBrk="1" hangingPunct="1">
              <a:lnSpc>
                <a:spcPct val="80000"/>
              </a:lnSpc>
              <a:defRPr/>
            </a:pPr>
            <a:r>
              <a:rPr lang="en-US" sz="2800" dirty="0"/>
              <a:t>Ok Graph it!</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667000"/>
            <a:ext cx="6382065" cy="2474912"/>
          </a:xfrm>
          <a:prstGeom prst="rect">
            <a:avLst/>
          </a:prstGeom>
          <a:solidFill>
            <a:schemeClr val="tx1"/>
          </a:solidFill>
          <a:ln>
            <a:noFill/>
          </a:ln>
          <a:effectLst/>
        </p:spPr>
      </p:pic>
    </p:spTree>
    <p:extLst>
      <p:ext uri="{BB962C8B-B14F-4D97-AF65-F5344CB8AC3E}">
        <p14:creationId xmlns:p14="http://schemas.microsoft.com/office/powerpoint/2010/main" val="192483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8" end="8"/>
                                            </p:txEl>
                                          </p:spTgt>
                                        </p:tgtEl>
                                        <p:attrNameLst>
                                          <p:attrName>style.visibility</p:attrName>
                                        </p:attrNameLst>
                                      </p:cBhvr>
                                      <p:to>
                                        <p:strVal val="visible"/>
                                      </p:to>
                                    </p:set>
                                    <p:anim calcmode="lin" valueType="num">
                                      <p:cBhvr additive="base">
                                        <p:cTn id="13"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Here ‘tis</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97" y="2362200"/>
            <a:ext cx="7106642" cy="4353533"/>
          </a:xfrm>
          <a:prstGeom prst="rect">
            <a:avLst/>
          </a:prstGeom>
        </p:spPr>
      </p:pic>
    </p:spTree>
    <p:extLst>
      <p:ext uri="{BB962C8B-B14F-4D97-AF65-F5344CB8AC3E}">
        <p14:creationId xmlns:p14="http://schemas.microsoft.com/office/powerpoint/2010/main" val="240521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 </a:t>
            </a:r>
          </a:p>
        </p:txBody>
      </p:sp>
      <p:sp>
        <p:nvSpPr>
          <p:cNvPr id="17411" name="Rectangle 3"/>
          <p:cNvSpPr>
            <a:spLocks noGrp="1" noChangeArrowheads="1"/>
          </p:cNvSpPr>
          <p:nvPr>
            <p:ph type="body" idx="1"/>
          </p:nvPr>
        </p:nvSpPr>
        <p:spPr/>
        <p:txBody>
          <a:bodyPr/>
          <a:lstStyle/>
          <a:p>
            <a:pPr eaLnBrk="1" hangingPunct="1">
              <a:defRPr/>
            </a:pPr>
            <a:r>
              <a:rPr lang="en-US" dirty="0"/>
              <a:t>Recall, imaginary numbers in roots will represent growth!  When the radical goes negative!</a:t>
            </a:r>
          </a:p>
          <a:p>
            <a:pPr eaLnBrk="1" hangingPunct="1">
              <a:defRPr/>
            </a:pPr>
            <a:endParaRPr lang="en-US" dirty="0"/>
          </a:p>
          <a:p>
            <a:pPr eaLnBrk="1" hangingPunct="1">
              <a:defRPr/>
            </a:pPr>
            <a:r>
              <a:rPr lang="en-US" dirty="0"/>
              <a:t>Well:					Always!!</a:t>
            </a:r>
          </a:p>
          <a:p>
            <a:pPr marL="0" indent="0" eaLnBrk="1" hangingPunct="1">
              <a:buNone/>
              <a:defRPr/>
            </a:pPr>
            <a:endParaRPr lang="en-US" dirty="0"/>
          </a:p>
          <a:p>
            <a:pPr eaLnBrk="1" hangingPunct="1">
              <a:defRPr/>
            </a:pPr>
            <a:r>
              <a:rPr lang="en-US" dirty="0"/>
              <a:t>But: 	</a:t>
            </a:r>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038600"/>
            <a:ext cx="2765258" cy="533400"/>
          </a:xfrm>
          <a:prstGeom prst="rect">
            <a:avLst/>
          </a:prstGeom>
          <a:solidFill>
            <a:schemeClr val="tx1"/>
          </a:solidFill>
          <a:ln>
            <a:noFill/>
          </a:ln>
          <a:effec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5257800"/>
            <a:ext cx="2390274" cy="609600"/>
          </a:xfrm>
          <a:prstGeom prst="rect">
            <a:avLst/>
          </a:prstGeom>
          <a:solidFill>
            <a:schemeClr val="tx1"/>
          </a:solidFill>
          <a:ln>
            <a:noFill/>
          </a:ln>
          <a:effectLst/>
        </p:spPr>
      </p:pic>
    </p:spTree>
    <p:extLst>
      <p:ext uri="{BB962C8B-B14F-4D97-AF65-F5344CB8AC3E}">
        <p14:creationId xmlns:p14="http://schemas.microsoft.com/office/powerpoint/2010/main" val="3161375142"/>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When:</a:t>
            </a:r>
          </a:p>
          <a:p>
            <a:pPr eaLnBrk="1" hangingPunct="1">
              <a:lnSpc>
                <a:spcPct val="80000"/>
              </a:lnSpc>
              <a:defRPr/>
            </a:pPr>
            <a:r>
              <a:rPr lang="en-US" sz="2800" dirty="0"/>
              <a:t> </a:t>
            </a:r>
          </a:p>
          <a:p>
            <a:pPr eaLnBrk="1" hangingPunct="1">
              <a:lnSpc>
                <a:spcPct val="80000"/>
              </a:lnSpc>
              <a:defRPr/>
            </a:pPr>
            <a:r>
              <a:rPr lang="en-US" sz="2800" dirty="0"/>
              <a:t>This is “short wave” cutoff! </a:t>
            </a:r>
          </a:p>
          <a:p>
            <a:pPr eaLnBrk="1" hangingPunct="1">
              <a:lnSpc>
                <a:spcPct val="80000"/>
              </a:lnSpc>
              <a:defRPr/>
            </a:pPr>
            <a:endParaRPr lang="en-US" sz="2800" dirty="0"/>
          </a:p>
          <a:p>
            <a:pPr eaLnBrk="1" hangingPunct="1">
              <a:lnSpc>
                <a:spcPct val="80000"/>
              </a:lnSpc>
              <a:defRPr/>
            </a:pPr>
            <a:r>
              <a:rPr lang="en-US" sz="2800" dirty="0"/>
              <a:t>If the above function is less than 0, then S &lt; So    imaginary roots! Thus we have unstable case since this represents growth. But it can also represent decay. Decay is not unimportant, but has not been studied. Uninteresting!</a:t>
            </a:r>
          </a:p>
          <a:p>
            <a:pPr marL="0" indent="0" eaLnBrk="1" hangingPunct="1">
              <a:lnSpc>
                <a:spcPct val="80000"/>
              </a:lnSpc>
              <a:buNone/>
              <a:defRPr/>
            </a:pPr>
            <a:endParaRPr lang="en-US" sz="2800" dirty="0"/>
          </a:p>
          <a:p>
            <a:pPr eaLnBrk="1" hangingPunct="1">
              <a:lnSpc>
                <a:spcPct val="80000"/>
              </a:lnSpc>
              <a:defRPr/>
            </a:pPr>
            <a:r>
              <a:rPr lang="en-US" sz="2800" dirty="0"/>
              <a:t>If the above function is greater than 0,  then S &gt; So  real roots!</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2164" y="1905000"/>
            <a:ext cx="4772025" cy="800100"/>
          </a:xfrm>
          <a:prstGeom prst="rect">
            <a:avLst/>
          </a:prstGeom>
          <a:solidFill>
            <a:schemeClr val="tx1"/>
          </a:solidFill>
          <a:ln>
            <a:noFill/>
          </a:ln>
          <a:effectLst/>
        </p:spPr>
      </p:pic>
    </p:spTree>
    <p:extLst>
      <p:ext uri="{BB962C8B-B14F-4D97-AF65-F5344CB8AC3E}">
        <p14:creationId xmlns:p14="http://schemas.microsoft.com/office/powerpoint/2010/main" val="25443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 calcmode="lin" valueType="num">
                                      <p:cBhvr additive="base">
                                        <p:cTn id="2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6" end="6"/>
                                            </p:txEl>
                                          </p:spTgt>
                                        </p:tgtEl>
                                        <p:attrNameLst>
                                          <p:attrName>style.visibility</p:attrName>
                                        </p:attrNameLst>
                                      </p:cBhvr>
                                      <p:to>
                                        <p:strVal val="visible"/>
                                      </p:to>
                                    </p:set>
                                    <p:anim calcmode="lin" valueType="num">
                                      <p:cBhvr additive="base">
                                        <p:cTn id="31"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effectLst/>
              </a:rPr>
              <a:t>where J is </a:t>
            </a:r>
            <a:r>
              <a:rPr lang="en-US" sz="2800" dirty="0" err="1">
                <a:effectLst/>
              </a:rPr>
              <a:t>Jacobian</a:t>
            </a:r>
            <a:r>
              <a:rPr lang="en-US" sz="2800" dirty="0">
                <a:effectLst/>
              </a:rPr>
              <a:t> and: </a:t>
            </a:r>
          </a:p>
          <a:p>
            <a:pPr eaLnBrk="1" hangingPunct="1">
              <a:lnSpc>
                <a:spcPct val="80000"/>
              </a:lnSpc>
              <a:defRPr/>
            </a:pPr>
            <a:endParaRPr lang="en-US" sz="2800" dirty="0">
              <a:effectLst/>
            </a:endParaRPr>
          </a:p>
          <a:p>
            <a:pPr eaLnBrk="1" hangingPunct="1">
              <a:lnSpc>
                <a:spcPct val="80000"/>
              </a:lnSpc>
              <a:defRPr/>
            </a:pPr>
            <a:endParaRPr lang="en-US" sz="2800" dirty="0">
              <a:effectLst/>
            </a:endParaRPr>
          </a:p>
          <a:p>
            <a:pPr eaLnBrk="1" hangingPunct="1">
              <a:lnSpc>
                <a:spcPct val="80000"/>
              </a:lnSpc>
              <a:defRPr/>
            </a:pPr>
            <a:endParaRPr lang="en-US" sz="2800" dirty="0">
              <a:effectLst/>
            </a:endParaRPr>
          </a:p>
          <a:p>
            <a:pPr marL="0" marR="0">
              <a:spcBef>
                <a:spcPts val="1200"/>
              </a:spcBef>
              <a:spcAft>
                <a:spcPts val="300"/>
              </a:spcAft>
            </a:pPr>
            <a:r>
              <a:rPr lang="en-US" sz="2800" kern="1400" dirty="0">
                <a:effectLst/>
                <a:latin typeface="Times New Roman"/>
                <a:cs typeface="Times New Roman"/>
              </a:rPr>
              <a:t>Now if:  </a:t>
            </a:r>
            <a:endParaRPr lang="en-US" sz="2800" b="1" kern="1400" dirty="0">
              <a:effectLst/>
              <a:latin typeface="Arial"/>
              <a:cs typeface="Times New Roman"/>
            </a:endParaRPr>
          </a:p>
          <a:p>
            <a:pPr marL="457200" marR="0" indent="457200">
              <a:spcBef>
                <a:spcPts val="1200"/>
              </a:spcBef>
              <a:spcAft>
                <a:spcPts val="300"/>
              </a:spcAft>
            </a:pPr>
            <a:r>
              <a:rPr lang="en-US" sz="2800" kern="1400" dirty="0" err="1">
                <a:effectLst/>
                <a:latin typeface="Times New Roman"/>
                <a:cs typeface="Times New Roman"/>
              </a:rPr>
              <a:t>V</a:t>
            </a:r>
            <a:r>
              <a:rPr lang="en-US" sz="2800" kern="1400" baseline="-25000" dirty="0" err="1">
                <a:effectLst/>
                <a:latin typeface="Times New Roman"/>
                <a:cs typeface="Times New Roman"/>
              </a:rPr>
              <a:t>ag</a:t>
            </a:r>
            <a:r>
              <a:rPr lang="en-US" sz="2800" kern="1400" dirty="0">
                <a:effectLst/>
                <a:latin typeface="Times New Roman"/>
                <a:cs typeface="Times New Roman"/>
              </a:rPr>
              <a:t> = </a:t>
            </a:r>
            <a:r>
              <a:rPr lang="en-US" sz="2800" kern="1400" dirty="0" err="1">
                <a:effectLst/>
                <a:latin typeface="Times New Roman"/>
                <a:cs typeface="Times New Roman"/>
              </a:rPr>
              <a:t>V</a:t>
            </a:r>
            <a:r>
              <a:rPr lang="en-US" sz="2800" kern="1400" baseline="-25000" dirty="0" err="1">
                <a:effectLst/>
                <a:latin typeface="Times New Roman"/>
                <a:cs typeface="Times New Roman"/>
              </a:rPr>
              <a:t>obs</a:t>
            </a:r>
            <a:r>
              <a:rPr lang="en-US" sz="2800" kern="1400" dirty="0">
                <a:effectLst/>
                <a:latin typeface="Times New Roman"/>
                <a:cs typeface="Times New Roman"/>
              </a:rPr>
              <a:t> - </a:t>
            </a:r>
            <a:r>
              <a:rPr lang="en-US" sz="2800" kern="1400" dirty="0" err="1">
                <a:effectLst/>
                <a:latin typeface="Times New Roman"/>
                <a:cs typeface="Times New Roman"/>
              </a:rPr>
              <a:t>V</a:t>
            </a:r>
            <a:r>
              <a:rPr lang="en-US" sz="2800" kern="1400" baseline="-25000" dirty="0" err="1">
                <a:effectLst/>
                <a:latin typeface="Times New Roman"/>
                <a:cs typeface="Times New Roman"/>
              </a:rPr>
              <a:t>geo</a:t>
            </a:r>
            <a:endParaRPr lang="en-US" sz="2800" b="1" kern="1400" dirty="0">
              <a:effectLst/>
              <a:latin typeface="Arial"/>
              <a:cs typeface="Times New Roman"/>
            </a:endParaRPr>
          </a:p>
          <a:p>
            <a:pPr marL="0" marR="0">
              <a:spcBef>
                <a:spcPts val="0"/>
              </a:spcBef>
              <a:spcAft>
                <a:spcPts val="0"/>
              </a:spcAft>
            </a:pPr>
            <a:r>
              <a:rPr lang="en-US" sz="2800" dirty="0">
                <a:effectLst/>
                <a:latin typeface="Times New Roman"/>
                <a:ea typeface="Times New Roman"/>
              </a:rPr>
              <a:t>  </a:t>
            </a:r>
            <a:endParaRPr lang="en-US" sz="1600" dirty="0">
              <a:effectLst/>
              <a:latin typeface="Times New Roman"/>
              <a:ea typeface="Times New Roman"/>
            </a:endParaRPr>
          </a:p>
          <a:p>
            <a:pPr marL="0" marR="0">
              <a:spcBef>
                <a:spcPts val="0"/>
              </a:spcBef>
              <a:spcAft>
                <a:spcPts val="0"/>
              </a:spcAft>
            </a:pPr>
            <a:r>
              <a:rPr lang="en-US" sz="2800" dirty="0">
                <a:effectLst/>
                <a:latin typeface="Times New Roman"/>
                <a:ea typeface="Times New Roman"/>
              </a:rPr>
              <a:t>plug in "</a:t>
            </a:r>
            <a:r>
              <a:rPr lang="en-US" sz="2800" dirty="0" err="1">
                <a:effectLst/>
                <a:latin typeface="Times New Roman"/>
                <a:ea typeface="Times New Roman"/>
              </a:rPr>
              <a:t>synoptician</a:t>
            </a:r>
            <a:r>
              <a:rPr lang="en-US" sz="2800" dirty="0">
                <a:effectLst/>
                <a:latin typeface="Times New Roman"/>
                <a:ea typeface="Times New Roman"/>
              </a:rPr>
              <a:t>" </a:t>
            </a:r>
            <a:r>
              <a:rPr lang="en-US" sz="2800" dirty="0" err="1">
                <a:effectLst/>
                <a:latin typeface="Times New Roman"/>
                <a:ea typeface="Times New Roman"/>
              </a:rPr>
              <a:t>geostrophy</a:t>
            </a:r>
            <a:r>
              <a:rPr lang="en-US" sz="2800" dirty="0">
                <a:effectLst/>
                <a:latin typeface="Times New Roman"/>
                <a:ea typeface="Times New Roman"/>
              </a:rPr>
              <a:t>, and Helmholtz Partition to get:</a:t>
            </a:r>
            <a:endParaRPr lang="en-US" sz="1600" dirty="0">
              <a:effectLst/>
              <a:latin typeface="Times New Roman"/>
              <a:ea typeface="Times New Roman"/>
            </a:endParaRPr>
          </a:p>
          <a:p>
            <a:pPr marL="0" marR="0" indent="0">
              <a:spcBef>
                <a:spcPts val="0"/>
              </a:spcBef>
              <a:spcAft>
                <a:spcPts val="0"/>
              </a:spcAft>
              <a:buNone/>
            </a:pPr>
            <a:r>
              <a:rPr lang="en-US" sz="2800" dirty="0">
                <a:effectLst/>
              </a:rPr>
              <a:t>  </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0164" y="1828800"/>
            <a:ext cx="1371600" cy="1238865"/>
          </a:xfrm>
          <a:prstGeom prst="rect">
            <a:avLst/>
          </a:prstGeom>
          <a:solidFill>
            <a:schemeClr val="tx1"/>
          </a:solidFill>
          <a:ln>
            <a:noFill/>
          </a:ln>
          <a:effectLst/>
        </p:spPr>
      </p:pic>
    </p:spTree>
    <p:extLst>
      <p:ext uri="{BB962C8B-B14F-4D97-AF65-F5344CB8AC3E}">
        <p14:creationId xmlns:p14="http://schemas.microsoft.com/office/powerpoint/2010/main" val="428691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410"/>
                                        </p:tgtEl>
                                        <p:attrNameLst>
                                          <p:attrName>style.visibility</p:attrName>
                                        </p:attrNameLst>
                                      </p:cBhvr>
                                      <p:to>
                                        <p:strVal val="visible"/>
                                      </p:to>
                                    </p:set>
                                    <p:animEffect transition="in" filter="wipe(down)">
                                      <p:cBhvr>
                                        <p:cTn id="13" dur="500"/>
                                        <p:tgtEl>
                                          <p:spTgt spid="174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5" end="5"/>
                                            </p:txEl>
                                          </p:spTgt>
                                        </p:tgtEl>
                                        <p:attrNameLst>
                                          <p:attrName>style.visibility</p:attrName>
                                        </p:attrNameLst>
                                      </p:cBhvr>
                                      <p:to>
                                        <p:strVal val="visible"/>
                                      </p:to>
                                    </p:set>
                                    <p:anim calcmode="lin" valueType="num">
                                      <p:cBhvr additive="base">
                                        <p:cTn id="18"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4" end="4"/>
                                            </p:txEl>
                                          </p:spTgt>
                                        </p:tgtEl>
                                        <p:attrNameLst>
                                          <p:attrName>style.visibility</p:attrName>
                                        </p:attrNameLst>
                                      </p:cBhvr>
                                      <p:to>
                                        <p:strVal val="visible"/>
                                      </p:to>
                                    </p:set>
                                    <p:anim calcmode="lin" valueType="num">
                                      <p:cBhvr additive="base">
                                        <p:cTn id="24"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075">
                                            <p:txEl>
                                              <p:pRg st="6" end="6"/>
                                            </p:txEl>
                                          </p:spTgt>
                                        </p:tgtEl>
                                        <p:attrNameLst>
                                          <p:attrName>style.visibility</p:attrName>
                                        </p:attrNameLst>
                                      </p:cBhvr>
                                      <p:to>
                                        <p:strVal val="visible"/>
                                      </p:to>
                                    </p:set>
                                    <p:anim calcmode="lin" valueType="num">
                                      <p:cBhvr additive="base">
                                        <p:cTn id="30"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075">
                                            <p:txEl>
                                              <p:pRg st="7" end="7"/>
                                            </p:txEl>
                                          </p:spTgt>
                                        </p:tgtEl>
                                        <p:attrNameLst>
                                          <p:attrName>style.visibility</p:attrName>
                                        </p:attrNameLst>
                                      </p:cBhvr>
                                      <p:to>
                                        <p:strVal val="visible"/>
                                      </p:to>
                                    </p:set>
                                    <p:anim calcmode="lin" valueType="num">
                                      <p:cBhvr additive="base">
                                        <p:cTn id="36"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075">
                                            <p:txEl>
                                              <p:pRg st="8" end="8"/>
                                            </p:txEl>
                                          </p:spTgt>
                                        </p:tgtEl>
                                        <p:attrNameLst>
                                          <p:attrName>style.visibility</p:attrName>
                                        </p:attrNameLst>
                                      </p:cBhvr>
                                      <p:to>
                                        <p:strVal val="visible"/>
                                      </p:to>
                                    </p:set>
                                    <p:anim calcmode="lin" valueType="num">
                                      <p:cBhvr additive="base">
                                        <p:cTn id="42"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More on “growth”:</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And………………….</a:t>
            </a:r>
          </a:p>
          <a:p>
            <a:pPr eaLnBrk="1" hangingPunct="1">
              <a:lnSpc>
                <a:spcPct val="80000"/>
              </a:lnSpc>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905000"/>
            <a:ext cx="3677478" cy="914400"/>
          </a:xfrm>
          <a:prstGeom prst="rect">
            <a:avLst/>
          </a:prstGeom>
          <a:solidFill>
            <a:schemeClr val="tx1"/>
          </a:solidFill>
          <a:ln>
            <a:noFill/>
          </a:ln>
          <a:effec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276600"/>
            <a:ext cx="6310838" cy="989012"/>
          </a:xfrm>
          <a:prstGeom prst="rect">
            <a:avLst/>
          </a:prstGeom>
          <a:solidFill>
            <a:schemeClr val="tx1"/>
          </a:solidFill>
          <a:ln>
            <a:noFill/>
          </a:ln>
          <a:effectLst/>
        </p:spPr>
      </p:pic>
    </p:spTree>
    <p:extLst>
      <p:ext uri="{BB962C8B-B14F-4D97-AF65-F5344CB8AC3E}">
        <p14:creationId xmlns:p14="http://schemas.microsoft.com/office/powerpoint/2010/main" val="192483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7" end="7"/>
                                            </p:txEl>
                                          </p:spTgt>
                                        </p:tgtEl>
                                        <p:attrNameLst>
                                          <p:attrName>style.visibility</p:attrName>
                                        </p:attrNameLst>
                                      </p:cBhvr>
                                      <p:to>
                                        <p:strVal val="visible"/>
                                      </p:to>
                                    </p:set>
                                    <p:anim calcmode="lin" valueType="num">
                                      <p:cBhvr additive="base">
                                        <p:cTn id="13"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And, this is the     “growth”   part.</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Thus, the </a:t>
            </a:r>
            <a:r>
              <a:rPr lang="en-US" sz="2800" dirty="0" err="1"/>
              <a:t>Eady</a:t>
            </a:r>
            <a:r>
              <a:rPr lang="en-US" sz="2800" dirty="0"/>
              <a:t> propagation “steering level”, so…..</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900" y="2362200"/>
            <a:ext cx="4648200" cy="2533650"/>
          </a:xfrm>
          <a:prstGeom prst="rect">
            <a:avLst/>
          </a:prstGeom>
          <a:solidFill>
            <a:schemeClr val="tx1"/>
          </a:solidFill>
          <a:ln>
            <a:noFill/>
          </a:ln>
          <a:effec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5562600"/>
            <a:ext cx="2362200" cy="685800"/>
          </a:xfrm>
          <a:prstGeom prst="rect">
            <a:avLst/>
          </a:prstGeom>
          <a:solidFill>
            <a:schemeClr val="tx1"/>
          </a:solidFill>
          <a:ln>
            <a:noFill/>
          </a:ln>
          <a:effectLst/>
        </p:spPr>
      </p:pic>
    </p:spTree>
    <p:extLst>
      <p:ext uri="{BB962C8B-B14F-4D97-AF65-F5344CB8AC3E}">
        <p14:creationId xmlns:p14="http://schemas.microsoft.com/office/powerpoint/2010/main" val="240521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7" end="7"/>
                                            </p:txEl>
                                          </p:spTgt>
                                        </p:tgtEl>
                                        <p:attrNameLst>
                                          <p:attrName>style.visibility</p:attrName>
                                        </p:attrNameLst>
                                      </p:cBhvr>
                                      <p:to>
                                        <p:strVal val="visible"/>
                                      </p:to>
                                    </p:set>
                                    <p:anim calcmode="lin" valueType="num">
                                      <p:cBhvr additive="base">
                                        <p:cTn id="13"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 </a:t>
            </a:r>
          </a:p>
        </p:txBody>
      </p:sp>
      <p:sp>
        <p:nvSpPr>
          <p:cNvPr id="17411" name="Rectangle 3"/>
          <p:cNvSpPr>
            <a:spLocks noGrp="1" noChangeArrowheads="1"/>
          </p:cNvSpPr>
          <p:nvPr>
            <p:ph type="body" idx="1"/>
          </p:nvPr>
        </p:nvSpPr>
        <p:spPr/>
        <p:txBody>
          <a:bodyPr/>
          <a:lstStyle/>
          <a:p>
            <a:pPr eaLnBrk="1" hangingPunct="1">
              <a:defRPr/>
            </a:pPr>
            <a:r>
              <a:rPr lang="en-US" sz="2400" dirty="0"/>
              <a:t>Since there is an imaginary component there are no “critical levels” or singularities. </a:t>
            </a:r>
          </a:p>
          <a:p>
            <a:pPr eaLnBrk="1" hangingPunct="1">
              <a:defRPr/>
            </a:pPr>
            <a:endParaRPr lang="en-US" sz="2400" dirty="0"/>
          </a:p>
          <a:p>
            <a:pPr eaLnBrk="1" hangingPunct="1">
              <a:defRPr/>
            </a:pPr>
            <a:r>
              <a:rPr lang="en-US" sz="2400" dirty="0"/>
              <a:t>And if:</a:t>
            </a:r>
          </a:p>
          <a:p>
            <a:pPr eaLnBrk="1" hangingPunct="1">
              <a:defRPr/>
            </a:pPr>
            <a:endParaRPr lang="en-US" sz="2400" dirty="0"/>
          </a:p>
          <a:p>
            <a:pPr eaLnBrk="1" hangingPunct="1">
              <a:defRPr/>
            </a:pPr>
            <a:r>
              <a:rPr lang="en-US" sz="2400" dirty="0"/>
              <a:t>There would be no growth or decay per se!</a:t>
            </a:r>
          </a:p>
          <a:p>
            <a:pPr eaLnBrk="1" hangingPunct="1">
              <a:defRPr/>
            </a:pPr>
            <a:endParaRPr lang="en-US" sz="2400" dirty="0"/>
          </a:p>
          <a:p>
            <a:pPr eaLnBrk="1" hangingPunct="1">
              <a:defRPr/>
            </a:pPr>
            <a:r>
              <a:rPr lang="en-US" sz="2400" dirty="0"/>
              <a:t>And…. we can show that:</a:t>
            </a:r>
          </a:p>
          <a:p>
            <a:pPr eaLnBrk="1" hangingPunct="1">
              <a:defRPr/>
            </a:pPr>
            <a:endParaRPr lang="en-US" dirty="0"/>
          </a:p>
          <a:p>
            <a:pPr eaLnBrk="1" hangingPunct="1">
              <a:defRPr/>
            </a:pPr>
            <a:endParaRPr lang="en-US" dirty="0"/>
          </a:p>
          <a:p>
            <a:pPr eaLnBrk="1" hangingPunct="1">
              <a:defRPr/>
            </a:pPr>
            <a:endParaRPr lang="en-US" dirty="0"/>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124200"/>
            <a:ext cx="1680117" cy="609600"/>
          </a:xfrm>
          <a:prstGeom prst="rect">
            <a:avLst/>
          </a:prstGeom>
          <a:solidFill>
            <a:schemeClr val="tx1"/>
          </a:solidFill>
          <a:ln>
            <a:noFill/>
          </a:ln>
          <a:effec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5029200"/>
            <a:ext cx="1676400" cy="1010596"/>
          </a:xfrm>
          <a:prstGeom prst="rect">
            <a:avLst/>
          </a:prstGeom>
          <a:solidFill>
            <a:schemeClr val="tx1"/>
          </a:solidFill>
          <a:ln>
            <a:noFill/>
          </a:ln>
          <a:effectLst/>
        </p:spPr>
      </p:pic>
    </p:spTree>
    <p:extLst>
      <p:ext uri="{BB962C8B-B14F-4D97-AF65-F5344CB8AC3E}">
        <p14:creationId xmlns:p14="http://schemas.microsoft.com/office/powerpoint/2010/main" val="3161375142"/>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400" dirty="0"/>
              <a:t>Then, when the “stability” term (No) is smaller (less stable), there will be more growth! Makes sense huh?</a:t>
            </a:r>
          </a:p>
          <a:p>
            <a:pPr eaLnBrk="1" hangingPunct="1">
              <a:lnSpc>
                <a:spcPct val="80000"/>
              </a:lnSpc>
              <a:defRPr/>
            </a:pPr>
            <a:endParaRPr lang="en-US" sz="2400" dirty="0"/>
          </a:p>
          <a:p>
            <a:pPr eaLnBrk="1" hangingPunct="1">
              <a:lnSpc>
                <a:spcPct val="80000"/>
              </a:lnSpc>
              <a:defRPr/>
            </a:pPr>
            <a:r>
              <a:rPr lang="en-US" sz="2400" dirty="0"/>
              <a:t>S &gt; So "neutral waves"</a:t>
            </a:r>
          </a:p>
          <a:p>
            <a:pPr eaLnBrk="1" hangingPunct="1">
              <a:lnSpc>
                <a:spcPct val="80000"/>
              </a:lnSpc>
              <a:defRPr/>
            </a:pPr>
            <a:endParaRPr lang="en-US" sz="2400" dirty="0"/>
          </a:p>
          <a:p>
            <a:pPr eaLnBrk="1" hangingPunct="1">
              <a:lnSpc>
                <a:spcPct val="80000"/>
              </a:lnSpc>
              <a:defRPr/>
            </a:pPr>
            <a:r>
              <a:rPr lang="en-US" sz="2400" dirty="0"/>
              <a:t>short waves here, you can do this in the model two ways:</a:t>
            </a:r>
          </a:p>
          <a:p>
            <a:pPr eaLnBrk="1" hangingPunct="1">
              <a:lnSpc>
                <a:spcPct val="80000"/>
              </a:lnSpc>
              <a:defRPr/>
            </a:pPr>
            <a:endParaRPr lang="en-US" sz="2400" dirty="0"/>
          </a:p>
          <a:p>
            <a:pPr eaLnBrk="1" hangingPunct="1">
              <a:lnSpc>
                <a:spcPct val="80000"/>
              </a:lnSpc>
              <a:defRPr/>
            </a:pPr>
            <a:r>
              <a:rPr lang="en-US" sz="2400" dirty="0"/>
              <a:t>if H/L &lt;&lt; 1 then we can have small H or very </a:t>
            </a:r>
            <a:r>
              <a:rPr lang="en-US" sz="2400" dirty="0" err="1"/>
              <a:t>looong</a:t>
            </a:r>
            <a:r>
              <a:rPr lang="en-US" sz="2400" dirty="0"/>
              <a:t> L.  Long L is more traditional!</a:t>
            </a:r>
          </a:p>
          <a:p>
            <a:pPr marL="0" indent="0" eaLnBrk="1" hangingPunct="1">
              <a:lnSpc>
                <a:spcPct val="80000"/>
              </a:lnSpc>
              <a:buNone/>
              <a:defRPr/>
            </a:pPr>
            <a:endParaRPr lang="en-US" sz="24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4488" y="5334000"/>
            <a:ext cx="5915025" cy="800100"/>
          </a:xfrm>
          <a:prstGeom prst="rect">
            <a:avLst/>
          </a:prstGeom>
          <a:solidFill>
            <a:schemeClr val="tx1"/>
          </a:solidFill>
          <a:ln>
            <a:noFill/>
          </a:ln>
          <a:effectLst/>
        </p:spPr>
      </p:pic>
    </p:spTree>
    <p:extLst>
      <p:ext uri="{BB962C8B-B14F-4D97-AF65-F5344CB8AC3E}">
        <p14:creationId xmlns:p14="http://schemas.microsoft.com/office/powerpoint/2010/main" val="5939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When S </a:t>
            </a:r>
            <a:r>
              <a:rPr lang="en-US" sz="2800" dirty="0">
                <a:sym typeface="Wingdings" pitchFamily="2" charset="2"/>
              </a:rPr>
              <a:t> </a:t>
            </a:r>
            <a:r>
              <a:rPr lang="en-US" sz="2800" dirty="0"/>
              <a:t> infinity    (shorter, shorter, shorter waves.....)</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	C will either be equal to 0 (at z = 0) or U (at z = H)   such short waves will only move around, but never have the “depth” to feel each other. These are edge waves.</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667000"/>
            <a:ext cx="3799726" cy="1066800"/>
          </a:xfrm>
          <a:prstGeom prst="rect">
            <a:avLst/>
          </a:prstGeom>
          <a:solidFill>
            <a:schemeClr val="tx1"/>
          </a:solidFill>
          <a:ln>
            <a:noFill/>
          </a:ln>
          <a:effectLst/>
        </p:spPr>
      </p:pic>
    </p:spTree>
    <p:extLst>
      <p:ext uri="{BB962C8B-B14F-4D97-AF65-F5344CB8AC3E}">
        <p14:creationId xmlns:p14="http://schemas.microsoft.com/office/powerpoint/2010/main" val="72429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5" end="5"/>
                                            </p:txEl>
                                          </p:spTgt>
                                        </p:tgtEl>
                                        <p:attrNameLst>
                                          <p:attrName>style.visibility</p:attrName>
                                        </p:attrNameLst>
                                      </p:cBhvr>
                                      <p:to>
                                        <p:strVal val="visible"/>
                                      </p:to>
                                    </p:set>
                                    <p:anim calcmode="lin" valueType="num">
                                      <p:cBhvr additive="base">
                                        <p:cTn id="13"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 </a:t>
            </a:r>
          </a:p>
        </p:txBody>
      </p:sp>
      <p:sp>
        <p:nvSpPr>
          <p:cNvPr id="17411" name="Rectangle 3"/>
          <p:cNvSpPr>
            <a:spLocks noGrp="1" noChangeArrowheads="1"/>
          </p:cNvSpPr>
          <p:nvPr>
            <p:ph type="body" idx="1"/>
          </p:nvPr>
        </p:nvSpPr>
        <p:spPr>
          <a:xfrm>
            <a:off x="457200" y="1981200"/>
            <a:ext cx="8229600" cy="4114800"/>
          </a:xfrm>
        </p:spPr>
        <p:txBody>
          <a:bodyPr/>
          <a:lstStyle/>
          <a:p>
            <a:pPr eaLnBrk="1" hangingPunct="1">
              <a:defRPr/>
            </a:pPr>
            <a:r>
              <a:rPr lang="en-US" sz="2400" dirty="0"/>
              <a:t>OK let's use some real numbers. Let's get into reality! What's observed!</a:t>
            </a:r>
          </a:p>
          <a:p>
            <a:pPr eaLnBrk="1" hangingPunct="1">
              <a:defRPr/>
            </a:pPr>
            <a:endParaRPr lang="en-US" sz="2400" dirty="0"/>
          </a:p>
          <a:p>
            <a:pPr eaLnBrk="1" hangingPunct="1">
              <a:defRPr/>
            </a:pPr>
            <a:r>
              <a:rPr lang="en-US" sz="2400" dirty="0"/>
              <a:t>Let’s use a “</a:t>
            </a:r>
            <a:r>
              <a:rPr lang="en-US" sz="2400" dirty="0" err="1"/>
              <a:t>screamin</a:t>
            </a:r>
            <a:r>
              <a:rPr lang="en-US" sz="2400" dirty="0"/>
              <a:t>’’ jet, not a wimpy one (</a:t>
            </a:r>
            <a:r>
              <a:rPr lang="en-US" sz="2400" dirty="0" err="1"/>
              <a:t>Eady</a:t>
            </a:r>
            <a:r>
              <a:rPr lang="en-US" sz="2400" dirty="0"/>
              <a:t> model with D. Keyser numbers</a:t>
            </a:r>
            <a:r>
              <a:rPr lang="en-US" dirty="0"/>
              <a:t>):</a:t>
            </a:r>
          </a:p>
          <a:p>
            <a:pPr eaLnBrk="1" hangingPunct="1">
              <a:defRPr/>
            </a:pPr>
            <a:endParaRPr lang="en-US" dirty="0"/>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191000"/>
            <a:ext cx="3733800" cy="2333625"/>
          </a:xfrm>
          <a:prstGeom prst="rect">
            <a:avLst/>
          </a:prstGeom>
          <a:solidFill>
            <a:schemeClr val="tx1"/>
          </a:solidFill>
          <a:ln>
            <a:noFill/>
          </a:ln>
          <a:effectLst/>
        </p:spPr>
      </p:pic>
    </p:spTree>
    <p:extLst>
      <p:ext uri="{BB962C8B-B14F-4D97-AF65-F5344CB8AC3E}">
        <p14:creationId xmlns:p14="http://schemas.microsoft.com/office/powerpoint/2010/main" val="523593799"/>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Short wave cutoff: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Growth rate;</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743200"/>
            <a:ext cx="5446059" cy="1143000"/>
          </a:xfrm>
          <a:prstGeom prst="rect">
            <a:avLst/>
          </a:prstGeom>
          <a:solidFill>
            <a:schemeClr val="tx1"/>
          </a:solidFill>
          <a:ln>
            <a:noFill/>
          </a:ln>
          <a:effec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4800600"/>
            <a:ext cx="5197736" cy="990600"/>
          </a:xfrm>
          <a:prstGeom prst="rect">
            <a:avLst/>
          </a:prstGeom>
          <a:solidFill>
            <a:schemeClr val="tx1"/>
          </a:solidFill>
          <a:ln>
            <a:noFill/>
          </a:ln>
          <a:effectLst/>
        </p:spPr>
      </p:pic>
    </p:spTree>
    <p:extLst>
      <p:ext uri="{BB962C8B-B14F-4D97-AF65-F5344CB8AC3E}">
        <p14:creationId xmlns:p14="http://schemas.microsoft.com/office/powerpoint/2010/main" val="5939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5" end="5"/>
                                            </p:txEl>
                                          </p:spTgt>
                                        </p:tgtEl>
                                        <p:attrNameLst>
                                          <p:attrName>style.visibility</p:attrName>
                                        </p:attrNameLst>
                                      </p:cBhvr>
                                      <p:to>
                                        <p:strVal val="visible"/>
                                      </p:to>
                                    </p:set>
                                    <p:anim calcmode="lin" valueType="num">
                                      <p:cBhvr additive="base">
                                        <p:cTn id="13"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u="sng" dirty="0" err="1"/>
              <a:t>Baroclinic</a:t>
            </a:r>
            <a:r>
              <a:rPr lang="en-US" sz="2800" u="sng" dirty="0"/>
              <a:t> Energetics!</a:t>
            </a:r>
          </a:p>
          <a:p>
            <a:pPr eaLnBrk="1" hangingPunct="1">
              <a:lnSpc>
                <a:spcPct val="80000"/>
              </a:lnSpc>
              <a:defRPr/>
            </a:pPr>
            <a:endParaRPr lang="en-US" sz="2800" dirty="0"/>
          </a:p>
          <a:p>
            <a:pPr eaLnBrk="1" hangingPunct="1">
              <a:lnSpc>
                <a:spcPct val="80000"/>
              </a:lnSpc>
              <a:defRPr/>
            </a:pPr>
            <a:r>
              <a:rPr lang="en-US" sz="2800" dirty="0"/>
              <a:t>Momentum:</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err="1"/>
              <a:t>Bouyancy</a:t>
            </a:r>
            <a:r>
              <a:rPr lang="en-US" sz="2800" dirty="0"/>
              <a:t>:</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Potential and Kinetic Energy in the </a:t>
            </a:r>
            <a:r>
              <a:rPr lang="en-US" sz="2800" dirty="0" err="1"/>
              <a:t>Baroclinic</a:t>
            </a:r>
            <a:r>
              <a:rPr lang="en-US" sz="2800" dirty="0"/>
              <a:t> System:</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819400"/>
            <a:ext cx="3448756" cy="990600"/>
          </a:xfrm>
          <a:prstGeom prst="rect">
            <a:avLst/>
          </a:prstGeom>
          <a:solidFill>
            <a:schemeClr val="tx1"/>
          </a:solidFill>
          <a:ln>
            <a:noFill/>
          </a:ln>
          <a:effec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4495800"/>
            <a:ext cx="3590925" cy="800100"/>
          </a:xfrm>
          <a:prstGeom prst="rect">
            <a:avLst/>
          </a:prstGeom>
          <a:solidFill>
            <a:schemeClr val="tx1"/>
          </a:solidFill>
          <a:ln>
            <a:noFill/>
          </a:ln>
          <a:effectLst/>
        </p:spPr>
      </p:pic>
    </p:spTree>
    <p:extLst>
      <p:ext uri="{BB962C8B-B14F-4D97-AF65-F5344CB8AC3E}">
        <p14:creationId xmlns:p14="http://schemas.microsoft.com/office/powerpoint/2010/main" val="72429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9" end="9"/>
                                            </p:txEl>
                                          </p:spTgt>
                                        </p:tgtEl>
                                        <p:attrNameLst>
                                          <p:attrName>style.visibility</p:attrName>
                                        </p:attrNameLst>
                                      </p:cBhvr>
                                      <p:to>
                                        <p:strVal val="visible"/>
                                      </p:to>
                                    </p:set>
                                    <p:anim calcmode="lin" valueType="num">
                                      <p:cBhvr additive="base">
                                        <p:cTn id="25" dur="500" fill="hold"/>
                                        <p:tgtEl>
                                          <p:spTgt spid="3075">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a:t>
            </a:r>
          </a:p>
        </p:txBody>
      </p:sp>
      <p:sp>
        <p:nvSpPr>
          <p:cNvPr id="17411" name="Rectangle 3"/>
          <p:cNvSpPr>
            <a:spLocks noGrp="1" noChangeArrowheads="1"/>
          </p:cNvSpPr>
          <p:nvPr>
            <p:ph type="body" idx="1"/>
          </p:nvPr>
        </p:nvSpPr>
        <p:spPr/>
        <p:txBody>
          <a:bodyPr/>
          <a:lstStyle/>
          <a:p>
            <a:pPr eaLnBrk="1" hangingPunct="1">
              <a:defRPr/>
            </a:pPr>
            <a:r>
              <a:rPr lang="en-US" sz="2800" dirty="0"/>
              <a:t>Potential and Kinetic Energy in the </a:t>
            </a:r>
            <a:r>
              <a:rPr lang="en-US" sz="2800" dirty="0" err="1"/>
              <a:t>Baroclinic</a:t>
            </a:r>
            <a:r>
              <a:rPr lang="en-US" sz="2800" dirty="0"/>
              <a:t> System:</a:t>
            </a:r>
          </a:p>
          <a:p>
            <a:pPr eaLnBrk="1" hangingPunct="1">
              <a:defRPr/>
            </a:pPr>
            <a:endParaRPr lang="en-US" sz="2800" dirty="0"/>
          </a:p>
          <a:p>
            <a:pPr eaLnBrk="1" hangingPunct="1">
              <a:defRPr/>
            </a:pPr>
            <a:r>
              <a:rPr lang="en-US" sz="2800" dirty="0"/>
              <a:t>PE:</a:t>
            </a:r>
          </a:p>
          <a:p>
            <a:pPr eaLnBrk="1" hangingPunct="1">
              <a:defRPr/>
            </a:pPr>
            <a:endParaRPr lang="en-US" sz="2800" dirty="0"/>
          </a:p>
          <a:p>
            <a:pPr eaLnBrk="1" hangingPunct="1">
              <a:defRPr/>
            </a:pPr>
            <a:r>
              <a:rPr lang="en-US" sz="2800" dirty="0"/>
              <a:t>KE:</a:t>
            </a:r>
          </a:p>
          <a:p>
            <a:pPr eaLnBrk="1" hangingPunct="1">
              <a:defRPr/>
            </a:pPr>
            <a:endParaRPr lang="en-US" dirty="0"/>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799" y="3124200"/>
            <a:ext cx="5082209" cy="990600"/>
          </a:xfrm>
          <a:prstGeom prst="rect">
            <a:avLst/>
          </a:prstGeom>
          <a:solidFill>
            <a:schemeClr val="tx1"/>
          </a:solidFill>
          <a:ln>
            <a:noFill/>
          </a:ln>
          <a:effec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4724400"/>
            <a:ext cx="5317958" cy="990600"/>
          </a:xfrm>
          <a:prstGeom prst="rect">
            <a:avLst/>
          </a:prstGeom>
          <a:solidFill>
            <a:schemeClr val="tx1"/>
          </a:solidFill>
          <a:ln>
            <a:noFill/>
          </a:ln>
          <a:effectLst/>
        </p:spPr>
      </p:pic>
    </p:spTree>
    <p:extLst>
      <p:ext uri="{BB962C8B-B14F-4D97-AF65-F5344CB8AC3E}">
        <p14:creationId xmlns:p14="http://schemas.microsoft.com/office/powerpoint/2010/main" val="523593799"/>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400" dirty="0"/>
              <a:t>Total Energy:</a:t>
            </a:r>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r>
              <a:rPr lang="en-US" sz="2400" dirty="0" err="1"/>
              <a:t>v'b</a:t>
            </a:r>
            <a:r>
              <a:rPr lang="en-US" sz="2400" dirty="0"/>
              <a:t>' </a:t>
            </a:r>
            <a:r>
              <a:rPr lang="en-US" sz="2400" dirty="0">
                <a:sym typeface="Wingdings" pitchFamily="2" charset="2"/>
              </a:rPr>
              <a:t></a:t>
            </a:r>
            <a:r>
              <a:rPr lang="en-US" sz="2400" dirty="0"/>
              <a:t> </a:t>
            </a:r>
            <a:r>
              <a:rPr lang="en-US" sz="2400" dirty="0" err="1"/>
              <a:t>Meridional</a:t>
            </a:r>
            <a:r>
              <a:rPr lang="en-US" sz="2400" dirty="0"/>
              <a:t> heat flux term (conversion term) </a:t>
            </a:r>
            <a:r>
              <a:rPr lang="en-US" sz="2400" dirty="0">
                <a:sym typeface="Wingdings" pitchFamily="2" charset="2"/>
              </a:rPr>
              <a:t></a:t>
            </a:r>
            <a:r>
              <a:rPr lang="en-US" sz="2400" dirty="0"/>
              <a:t> this is necessary to realize the conversion of APE zonal to Eddy APE.</a:t>
            </a:r>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r>
              <a:rPr lang="en-US" sz="2400" dirty="0"/>
              <a:t>of course the </a:t>
            </a:r>
            <a:r>
              <a:rPr lang="en-US" sz="2400" dirty="0" err="1"/>
              <a:t>w'b</a:t>
            </a:r>
            <a:r>
              <a:rPr lang="en-US" sz="2400" dirty="0"/>
              <a:t>' </a:t>
            </a:r>
            <a:r>
              <a:rPr lang="en-US" sz="2400" dirty="0">
                <a:sym typeface="Wingdings" pitchFamily="2" charset="2"/>
              </a:rPr>
              <a:t></a:t>
            </a:r>
            <a:r>
              <a:rPr lang="en-US" sz="2400" dirty="0"/>
              <a:t> is the upward heat flux term, representative of the "secondary circulations”. This of course is necessary for the conversion of APE to KE. Recall from ATMS 4320 that these secondary circulations arise from </a:t>
            </a:r>
            <a:r>
              <a:rPr lang="en-US" sz="2400" dirty="0" err="1"/>
              <a:t>ageostrophic</a:t>
            </a:r>
            <a:r>
              <a:rPr lang="en-US" sz="2400" dirty="0"/>
              <a:t> motions.</a:t>
            </a:r>
          </a:p>
          <a:p>
            <a:pPr eaLnBrk="1" hangingPunct="1">
              <a:lnSpc>
                <a:spcPct val="80000"/>
              </a:lnSpc>
              <a:defRPr/>
            </a:pPr>
            <a:endParaRPr lang="en-US" sz="2400" dirty="0"/>
          </a:p>
          <a:p>
            <a:pPr eaLnBrk="1" hangingPunct="1">
              <a:lnSpc>
                <a:spcPct val="80000"/>
              </a:lnSpc>
              <a:defRPr/>
            </a:pPr>
            <a:r>
              <a:rPr lang="en-US" sz="2400" dirty="0"/>
              <a:t>Note there are no true source or sinks here.  </a:t>
            </a:r>
          </a:p>
          <a:p>
            <a:pPr eaLnBrk="1" hangingPunct="1">
              <a:lnSpc>
                <a:spcPct val="80000"/>
              </a:lnSpc>
              <a:defRPr/>
            </a:pPr>
            <a:endParaRPr lang="en-US" sz="2400" dirty="0"/>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828800"/>
            <a:ext cx="5664200" cy="762000"/>
          </a:xfrm>
          <a:prstGeom prst="rect">
            <a:avLst/>
          </a:prstGeom>
          <a:solidFill>
            <a:schemeClr val="tx1"/>
          </a:solidFill>
          <a:ln>
            <a:noFill/>
          </a:ln>
          <a:effectLst/>
        </p:spPr>
      </p:pic>
    </p:spTree>
    <p:extLst>
      <p:ext uri="{BB962C8B-B14F-4D97-AF65-F5344CB8AC3E}">
        <p14:creationId xmlns:p14="http://schemas.microsoft.com/office/powerpoint/2010/main" val="5939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anim calcmode="lin" valueType="num">
                                      <p:cBhvr additive="base">
                                        <p:cTn id="19"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8" end="8"/>
                                            </p:txEl>
                                          </p:spTgt>
                                        </p:tgtEl>
                                        <p:attrNameLst>
                                          <p:attrName>style.visibility</p:attrName>
                                        </p:attrNameLst>
                                      </p:cBhvr>
                                      <p:to>
                                        <p:strVal val="visible"/>
                                      </p:to>
                                    </p:set>
                                    <p:anim calcmode="lin" valueType="num">
                                      <p:cBhvr additive="base">
                                        <p:cTn id="25"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This stuff:</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And this stuff: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799" y="2535238"/>
            <a:ext cx="3749167" cy="1122362"/>
          </a:xfrm>
          <a:prstGeom prst="rect">
            <a:avLst/>
          </a:prstGeom>
          <a:solidFill>
            <a:schemeClr val="tx1"/>
          </a:solidFill>
          <a:ln>
            <a:noFill/>
          </a:ln>
          <a:effectLst/>
        </p:spPr>
      </p:pic>
      <p:pic>
        <p:nvPicPr>
          <p:cNvPr id="18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4886036"/>
            <a:ext cx="5914417" cy="1219200"/>
          </a:xfrm>
          <a:prstGeom prst="rect">
            <a:avLst/>
          </a:prstGeom>
          <a:solidFill>
            <a:schemeClr val="tx1"/>
          </a:solidFill>
          <a:ln>
            <a:noFill/>
          </a:ln>
          <a:effectLst/>
        </p:spPr>
      </p:pic>
    </p:spTree>
    <p:extLst>
      <p:ext uri="{BB962C8B-B14F-4D97-AF65-F5344CB8AC3E}">
        <p14:creationId xmlns:p14="http://schemas.microsoft.com/office/powerpoint/2010/main" val="356302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434"/>
                                        </p:tgtEl>
                                        <p:attrNameLst>
                                          <p:attrName>style.visibility</p:attrName>
                                        </p:attrNameLst>
                                      </p:cBhvr>
                                      <p:to>
                                        <p:strVal val="visible"/>
                                      </p:to>
                                    </p:set>
                                    <p:animEffect transition="in" filter="barn(inVertical)">
                                      <p:cBhvr>
                                        <p:cTn id="13" dur="500"/>
                                        <p:tgtEl>
                                          <p:spTgt spid="1843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5" end="5"/>
                                            </p:txEl>
                                          </p:spTgt>
                                        </p:tgtEl>
                                        <p:attrNameLst>
                                          <p:attrName>style.visibility</p:attrName>
                                        </p:attrNameLst>
                                      </p:cBhvr>
                                      <p:to>
                                        <p:strVal val="visible"/>
                                      </p:to>
                                    </p:set>
                                    <p:anim calcmode="lin" valueType="num">
                                      <p:cBhvr additive="base">
                                        <p:cTn id="18"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8435"/>
                                        </p:tgtEl>
                                        <p:attrNameLst>
                                          <p:attrName>style.visibility</p:attrName>
                                        </p:attrNameLst>
                                      </p:cBhvr>
                                      <p:to>
                                        <p:strVal val="visible"/>
                                      </p:to>
                                    </p:set>
                                    <p:animEffect transition="in" filter="wipe(down)">
                                      <p:cBhvr>
                                        <p:cTn id="24"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What part of the energetics diagram are we high-lighting in the </a:t>
            </a:r>
            <a:r>
              <a:rPr lang="en-US" sz="2800" dirty="0" err="1"/>
              <a:t>baroclinic</a:t>
            </a:r>
            <a:r>
              <a:rPr lang="en-US" sz="2800" dirty="0"/>
              <a:t> model? The most active part! Generation of cyclones</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3156527"/>
            <a:ext cx="4572000" cy="3341441"/>
          </a:xfrm>
          <a:prstGeom prst="rect">
            <a:avLst/>
          </a:prstGeom>
        </p:spPr>
      </p:pic>
    </p:spTree>
    <p:extLst>
      <p:ext uri="{BB962C8B-B14F-4D97-AF65-F5344CB8AC3E}">
        <p14:creationId xmlns:p14="http://schemas.microsoft.com/office/powerpoint/2010/main" val="72429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Now let's look at a vertical cross section:</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2667000"/>
            <a:ext cx="6041077" cy="3700767"/>
          </a:xfrm>
          <a:prstGeom prst="rect">
            <a:avLst/>
          </a:prstGeom>
        </p:spPr>
      </p:pic>
    </p:spTree>
    <p:extLst>
      <p:ext uri="{BB962C8B-B14F-4D97-AF65-F5344CB8AC3E}">
        <p14:creationId xmlns:p14="http://schemas.microsoft.com/office/powerpoint/2010/main" val="5939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Analysis of </a:t>
            </a:r>
            <a:r>
              <a:rPr lang="en-US" sz="2800" dirty="0" err="1"/>
              <a:t>baroclinic</a:t>
            </a:r>
            <a:r>
              <a:rPr lang="en-US" sz="2800" dirty="0"/>
              <a:t> stability (analogous to convective instability or symmetric instability)</a:t>
            </a:r>
          </a:p>
          <a:p>
            <a:pPr eaLnBrk="1" hangingPunct="1">
              <a:lnSpc>
                <a:spcPct val="80000"/>
              </a:lnSpc>
              <a:defRPr/>
            </a:pPr>
            <a:endParaRPr lang="en-US" sz="2800" dirty="0"/>
          </a:p>
          <a:p>
            <a:pPr eaLnBrk="1" hangingPunct="1">
              <a:lnSpc>
                <a:spcPct val="80000"/>
              </a:lnSpc>
              <a:defRPr/>
            </a:pPr>
            <a:r>
              <a:rPr lang="en-US" sz="2800" dirty="0">
                <a:sym typeface="Wingdings" pitchFamily="2" charset="2"/>
              </a:rPr>
              <a:t></a:t>
            </a:r>
            <a:r>
              <a:rPr lang="en-US" sz="2800" dirty="0"/>
              <a:t> If slope of trajectory &gt; slope </a:t>
            </a:r>
            <a:r>
              <a:rPr lang="en-US" sz="2800" dirty="0">
                <a:latin typeface="Symbol" pitchFamily="18" charset="2"/>
              </a:rPr>
              <a:t>q</a:t>
            </a:r>
            <a:r>
              <a:rPr lang="en-US" sz="2800" dirty="0"/>
              <a:t>    (blue)                               </a:t>
            </a:r>
          </a:p>
          <a:p>
            <a:pPr eaLnBrk="1" hangingPunct="1">
              <a:lnSpc>
                <a:spcPct val="80000"/>
              </a:lnSpc>
              <a:defRPr/>
            </a:pPr>
            <a:endParaRPr lang="en-US" sz="2800" dirty="0"/>
          </a:p>
          <a:p>
            <a:pPr eaLnBrk="1" hangingPunct="1">
              <a:lnSpc>
                <a:spcPct val="80000"/>
              </a:lnSpc>
              <a:defRPr/>
            </a:pPr>
            <a:r>
              <a:rPr lang="en-US" sz="2800" dirty="0" err="1"/>
              <a:t>baroclinically</a:t>
            </a:r>
            <a:r>
              <a:rPr lang="en-US" sz="2800" dirty="0"/>
              <a:t> stable parcel: they will return from whence they came!</a:t>
            </a:r>
          </a:p>
          <a:p>
            <a:pPr eaLnBrk="1" hangingPunct="1">
              <a:lnSpc>
                <a:spcPct val="80000"/>
              </a:lnSpc>
              <a:defRPr/>
            </a:pPr>
            <a:endParaRPr lang="en-US" sz="2800" dirty="0"/>
          </a:p>
          <a:p>
            <a:pPr eaLnBrk="1" hangingPunct="1">
              <a:lnSpc>
                <a:spcPct val="80000"/>
              </a:lnSpc>
              <a:defRPr/>
            </a:pPr>
            <a:r>
              <a:rPr lang="en-US" sz="2800" dirty="0">
                <a:sym typeface="Wingdings" pitchFamily="2" charset="2"/>
              </a:rPr>
              <a:t></a:t>
            </a:r>
            <a:r>
              <a:rPr lang="en-US" sz="2800" dirty="0"/>
              <a:t> If slope of the trajectory &lt; slope </a:t>
            </a:r>
            <a:r>
              <a:rPr lang="en-US" sz="2800" dirty="0">
                <a:latin typeface="Symbol" pitchFamily="18" charset="2"/>
              </a:rPr>
              <a:t> </a:t>
            </a:r>
            <a:r>
              <a:rPr lang="en-US" sz="2800" dirty="0"/>
              <a:t> (green)                     </a:t>
            </a:r>
          </a:p>
          <a:p>
            <a:pPr eaLnBrk="1" hangingPunct="1">
              <a:lnSpc>
                <a:spcPct val="80000"/>
              </a:lnSpc>
              <a:defRPr/>
            </a:pPr>
            <a:endParaRPr lang="en-US" sz="2800" dirty="0"/>
          </a:p>
          <a:p>
            <a:pPr eaLnBrk="1" hangingPunct="1">
              <a:lnSpc>
                <a:spcPct val="80000"/>
              </a:lnSpc>
              <a:defRPr/>
            </a:pPr>
            <a:r>
              <a:rPr lang="en-US" sz="2800" dirty="0" err="1"/>
              <a:t>baroclinically</a:t>
            </a:r>
            <a:r>
              <a:rPr lang="en-US" sz="2800" dirty="0"/>
              <a:t> unstable parcel: they will continue to rise (bottom example) or sink (top example).</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72429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8" end="8"/>
                                            </p:txEl>
                                          </p:spTgt>
                                        </p:tgtEl>
                                        <p:attrNameLst>
                                          <p:attrName>style.visibility</p:attrName>
                                        </p:attrNameLst>
                                      </p:cBhvr>
                                      <p:to>
                                        <p:strVal val="visible"/>
                                      </p:to>
                                    </p:set>
                                    <p:anim calcmode="lin" valueType="num">
                                      <p:cBhvr additive="base">
                                        <p:cTn id="31"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a:t>
            </a:r>
          </a:p>
        </p:txBody>
      </p:sp>
      <p:sp>
        <p:nvSpPr>
          <p:cNvPr id="17411" name="Rectangle 3"/>
          <p:cNvSpPr>
            <a:spLocks noGrp="1" noChangeArrowheads="1"/>
          </p:cNvSpPr>
          <p:nvPr>
            <p:ph type="body" idx="1"/>
          </p:nvPr>
        </p:nvSpPr>
        <p:spPr/>
        <p:txBody>
          <a:bodyPr/>
          <a:lstStyle/>
          <a:p>
            <a:pPr eaLnBrk="1" hangingPunct="1">
              <a:defRPr/>
            </a:pPr>
            <a:r>
              <a:rPr lang="en-US" dirty="0"/>
              <a:t>These trajectories are of course 3 -d but we'll do the best we can with this 2-d example.</a:t>
            </a:r>
          </a:p>
          <a:p>
            <a:pPr eaLnBrk="1" hangingPunct="1">
              <a:defRPr/>
            </a:pPr>
            <a:endParaRPr lang="en-US" dirty="0"/>
          </a:p>
          <a:p>
            <a:pPr marL="0" indent="0" eaLnBrk="1" hangingPunct="1">
              <a:buNone/>
              <a:defRPr/>
            </a:pPr>
            <a:endParaRPr lang="en-US" dirty="0"/>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523593799"/>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a:t>
            </a:r>
          </a:p>
        </p:txBody>
      </p:sp>
      <p:sp>
        <p:nvSpPr>
          <p:cNvPr id="17411" name="Rectangle 3"/>
          <p:cNvSpPr>
            <a:spLocks noGrp="1" noChangeArrowheads="1"/>
          </p:cNvSpPr>
          <p:nvPr>
            <p:ph type="body" idx="1"/>
          </p:nvPr>
        </p:nvSpPr>
        <p:spPr/>
        <p:txBody>
          <a:bodyPr/>
          <a:lstStyle/>
          <a:p>
            <a:pPr eaLnBrk="1" hangingPunct="1">
              <a:defRPr/>
            </a:pPr>
            <a:r>
              <a:rPr lang="en-US" dirty="0"/>
              <a:t>Now let's look at a vertical cross section:</a:t>
            </a:r>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5908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3593799"/>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1"/>
          <p:cNvSpPr>
            <a:spLocks noGrp="1"/>
          </p:cNvSpPr>
          <p:nvPr>
            <p:ph type="title"/>
          </p:nvPr>
        </p:nvSpPr>
        <p:spPr/>
        <p:txBody>
          <a:bodyPr/>
          <a:lstStyle/>
          <a:p>
            <a:r>
              <a:rPr lang="en-US" dirty="0"/>
              <a:t>    	ATMS 8450 Tropical Met. </a:t>
            </a:r>
          </a:p>
        </p:txBody>
      </p:sp>
      <p:sp>
        <p:nvSpPr>
          <p:cNvPr id="230403" name="Content Placeholder 2"/>
          <p:cNvSpPr>
            <a:spLocks noGrp="1"/>
          </p:cNvSpPr>
          <p:nvPr>
            <p:ph idx="1"/>
          </p:nvPr>
        </p:nvSpPr>
        <p:spPr/>
        <p:txBody>
          <a:bodyPr/>
          <a:lstStyle/>
          <a:p>
            <a:r>
              <a:rPr lang="en-US" b="1" dirty="0"/>
              <a:t>Symmetric Instability</a:t>
            </a:r>
          </a:p>
          <a:p>
            <a:endParaRPr lang="en-US" dirty="0"/>
          </a:p>
          <a:p>
            <a:r>
              <a:rPr lang="en-US" dirty="0"/>
              <a:t>Convective instability:  </a:t>
            </a:r>
          </a:p>
          <a:p>
            <a:endParaRPr lang="en-US" dirty="0"/>
          </a:p>
          <a:p>
            <a:r>
              <a:rPr lang="en-US" dirty="0"/>
              <a:t>Measure based on the slope of </a:t>
            </a:r>
            <a:r>
              <a:rPr lang="el-GR" dirty="0"/>
              <a:t>Γ</a:t>
            </a:r>
            <a:r>
              <a:rPr lang="en-US" dirty="0"/>
              <a:t>e to </a:t>
            </a:r>
            <a:r>
              <a:rPr lang="el-GR" dirty="0"/>
              <a:t>Γ</a:t>
            </a:r>
            <a:r>
              <a:rPr lang="en-US" dirty="0"/>
              <a:t>d or </a:t>
            </a:r>
            <a:r>
              <a:rPr lang="el-GR" dirty="0"/>
              <a:t>Γ</a:t>
            </a:r>
            <a:r>
              <a:rPr lang="en-US" dirty="0"/>
              <a:t>e to </a:t>
            </a:r>
            <a:r>
              <a:rPr lang="el-GR" dirty="0"/>
              <a:t>Γ</a:t>
            </a:r>
            <a:r>
              <a:rPr lang="en-US" dirty="0"/>
              <a:t>d. Static stability.</a:t>
            </a:r>
          </a:p>
          <a:p>
            <a:endParaRPr lang="en-US" dirty="0"/>
          </a:p>
          <a:p>
            <a:r>
              <a:rPr lang="en-US" dirty="0"/>
              <a:t>It’s an instability in the vertical.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1762411"/>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Content Placeholder 2"/>
          <p:cNvSpPr>
            <a:spLocks noGrp="1"/>
          </p:cNvSpPr>
          <p:nvPr>
            <p:ph idx="1"/>
          </p:nvPr>
        </p:nvSpPr>
        <p:spPr/>
        <p:txBody>
          <a:bodyPr/>
          <a:lstStyle/>
          <a:p>
            <a:r>
              <a:rPr lang="en-US" dirty="0"/>
              <a:t>Then the slope of the observed potential temperatures (</a:t>
            </a:r>
            <a:r>
              <a:rPr lang="el-GR" dirty="0"/>
              <a:t>θ</a:t>
            </a:r>
            <a:r>
              <a:rPr lang="en-US" dirty="0"/>
              <a:t>) are important. </a:t>
            </a:r>
          </a:p>
          <a:p>
            <a:endParaRPr lang="en-US" dirty="0"/>
          </a:p>
          <a:p>
            <a:r>
              <a:rPr lang="en-US" dirty="0"/>
              <a:t>If the slope of the dry </a:t>
            </a:r>
            <a:r>
              <a:rPr lang="en-US" dirty="0" err="1"/>
              <a:t>adiabats</a:t>
            </a:r>
            <a:r>
              <a:rPr lang="en-US" dirty="0"/>
              <a:t> is 0, then a “negative”   represents stability or “flatter” </a:t>
            </a:r>
            <a:r>
              <a:rPr lang="en-US" dirty="0" err="1"/>
              <a:t>insentropes</a:t>
            </a:r>
            <a:r>
              <a:rPr lang="en-US" dirty="0"/>
              <a:t>. This is a smaller </a:t>
            </a:r>
            <a:r>
              <a:rPr lang="en-US" dirty="0" err="1"/>
              <a:t>dT</a:t>
            </a:r>
            <a:r>
              <a:rPr lang="en-US" dirty="0"/>
              <a:t>/dz. </a:t>
            </a:r>
          </a:p>
          <a:p>
            <a:r>
              <a:rPr lang="en-US" dirty="0"/>
              <a:t>The opposite is true of dry </a:t>
            </a:r>
            <a:r>
              <a:rPr lang="en-US" dirty="0" err="1"/>
              <a:t>adiabats</a:t>
            </a:r>
            <a:r>
              <a:rPr lang="en-US" dirty="0"/>
              <a:t> which are “rotated” 90 degrees!  </a:t>
            </a:r>
          </a:p>
        </p:txBody>
      </p:sp>
      <p:sp>
        <p:nvSpPr>
          <p:cNvPr id="2" name="Title 1"/>
          <p:cNvSpPr>
            <a:spLocks noGrp="1"/>
          </p:cNvSpPr>
          <p:nvPr>
            <p:ph type="title"/>
          </p:nvPr>
        </p:nvSpPr>
        <p:spPr/>
        <p:txBody>
          <a:bodyPr/>
          <a:lstStyle/>
          <a:p>
            <a:r>
              <a:rPr lang="en-US" dirty="0"/>
              <a:t>	ATMS 8450 Tropical Met.</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334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5691748"/>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1"/>
          <p:cNvSpPr>
            <a:spLocks noGrp="1"/>
          </p:cNvSpPr>
          <p:nvPr>
            <p:ph type="title"/>
          </p:nvPr>
        </p:nvSpPr>
        <p:spPr/>
        <p:txBody>
          <a:bodyPr/>
          <a:lstStyle/>
          <a:p>
            <a:r>
              <a:rPr lang="en-US" dirty="0"/>
              <a:t>	ATMS 8450 Tropical Met. </a:t>
            </a:r>
          </a:p>
        </p:txBody>
      </p:sp>
      <p:sp>
        <p:nvSpPr>
          <p:cNvPr id="232451" name="Content Placeholder 2"/>
          <p:cNvSpPr>
            <a:spLocks noGrp="1"/>
          </p:cNvSpPr>
          <p:nvPr>
            <p:ph idx="1"/>
          </p:nvPr>
        </p:nvSpPr>
        <p:spPr/>
        <p:txBody>
          <a:bodyPr/>
          <a:lstStyle/>
          <a:p>
            <a:r>
              <a:rPr lang="en-US" dirty="0"/>
              <a:t>With Inertial instability, recall:</a:t>
            </a:r>
          </a:p>
          <a:p>
            <a:endParaRPr lang="en-US" dirty="0"/>
          </a:p>
          <a:p>
            <a:r>
              <a:rPr lang="en-US" dirty="0"/>
              <a:t>Stable when absolute </a:t>
            </a:r>
            <a:r>
              <a:rPr lang="en-US" dirty="0" err="1"/>
              <a:t>vorticity</a:t>
            </a:r>
            <a:r>
              <a:rPr lang="en-US" dirty="0"/>
              <a:t> is less than zero:    </a:t>
            </a:r>
            <a:r>
              <a:rPr lang="el-GR" dirty="0"/>
              <a:t>ζ</a:t>
            </a:r>
            <a:r>
              <a:rPr lang="en-US" baseline="-25000" dirty="0"/>
              <a:t>a</a:t>
            </a:r>
            <a:r>
              <a:rPr lang="en-US" dirty="0"/>
              <a:t> &lt; 0   which was</a:t>
            </a:r>
          </a:p>
          <a:p>
            <a:endParaRPr lang="en-US" dirty="0"/>
          </a:p>
          <a:p>
            <a:endParaRPr lang="en-US" dirty="0"/>
          </a:p>
          <a:p>
            <a:r>
              <a:rPr lang="en-US" dirty="0"/>
              <a:t>Could also use:   </a:t>
            </a:r>
          </a:p>
        </p:txBody>
      </p:sp>
      <p:graphicFrame>
        <p:nvGraphicFramePr>
          <p:cNvPr id="4" name="Object 3"/>
          <p:cNvGraphicFramePr>
            <a:graphicFrameLocks noChangeAspect="1"/>
          </p:cNvGraphicFramePr>
          <p:nvPr>
            <p:extLst>
              <p:ext uri="{D42A27DB-BD31-4B8C-83A1-F6EECF244321}">
                <p14:modId xmlns:p14="http://schemas.microsoft.com/office/powerpoint/2010/main" val="3450121458"/>
              </p:ext>
            </p:extLst>
          </p:nvPr>
        </p:nvGraphicFramePr>
        <p:xfrm>
          <a:off x="6019800" y="3733800"/>
          <a:ext cx="1438275" cy="828675"/>
        </p:xfrm>
        <a:graphic>
          <a:graphicData uri="http://schemas.openxmlformats.org/presentationml/2006/ole">
            <mc:AlternateContent xmlns:mc="http://schemas.openxmlformats.org/markup-compatibility/2006">
              <mc:Choice xmlns:v="urn:schemas-microsoft-com:vml" Requires="v">
                <p:oleObj name="Equation" r:id="rId2" imgW="1435100" imgH="825500" progId="Equation.3">
                  <p:embed/>
                </p:oleObj>
              </mc:Choice>
              <mc:Fallback>
                <p:oleObj name="Equation" r:id="rId2" imgW="1435100" imgH="8255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733800"/>
                        <a:ext cx="1438275" cy="828675"/>
                      </a:xfrm>
                      <a:prstGeom prst="rect">
                        <a:avLst/>
                      </a:prstGeom>
                      <a:solidFill>
                        <a:schemeClr val="tx1"/>
                      </a:solidFill>
                      <a:ln>
                        <a:noFill/>
                      </a:ln>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62681364"/>
              </p:ext>
            </p:extLst>
          </p:nvPr>
        </p:nvGraphicFramePr>
        <p:xfrm>
          <a:off x="4381500" y="5003800"/>
          <a:ext cx="1677988" cy="939800"/>
        </p:xfrm>
        <a:graphic>
          <a:graphicData uri="http://schemas.openxmlformats.org/presentationml/2006/ole">
            <mc:AlternateContent xmlns:mc="http://schemas.openxmlformats.org/markup-compatibility/2006">
              <mc:Choice xmlns:v="urn:schemas-microsoft-com:vml" Requires="v">
                <p:oleObj name="Equation" r:id="rId4" imgW="749300" imgH="419100" progId="Equation.3">
                  <p:embed/>
                </p:oleObj>
              </mc:Choice>
              <mc:Fallback>
                <p:oleObj name="Equation" r:id="rId4" imgW="7493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0" y="5003800"/>
                        <a:ext cx="1677988" cy="939800"/>
                      </a:xfrm>
                      <a:prstGeom prst="rect">
                        <a:avLst/>
                      </a:prstGeom>
                      <a:solidFill>
                        <a:schemeClr val="tx1"/>
                      </a:solidFill>
                      <a:ln>
                        <a:noFill/>
                      </a:ln>
                    </p:spPr>
                  </p:pic>
                </p:oleObj>
              </mc:Fallback>
            </mc:AlternateContent>
          </a:graphicData>
        </a:graphic>
      </p:graphicFrame>
      <p:pic>
        <p:nvPicPr>
          <p:cNvPr id="8208"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337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1"/>
          <p:cNvSpPr>
            <a:spLocks noGrp="1"/>
          </p:cNvSpPr>
          <p:nvPr>
            <p:ph type="title"/>
          </p:nvPr>
        </p:nvSpPr>
        <p:spPr/>
        <p:txBody>
          <a:bodyPr/>
          <a:lstStyle/>
          <a:p>
            <a:r>
              <a:rPr lang="en-US" dirty="0"/>
              <a:t>	ATMS 8450 Tropical Met.</a:t>
            </a:r>
          </a:p>
        </p:txBody>
      </p:sp>
      <p:sp>
        <p:nvSpPr>
          <p:cNvPr id="233475" name="Content Placeholder 2"/>
          <p:cNvSpPr>
            <a:spLocks noGrp="1"/>
          </p:cNvSpPr>
          <p:nvPr>
            <p:ph idx="1"/>
          </p:nvPr>
        </p:nvSpPr>
        <p:spPr/>
        <p:txBody>
          <a:bodyPr/>
          <a:lstStyle/>
          <a:p>
            <a:r>
              <a:rPr lang="en-US" dirty="0"/>
              <a:t>Thus geostrophic momentum is:</a:t>
            </a:r>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06884249"/>
              </p:ext>
            </p:extLst>
          </p:nvPr>
        </p:nvGraphicFramePr>
        <p:xfrm>
          <a:off x="2286000" y="2590800"/>
          <a:ext cx="3302000" cy="927100"/>
        </p:xfrm>
        <a:graphic>
          <a:graphicData uri="http://schemas.openxmlformats.org/presentationml/2006/ole">
            <mc:AlternateContent xmlns:mc="http://schemas.openxmlformats.org/markup-compatibility/2006">
              <mc:Choice xmlns:v="urn:schemas-microsoft-com:vml" Requires="v">
                <p:oleObj name="Equation" r:id="rId2" imgW="863225" imgH="241195" progId="Equation.3">
                  <p:embed/>
                </p:oleObj>
              </mc:Choice>
              <mc:Fallback>
                <p:oleObj name="Equation" r:id="rId2" imgW="863225" imgH="241195"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590800"/>
                        <a:ext cx="3302000" cy="927100"/>
                      </a:xfrm>
                      <a:prstGeom prst="rect">
                        <a:avLst/>
                      </a:prstGeom>
                      <a:solidFill>
                        <a:schemeClr val="tx1"/>
                      </a:solidFill>
                      <a:ln>
                        <a:noFill/>
                      </a:ln>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129940401"/>
              </p:ext>
            </p:extLst>
          </p:nvPr>
        </p:nvGraphicFramePr>
        <p:xfrm>
          <a:off x="2286000" y="3810000"/>
          <a:ext cx="3302000" cy="927100"/>
        </p:xfrm>
        <a:graphic>
          <a:graphicData uri="http://schemas.openxmlformats.org/presentationml/2006/ole">
            <mc:AlternateContent xmlns:mc="http://schemas.openxmlformats.org/markup-compatibility/2006">
              <mc:Choice xmlns:v="urn:schemas-microsoft-com:vml" Requires="v">
                <p:oleObj name="Equation" r:id="rId4" imgW="863225" imgH="241195" progId="Equation.3">
                  <p:embed/>
                </p:oleObj>
              </mc:Choice>
              <mc:Fallback>
                <p:oleObj name="Equation" r:id="rId4" imgW="863225" imgH="241195"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810000"/>
                        <a:ext cx="3302000" cy="927100"/>
                      </a:xfrm>
                      <a:prstGeom prst="rect">
                        <a:avLst/>
                      </a:prstGeom>
                      <a:solidFill>
                        <a:schemeClr val="tx1"/>
                      </a:solidFill>
                      <a:ln>
                        <a:noFill/>
                      </a:ln>
                    </p:spPr>
                  </p:pic>
                </p:oleObj>
              </mc:Fallback>
            </mc:AlternateContent>
          </a:graphicData>
        </a:graphic>
      </p:graphicFrame>
      <p:pic>
        <p:nvPicPr>
          <p:cNvPr id="9232"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8596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itle 1"/>
          <p:cNvSpPr>
            <a:spLocks noGrp="1"/>
          </p:cNvSpPr>
          <p:nvPr>
            <p:ph type="title"/>
          </p:nvPr>
        </p:nvSpPr>
        <p:spPr/>
        <p:txBody>
          <a:bodyPr/>
          <a:lstStyle/>
          <a:p>
            <a:r>
              <a:rPr lang="en-US" dirty="0"/>
              <a:t>	ATMS 8450 Tropical Met</a:t>
            </a:r>
          </a:p>
        </p:txBody>
      </p:sp>
      <p:sp>
        <p:nvSpPr>
          <p:cNvPr id="234499" name="Content Placeholder 2"/>
          <p:cNvSpPr>
            <a:spLocks noGrp="1"/>
          </p:cNvSpPr>
          <p:nvPr>
            <p:ph idx="1"/>
          </p:nvPr>
        </p:nvSpPr>
        <p:spPr/>
        <p:txBody>
          <a:bodyPr/>
          <a:lstStyle/>
          <a:p>
            <a:r>
              <a:rPr lang="en-US" dirty="0" err="1"/>
              <a:t>Horizonal</a:t>
            </a:r>
            <a:r>
              <a:rPr lang="en-US" dirty="0"/>
              <a:t> instability! Then if the lines of Mg are “flatter”, then neutral. When slanted, parcels can be displace “slantwise”. </a:t>
            </a:r>
          </a:p>
          <a:p>
            <a:endParaRPr lang="en-US" dirty="0"/>
          </a:p>
          <a:p>
            <a:r>
              <a:rPr lang="en-US" dirty="0"/>
              <a:t>So, for “symmetric” instability, we’re going to combine the two situations. </a:t>
            </a:r>
          </a:p>
          <a:p>
            <a:pPr marL="0" indent="0">
              <a:buNone/>
            </a:pP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4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0384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Then:</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Now carry out math: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438400"/>
            <a:ext cx="6139774" cy="1066800"/>
          </a:xfrm>
          <a:prstGeom prst="rect">
            <a:avLst/>
          </a:prstGeom>
          <a:solidFill>
            <a:schemeClr val="tx1"/>
          </a:solidFill>
          <a:ln>
            <a:noFill/>
          </a:ln>
          <a:effectLst/>
        </p:spPr>
      </p:pic>
      <p:pic>
        <p:nvPicPr>
          <p:cNvPr id="19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584" y="4648200"/>
            <a:ext cx="7828875" cy="1066800"/>
          </a:xfrm>
          <a:prstGeom prst="rect">
            <a:avLst/>
          </a:prstGeom>
          <a:solidFill>
            <a:schemeClr val="tx1"/>
          </a:solidFill>
          <a:ln>
            <a:noFill/>
          </a:ln>
          <a:effectLst/>
        </p:spPr>
      </p:pic>
    </p:spTree>
    <p:extLst>
      <p:ext uri="{BB962C8B-B14F-4D97-AF65-F5344CB8AC3E}">
        <p14:creationId xmlns:p14="http://schemas.microsoft.com/office/powerpoint/2010/main" val="189516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9458"/>
                                        </p:tgtEl>
                                        <p:attrNameLst>
                                          <p:attrName>style.visibility</p:attrName>
                                        </p:attrNameLst>
                                      </p:cBhvr>
                                      <p:to>
                                        <p:strVal val="visible"/>
                                      </p:to>
                                    </p:set>
                                    <p:animEffect transition="in" filter="wipe(down)">
                                      <p:cBhvr>
                                        <p:cTn id="13" dur="500"/>
                                        <p:tgtEl>
                                          <p:spTgt spid="1945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5" end="5"/>
                                            </p:txEl>
                                          </p:spTgt>
                                        </p:tgtEl>
                                        <p:attrNameLst>
                                          <p:attrName>style.visibility</p:attrName>
                                        </p:attrNameLst>
                                      </p:cBhvr>
                                      <p:to>
                                        <p:strVal val="visible"/>
                                      </p:to>
                                    </p:set>
                                    <p:anim calcmode="lin" valueType="num">
                                      <p:cBhvr additive="base">
                                        <p:cTn id="18"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9459"/>
                                        </p:tgtEl>
                                        <p:attrNameLst>
                                          <p:attrName>style.visibility</p:attrName>
                                        </p:attrNameLst>
                                      </p:cBhvr>
                                      <p:to>
                                        <p:strVal val="visible"/>
                                      </p:to>
                                    </p:set>
                                    <p:animEffect transition="in" filter="wipe(down)">
                                      <p:cBhvr>
                                        <p:cTn id="24"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itle 1"/>
          <p:cNvSpPr>
            <a:spLocks noGrp="1"/>
          </p:cNvSpPr>
          <p:nvPr>
            <p:ph type="title"/>
          </p:nvPr>
        </p:nvSpPr>
        <p:spPr/>
        <p:txBody>
          <a:bodyPr/>
          <a:lstStyle/>
          <a:p>
            <a:r>
              <a:rPr lang="en-US" dirty="0"/>
              <a:t>	ATMS 8450 </a:t>
            </a:r>
            <a:r>
              <a:rPr lang="en-US" dirty="0" err="1"/>
              <a:t>Trpoical</a:t>
            </a:r>
            <a:r>
              <a:rPr lang="en-US" dirty="0"/>
              <a:t> Met. </a:t>
            </a:r>
          </a:p>
        </p:txBody>
      </p:sp>
      <p:sp>
        <p:nvSpPr>
          <p:cNvPr id="235523" name="Content Placeholder 2"/>
          <p:cNvSpPr>
            <a:spLocks noGrp="1"/>
          </p:cNvSpPr>
          <p:nvPr>
            <p:ph idx="1"/>
          </p:nvPr>
        </p:nvSpPr>
        <p:spPr/>
        <p:txBody>
          <a:bodyPr/>
          <a:lstStyle/>
          <a:p>
            <a:r>
              <a:rPr lang="en-US" dirty="0"/>
              <a:t>Thus, when the Mg lines are sloped more steeply than </a:t>
            </a:r>
            <a:r>
              <a:rPr lang="el-GR" dirty="0"/>
              <a:t>θ</a:t>
            </a:r>
            <a:r>
              <a:rPr lang="en-US" dirty="0"/>
              <a:t>e, then we have symmetric stability. (stable to both vertical and horizontal conditions)</a:t>
            </a:r>
          </a:p>
          <a:p>
            <a:endParaRPr lang="en-US" dirty="0"/>
          </a:p>
          <a:p>
            <a:endParaRPr lang="en-US" dirty="0"/>
          </a:p>
          <a:p>
            <a:r>
              <a:rPr lang="en-US" dirty="0"/>
              <a:t>When the </a:t>
            </a:r>
            <a:r>
              <a:rPr lang="el-GR" dirty="0"/>
              <a:t>θ</a:t>
            </a:r>
            <a:r>
              <a:rPr lang="en-US" dirty="0"/>
              <a:t>e lines are sloped more than the Mg lines, then we have “symmetric instability”.  (unstable for both conditions).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9072033"/>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endParaRPr lang="en-US" sz="2800" dirty="0"/>
          </a:p>
          <a:p>
            <a:pPr eaLnBrk="1" hangingPunct="1">
              <a:lnSpc>
                <a:spcPct val="80000"/>
              </a:lnSpc>
              <a:defRPr/>
            </a:pPr>
            <a:r>
              <a:rPr lang="en-US" sz="2800" dirty="0"/>
              <a:t>Let's examine </a:t>
            </a:r>
            <a:r>
              <a:rPr lang="en-US" sz="2800" dirty="0" err="1"/>
              <a:t>bouyancy</a:t>
            </a:r>
            <a:r>
              <a:rPr lang="en-US" sz="2800" dirty="0"/>
              <a:t> closer:</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play with math a bit:</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895600"/>
            <a:ext cx="2514600" cy="800100"/>
          </a:xfrm>
          <a:prstGeom prst="rect">
            <a:avLst/>
          </a:prstGeom>
          <a:solidFill>
            <a:schemeClr val="tx1"/>
          </a:solidFill>
          <a:ln>
            <a:noFill/>
          </a:ln>
          <a:effec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5427" y="1229014"/>
            <a:ext cx="3390900" cy="5619750"/>
          </a:xfrm>
          <a:prstGeom prst="rect">
            <a:avLst/>
          </a:prstGeom>
          <a:solidFill>
            <a:schemeClr val="tx1"/>
          </a:solidFill>
          <a:ln>
            <a:noFill/>
          </a:ln>
          <a:effectLst/>
        </p:spPr>
      </p:pic>
    </p:spTree>
    <p:extLst>
      <p:ext uri="{BB962C8B-B14F-4D97-AF65-F5344CB8AC3E}">
        <p14:creationId xmlns:p14="http://schemas.microsoft.com/office/powerpoint/2010/main" val="5939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anim calcmode="lin" valueType="num">
                                      <p:cBhvr additive="base">
                                        <p:cTn id="7"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5" end="5"/>
                                            </p:txEl>
                                          </p:spTgt>
                                        </p:tgtEl>
                                        <p:attrNameLst>
                                          <p:attrName>style.visibility</p:attrName>
                                        </p:attrNameLst>
                                      </p:cBhvr>
                                      <p:to>
                                        <p:strVal val="visible"/>
                                      </p:to>
                                    </p:set>
                                    <p:anim calcmode="lin" valueType="num">
                                      <p:cBhvr additive="base">
                                        <p:cTn id="13"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err="1"/>
              <a:t>Eady</a:t>
            </a:r>
            <a:r>
              <a:rPr lang="en-US" sz="2800" dirty="0"/>
              <a:t> model Vertical structure:</a:t>
            </a:r>
          </a:p>
          <a:p>
            <a:pPr eaLnBrk="1" hangingPunct="1">
              <a:lnSpc>
                <a:spcPct val="80000"/>
              </a:lnSpc>
              <a:defRPr/>
            </a:pPr>
            <a:endParaRPr lang="en-US" sz="2800" dirty="0"/>
          </a:p>
          <a:p>
            <a:pPr eaLnBrk="1" hangingPunct="1">
              <a:lnSpc>
                <a:spcPct val="80000"/>
              </a:lnSpc>
              <a:defRPr/>
            </a:pPr>
            <a:r>
              <a:rPr lang="en-US" sz="2800" dirty="0"/>
              <a:t>If:</a:t>
            </a:r>
          </a:p>
          <a:p>
            <a:pPr eaLnBrk="1" hangingPunct="1">
              <a:lnSpc>
                <a:spcPct val="80000"/>
              </a:lnSpc>
              <a:defRPr/>
            </a:pPr>
            <a:endParaRPr lang="en-US" sz="2800" dirty="0"/>
          </a:p>
          <a:p>
            <a:pPr eaLnBrk="1" hangingPunct="1">
              <a:lnSpc>
                <a:spcPct val="80000"/>
              </a:lnSpc>
              <a:defRPr/>
            </a:pPr>
            <a:r>
              <a:rPr lang="en-US" sz="2800" dirty="0"/>
              <a:t>At z = 0</a:t>
            </a:r>
          </a:p>
          <a:p>
            <a:pPr eaLnBrk="1" hangingPunct="1">
              <a:lnSpc>
                <a:spcPct val="80000"/>
              </a:lnSpc>
              <a:defRPr/>
            </a:pPr>
            <a:endParaRPr lang="en-US" sz="2800" dirty="0"/>
          </a:p>
          <a:p>
            <a:pPr eaLnBrk="1" hangingPunct="1">
              <a:lnSpc>
                <a:spcPct val="80000"/>
              </a:lnSpc>
              <a:defRPr/>
            </a:pPr>
            <a:r>
              <a:rPr lang="en-US" sz="2800" dirty="0"/>
              <a:t>Apply thermodynamics equation at the Boundary with w </a:t>
            </a:r>
            <a:r>
              <a:rPr lang="en-US" sz="2800" dirty="0">
                <a:sym typeface="Wingdings" pitchFamily="2" charset="2"/>
              </a:rPr>
              <a:t></a:t>
            </a:r>
            <a:r>
              <a:rPr lang="en-US" sz="2800" dirty="0"/>
              <a:t> 0</a:t>
            </a:r>
          </a:p>
          <a:p>
            <a:pPr eaLnBrk="1" hangingPunct="1">
              <a:lnSpc>
                <a:spcPct val="80000"/>
              </a:lnSpc>
              <a:defRPr/>
            </a:pPr>
            <a:endParaRPr lang="en-US" sz="2800" dirty="0"/>
          </a:p>
          <a:p>
            <a:pPr eaLnBrk="1" hangingPunct="1">
              <a:lnSpc>
                <a:spcPct val="80000"/>
              </a:lnSpc>
              <a:defRPr/>
            </a:pPr>
            <a:r>
              <a:rPr lang="en-US" sz="2800" dirty="0"/>
              <a:t>We get:</a:t>
            </a:r>
          </a:p>
          <a:p>
            <a:pPr eaLnBrk="1" hangingPunct="1">
              <a:lnSpc>
                <a:spcPct val="80000"/>
              </a:lnSpc>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514600"/>
            <a:ext cx="4162425" cy="800100"/>
          </a:xfrm>
          <a:prstGeom prst="rect">
            <a:avLst/>
          </a:prstGeom>
          <a:solidFill>
            <a:schemeClr val="tx1"/>
          </a:solidFill>
          <a:ln>
            <a:noFill/>
          </a:ln>
          <a:effec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5410200"/>
            <a:ext cx="1962150" cy="771525"/>
          </a:xfrm>
          <a:prstGeom prst="rect">
            <a:avLst/>
          </a:prstGeom>
          <a:solidFill>
            <a:schemeClr val="tx1"/>
          </a:solidFill>
          <a:ln>
            <a:noFill/>
          </a:ln>
          <a:effectLst/>
        </p:spPr>
      </p:pic>
    </p:spTree>
    <p:extLst>
      <p:ext uri="{BB962C8B-B14F-4D97-AF65-F5344CB8AC3E}">
        <p14:creationId xmlns:p14="http://schemas.microsoft.com/office/powerpoint/2010/main" val="72429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8" end="8"/>
                                            </p:txEl>
                                          </p:spTgt>
                                        </p:tgtEl>
                                        <p:attrNameLst>
                                          <p:attrName>style.visibility</p:attrName>
                                        </p:attrNameLst>
                                      </p:cBhvr>
                                      <p:to>
                                        <p:strVal val="visible"/>
                                      </p:to>
                                    </p:set>
                                    <p:anim calcmode="lin" valueType="num">
                                      <p:cBhvr additive="base">
                                        <p:cTn id="31"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 </a:t>
            </a:r>
          </a:p>
        </p:txBody>
      </p:sp>
      <p:sp>
        <p:nvSpPr>
          <p:cNvPr id="17411" name="Rectangle 3"/>
          <p:cNvSpPr>
            <a:spLocks noGrp="1" noChangeArrowheads="1"/>
          </p:cNvSpPr>
          <p:nvPr>
            <p:ph type="body" idx="1"/>
          </p:nvPr>
        </p:nvSpPr>
        <p:spPr/>
        <p:txBody>
          <a:bodyPr/>
          <a:lstStyle/>
          <a:p>
            <a:pPr eaLnBrk="1" hangingPunct="1">
              <a:defRPr/>
            </a:pPr>
            <a:r>
              <a:rPr lang="en-US" sz="2400" dirty="0"/>
              <a:t>And at z=H</a:t>
            </a:r>
          </a:p>
          <a:p>
            <a:pPr eaLnBrk="1" hangingPunct="1">
              <a:defRPr/>
            </a:pPr>
            <a:endParaRPr lang="en-US" sz="2400" dirty="0"/>
          </a:p>
          <a:p>
            <a:pPr eaLnBrk="1" hangingPunct="1">
              <a:defRPr/>
            </a:pPr>
            <a:endParaRPr lang="en-US" sz="2400" dirty="0"/>
          </a:p>
          <a:p>
            <a:pPr eaLnBrk="1" hangingPunct="1">
              <a:defRPr/>
            </a:pPr>
            <a:r>
              <a:rPr lang="en-US" sz="2400" dirty="0"/>
              <a:t>Recall:</a:t>
            </a:r>
          </a:p>
          <a:p>
            <a:pPr eaLnBrk="1" hangingPunct="1">
              <a:defRPr/>
            </a:pPr>
            <a:endParaRPr lang="en-US" sz="2400" dirty="0"/>
          </a:p>
          <a:p>
            <a:pPr eaLnBrk="1" hangingPunct="1">
              <a:defRPr/>
            </a:pPr>
            <a:r>
              <a:rPr lang="en-US" sz="2400" dirty="0"/>
              <a:t>Where U/2   was the propagation component. </a:t>
            </a:r>
          </a:p>
          <a:p>
            <a:pPr marL="0" indent="0" eaLnBrk="1" hangingPunct="1">
              <a:buNone/>
              <a:defRPr/>
            </a:pPr>
            <a:endParaRPr lang="en-US" sz="2400" dirty="0"/>
          </a:p>
          <a:p>
            <a:pPr eaLnBrk="1" hangingPunct="1">
              <a:defRPr/>
            </a:pPr>
            <a:r>
              <a:rPr lang="en-US" sz="2400" dirty="0">
                <a:sym typeface="Wingdings" pitchFamily="2" charset="2"/>
              </a:rPr>
              <a:t></a:t>
            </a:r>
            <a:r>
              <a:rPr lang="en-US" sz="2400" dirty="0"/>
              <a:t> Now we can look at the vertical structure of the most unstable </a:t>
            </a:r>
            <a:r>
              <a:rPr lang="en-US" sz="2400" dirty="0" err="1"/>
              <a:t>Eady</a:t>
            </a:r>
            <a:r>
              <a:rPr lang="en-US" sz="2400" dirty="0"/>
              <a:t> mode and relate this to S!</a:t>
            </a:r>
          </a:p>
          <a:p>
            <a:pPr marL="0" indent="0" eaLnBrk="1" hangingPunct="1">
              <a:buNone/>
              <a:defRPr/>
            </a:pPr>
            <a:endParaRPr lang="en-US" dirty="0"/>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828800"/>
            <a:ext cx="4924425" cy="1657350"/>
          </a:xfrm>
          <a:prstGeom prst="rect">
            <a:avLst/>
          </a:prstGeom>
          <a:solidFill>
            <a:schemeClr val="tx1"/>
          </a:solidFill>
          <a:ln>
            <a:noFill/>
          </a:ln>
          <a:effec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25" y="3539548"/>
            <a:ext cx="1276350" cy="390525"/>
          </a:xfrm>
          <a:prstGeom prst="rect">
            <a:avLst/>
          </a:prstGeom>
          <a:solidFill>
            <a:schemeClr val="tx1"/>
          </a:solidFill>
          <a:ln>
            <a:noFill/>
          </a:ln>
          <a:effectLst/>
        </p:spPr>
      </p:pic>
    </p:spTree>
    <p:extLst>
      <p:ext uri="{BB962C8B-B14F-4D97-AF65-F5344CB8AC3E}">
        <p14:creationId xmlns:p14="http://schemas.microsoft.com/office/powerpoint/2010/main" val="523593799"/>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Solve for A from (1)   and   </a:t>
            </a:r>
            <a:r>
              <a:rPr lang="en-US" sz="2800" dirty="0" err="1"/>
              <a:t>mult</a:t>
            </a:r>
            <a:r>
              <a:rPr lang="en-US" sz="2800" dirty="0"/>
              <a:t> by –(U/2Sc) B and B is a arbitrary constant:</a:t>
            </a:r>
          </a:p>
          <a:p>
            <a:pPr eaLnBrk="1" hangingPunct="1">
              <a:lnSpc>
                <a:spcPct val="80000"/>
              </a:lnSpc>
              <a:defRPr/>
            </a:pPr>
            <a:endParaRPr lang="en-US" sz="2800" dirty="0"/>
          </a:p>
          <a:p>
            <a:pPr marL="0" indent="0" eaLnBrk="1" hangingPunct="1">
              <a:lnSpc>
                <a:spcPct val="80000"/>
              </a:lnSpc>
              <a:buNone/>
              <a:defRPr/>
            </a:pPr>
            <a:r>
              <a:rPr lang="en-US" sz="2800" dirty="0"/>
              <a:t>		 </a:t>
            </a:r>
          </a:p>
          <a:p>
            <a:pPr eaLnBrk="1" hangingPunct="1">
              <a:lnSpc>
                <a:spcPct val="80000"/>
              </a:lnSpc>
              <a:defRPr/>
            </a:pPr>
            <a:endParaRPr lang="en-US" sz="2800" dirty="0"/>
          </a:p>
          <a:p>
            <a:pPr eaLnBrk="1" hangingPunct="1">
              <a:lnSpc>
                <a:spcPct val="80000"/>
              </a:lnSpc>
              <a:defRPr/>
            </a:pPr>
            <a:r>
              <a:rPr lang="en-US" sz="2800" dirty="0"/>
              <a:t>And then:</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971800"/>
            <a:ext cx="1352550" cy="390525"/>
          </a:xfrm>
          <a:prstGeom prst="rect">
            <a:avLst/>
          </a:prstGeom>
          <a:solidFill>
            <a:schemeClr val="tx1"/>
          </a:solidFill>
          <a:ln>
            <a:noFill/>
          </a:ln>
          <a:effec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657" y="4572000"/>
            <a:ext cx="7161213" cy="1790700"/>
          </a:xfrm>
          <a:prstGeom prst="rect">
            <a:avLst/>
          </a:prstGeom>
          <a:solidFill>
            <a:schemeClr val="tx1"/>
          </a:solidFill>
          <a:ln>
            <a:noFill/>
          </a:ln>
          <a:effectLst/>
        </p:spPr>
      </p:pic>
    </p:spTree>
    <p:extLst>
      <p:ext uri="{BB962C8B-B14F-4D97-AF65-F5344CB8AC3E}">
        <p14:creationId xmlns:p14="http://schemas.microsoft.com/office/powerpoint/2010/main" val="5939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b="1" u="sng" dirty="0"/>
              <a:t>The </a:t>
            </a:r>
            <a:r>
              <a:rPr lang="en-US" sz="2800" b="1" u="sng" dirty="0" err="1"/>
              <a:t>Charney</a:t>
            </a:r>
            <a:r>
              <a:rPr lang="en-US" sz="2800" b="1" u="sng" dirty="0"/>
              <a:t> Problem: (1947)</a:t>
            </a:r>
          </a:p>
          <a:p>
            <a:pPr eaLnBrk="1" hangingPunct="1">
              <a:lnSpc>
                <a:spcPct val="80000"/>
              </a:lnSpc>
              <a:defRPr/>
            </a:pPr>
            <a:endParaRPr lang="en-US" sz="2800" dirty="0"/>
          </a:p>
          <a:p>
            <a:pPr eaLnBrk="1" hangingPunct="1">
              <a:lnSpc>
                <a:spcPct val="80000"/>
              </a:lnSpc>
              <a:defRPr/>
            </a:pPr>
            <a:r>
              <a:rPr lang="en-US" sz="2800" dirty="0"/>
              <a:t>See </a:t>
            </a:r>
            <a:r>
              <a:rPr lang="en-US" sz="2800" dirty="0" err="1"/>
              <a:t>Ghil's</a:t>
            </a:r>
            <a:r>
              <a:rPr lang="en-US" sz="2800" dirty="0"/>
              <a:t> book!</a:t>
            </a:r>
          </a:p>
          <a:p>
            <a:pPr eaLnBrk="1" hangingPunct="1">
              <a:lnSpc>
                <a:spcPct val="80000"/>
              </a:lnSpc>
              <a:defRPr/>
            </a:pPr>
            <a:endParaRPr lang="en-US" sz="2800" dirty="0"/>
          </a:p>
          <a:p>
            <a:pPr eaLnBrk="1" hangingPunct="1">
              <a:lnSpc>
                <a:spcPct val="80000"/>
              </a:lnSpc>
              <a:defRPr/>
            </a:pPr>
            <a:r>
              <a:rPr lang="en-US" sz="2800" dirty="0"/>
              <a:t>Same as the </a:t>
            </a:r>
            <a:r>
              <a:rPr lang="en-US" sz="2800" dirty="0" err="1"/>
              <a:t>Eady</a:t>
            </a:r>
            <a:r>
              <a:rPr lang="en-US" sz="2800" dirty="0"/>
              <a:t> model, </a:t>
            </a:r>
            <a:r>
              <a:rPr lang="en-US" sz="2800" dirty="0" err="1"/>
              <a:t>processwise</a:t>
            </a:r>
            <a:r>
              <a:rPr lang="en-US" sz="2800" dirty="0"/>
              <a:t>, but definitions a bit different:</a:t>
            </a:r>
          </a:p>
          <a:p>
            <a:pPr eaLnBrk="1" hangingPunct="1">
              <a:lnSpc>
                <a:spcPct val="80000"/>
              </a:lnSpc>
              <a:defRPr/>
            </a:pPr>
            <a:endParaRPr lang="en-US" sz="2800" dirty="0"/>
          </a:p>
          <a:p>
            <a:pPr eaLnBrk="1" hangingPunct="1">
              <a:lnSpc>
                <a:spcPct val="80000"/>
              </a:lnSpc>
              <a:defRPr/>
            </a:pPr>
            <a:r>
              <a:rPr lang="en-US" sz="2800" dirty="0"/>
              <a:t>He included Basic state PV           gradients (</a:t>
            </a:r>
            <a:r>
              <a:rPr lang="en-US" sz="2800" dirty="0" err="1"/>
              <a:t>Rossby</a:t>
            </a:r>
            <a:r>
              <a:rPr lang="en-US" sz="2800" dirty="0"/>
              <a:t> Wave). </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648200"/>
            <a:ext cx="1066800" cy="800100"/>
          </a:xfrm>
          <a:prstGeom prst="rect">
            <a:avLst/>
          </a:prstGeom>
          <a:solidFill>
            <a:schemeClr val="tx1"/>
          </a:solidFill>
          <a:ln>
            <a:noFill/>
          </a:ln>
          <a:effectLst/>
        </p:spPr>
      </p:pic>
    </p:spTree>
    <p:extLst>
      <p:ext uri="{BB962C8B-B14F-4D97-AF65-F5344CB8AC3E}">
        <p14:creationId xmlns:p14="http://schemas.microsoft.com/office/powerpoint/2010/main" val="72429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a:t>
            </a:r>
          </a:p>
        </p:txBody>
      </p:sp>
      <p:sp>
        <p:nvSpPr>
          <p:cNvPr id="17411" name="Rectangle 3"/>
          <p:cNvSpPr>
            <a:spLocks noGrp="1" noChangeArrowheads="1"/>
          </p:cNvSpPr>
          <p:nvPr>
            <p:ph type="body" idx="1"/>
          </p:nvPr>
        </p:nvSpPr>
        <p:spPr/>
        <p:txBody>
          <a:bodyPr/>
          <a:lstStyle/>
          <a:p>
            <a:pPr eaLnBrk="1" hangingPunct="1">
              <a:defRPr/>
            </a:pPr>
            <a:r>
              <a:rPr lang="en-US" dirty="0" err="1"/>
              <a:t>Charney</a:t>
            </a:r>
            <a:r>
              <a:rPr lang="en-US" dirty="0"/>
              <a:t> included this unlike </a:t>
            </a:r>
            <a:r>
              <a:rPr lang="en-US" dirty="0" err="1"/>
              <a:t>Eady</a:t>
            </a:r>
            <a:r>
              <a:rPr lang="en-US" dirty="0"/>
              <a:t>, but </a:t>
            </a:r>
            <a:r>
              <a:rPr lang="en-US" dirty="0" err="1"/>
              <a:t>Eady</a:t>
            </a:r>
            <a:r>
              <a:rPr lang="en-US" dirty="0"/>
              <a:t> was a small scale guy, </a:t>
            </a:r>
            <a:r>
              <a:rPr lang="en-US" dirty="0" err="1"/>
              <a:t>Charney</a:t>
            </a:r>
            <a:r>
              <a:rPr lang="en-US" dirty="0"/>
              <a:t> was large-scale. Thus, beta drives much of the internal dynamics:</a:t>
            </a:r>
          </a:p>
          <a:p>
            <a:pPr eaLnBrk="1" hangingPunct="1">
              <a:defRPr/>
            </a:pPr>
            <a:endParaRPr lang="en-US" dirty="0"/>
          </a:p>
          <a:p>
            <a:pPr eaLnBrk="1" hangingPunct="1">
              <a:defRPr/>
            </a:pPr>
            <a:endParaRPr lang="en-US" dirty="0"/>
          </a:p>
          <a:p>
            <a:pPr eaLnBrk="1" hangingPunct="1">
              <a:defRPr/>
            </a:pPr>
            <a:r>
              <a:rPr lang="en-US" sz="2400" dirty="0"/>
              <a:t>                    Ambient  horizontal  vertical</a:t>
            </a:r>
          </a:p>
          <a:p>
            <a:pPr eaLnBrk="1" hangingPunct="1">
              <a:defRPr/>
            </a:pPr>
            <a:r>
              <a:rPr lang="en-US" sz="2400" dirty="0"/>
              <a:t>				(</a:t>
            </a:r>
            <a:r>
              <a:rPr lang="en-US" sz="2400" dirty="0" err="1"/>
              <a:t>Barotropic</a:t>
            </a:r>
            <a:r>
              <a:rPr lang="en-US" sz="2400" dirty="0"/>
              <a:t>)	(</a:t>
            </a:r>
            <a:r>
              <a:rPr lang="en-US" sz="2400" dirty="0" err="1"/>
              <a:t>Baroclinic</a:t>
            </a:r>
            <a:r>
              <a:rPr lang="en-US" sz="2400" dirty="0"/>
              <a:t>)</a:t>
            </a:r>
          </a:p>
          <a:p>
            <a:pPr eaLnBrk="1" hangingPunct="1">
              <a:defRPr/>
            </a:pPr>
            <a:endParaRPr lang="en-US" dirty="0"/>
          </a:p>
          <a:p>
            <a:pPr eaLnBrk="1" hangingPunct="1">
              <a:defRPr/>
            </a:pPr>
            <a:endParaRPr lang="en-US" dirty="0"/>
          </a:p>
          <a:p>
            <a:pPr eaLnBrk="1" hangingPunct="1">
              <a:defRPr/>
            </a:pPr>
            <a:endParaRPr lang="en-US" dirty="0"/>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4038600"/>
            <a:ext cx="4706016" cy="1121641"/>
          </a:xfrm>
          <a:prstGeom prst="rect">
            <a:avLst/>
          </a:prstGeom>
          <a:solidFill>
            <a:schemeClr val="tx1"/>
          </a:solidFill>
          <a:ln>
            <a:noFill/>
          </a:ln>
          <a:effectLst/>
        </p:spPr>
      </p:pic>
    </p:spTree>
    <p:extLst>
      <p:ext uri="{BB962C8B-B14F-4D97-AF65-F5344CB8AC3E}">
        <p14:creationId xmlns:p14="http://schemas.microsoft.com/office/powerpoint/2010/main" val="523593799"/>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This equation recall was the “General Instability problem”!</a:t>
            </a:r>
          </a:p>
          <a:p>
            <a:pPr eaLnBrk="1" hangingPunct="1">
              <a:lnSpc>
                <a:spcPct val="80000"/>
              </a:lnSpc>
              <a:defRPr/>
            </a:pPr>
            <a:endParaRPr lang="en-US" sz="2800" dirty="0"/>
          </a:p>
          <a:p>
            <a:pPr eaLnBrk="1" hangingPunct="1">
              <a:lnSpc>
                <a:spcPct val="80000"/>
              </a:lnSpc>
              <a:defRPr/>
            </a:pPr>
            <a:r>
              <a:rPr lang="en-US" sz="2800" dirty="0"/>
              <a:t>he also had          (N varied), no upper lid, or 0 &lt; z &lt; infinity. </a:t>
            </a:r>
          </a:p>
          <a:p>
            <a:pPr eaLnBrk="1" hangingPunct="1">
              <a:lnSpc>
                <a:spcPct val="80000"/>
              </a:lnSpc>
              <a:defRPr/>
            </a:pPr>
            <a:endParaRPr lang="en-US" sz="2800" dirty="0"/>
          </a:p>
          <a:p>
            <a:pPr eaLnBrk="1" hangingPunct="1">
              <a:lnSpc>
                <a:spcPct val="80000"/>
              </a:lnSpc>
              <a:defRPr/>
            </a:pPr>
            <a:r>
              <a:rPr lang="en-US" sz="2800" dirty="0" err="1"/>
              <a:t>Ug</a:t>
            </a:r>
            <a:r>
              <a:rPr lang="en-US" sz="2800" dirty="0"/>
              <a:t> was linear in z, like </a:t>
            </a:r>
            <a:r>
              <a:rPr lang="en-US" sz="2800" dirty="0" err="1"/>
              <a:t>Eady</a:t>
            </a:r>
            <a:r>
              <a:rPr lang="en-US" sz="2800" dirty="0"/>
              <a:t>.</a:t>
            </a:r>
          </a:p>
          <a:p>
            <a:pPr eaLnBrk="1" hangingPunct="1">
              <a:lnSpc>
                <a:spcPct val="80000"/>
              </a:lnSpc>
              <a:defRPr/>
            </a:pPr>
            <a:endParaRPr lang="en-US" sz="2800" dirty="0"/>
          </a:p>
          <a:p>
            <a:pPr eaLnBrk="1" hangingPunct="1">
              <a:lnSpc>
                <a:spcPct val="80000"/>
              </a:lnSpc>
              <a:defRPr/>
            </a:pPr>
            <a:r>
              <a:rPr lang="en-US" sz="2800" dirty="0"/>
              <a:t>This model is nice and simple, no gravity waves, sound waves, or stuff like that. Real simple model and more specific!</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040062"/>
            <a:ext cx="933450" cy="390525"/>
          </a:xfrm>
          <a:prstGeom prst="rect">
            <a:avLst/>
          </a:prstGeom>
          <a:solidFill>
            <a:schemeClr val="tx1"/>
          </a:solidFill>
          <a:ln>
            <a:noFill/>
          </a:ln>
          <a:effectLst/>
        </p:spPr>
      </p:pic>
    </p:spTree>
    <p:extLst>
      <p:ext uri="{BB962C8B-B14F-4D97-AF65-F5344CB8AC3E}">
        <p14:creationId xmlns:p14="http://schemas.microsoft.com/office/powerpoint/2010/main" val="5939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Realistic? PV gradients are concentrated on lids, like </a:t>
            </a:r>
            <a:r>
              <a:rPr lang="en-US" sz="2800" dirty="0" err="1"/>
              <a:t>Eady</a:t>
            </a:r>
            <a:r>
              <a:rPr lang="en-US" sz="2800" dirty="0"/>
              <a:t>, but the perturbation maxes are at the ground, not on the </a:t>
            </a:r>
            <a:r>
              <a:rPr lang="en-US" sz="2800" dirty="0" err="1"/>
              <a:t>tropopause</a:t>
            </a:r>
            <a:r>
              <a:rPr lang="en-US" sz="2800" dirty="0"/>
              <a:t> like observed. (</a:t>
            </a:r>
            <a:r>
              <a:rPr lang="en-US" sz="2800" dirty="0" err="1"/>
              <a:t>Eady</a:t>
            </a:r>
            <a:r>
              <a:rPr lang="en-US" sz="2800" dirty="0"/>
              <a:t> they are = on trop. and ground.).</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Phase tilt was realistic, perhaps more real than </a:t>
            </a:r>
            <a:r>
              <a:rPr lang="en-US" sz="2800" dirty="0" err="1"/>
              <a:t>Eady</a:t>
            </a:r>
            <a:r>
              <a:rPr lang="en-US" sz="2800" dirty="0"/>
              <a:t> (strong tilt lower down and less tilt higher up)! Observed: Strong tilt from </a:t>
            </a:r>
            <a:r>
              <a:rPr lang="en-US" sz="2800" dirty="0" err="1"/>
              <a:t>sfc</a:t>
            </a:r>
            <a:r>
              <a:rPr lang="en-US" sz="2800" dirty="0"/>
              <a:t> - 500 </a:t>
            </a:r>
            <a:r>
              <a:rPr lang="en-US" sz="2800" dirty="0" err="1"/>
              <a:t>hPa</a:t>
            </a:r>
            <a:r>
              <a:rPr lang="en-US" sz="2800" dirty="0"/>
              <a:t>, then little or no tilt from 500 </a:t>
            </a:r>
            <a:r>
              <a:rPr lang="en-US" sz="2800" dirty="0" err="1"/>
              <a:t>hPa</a:t>
            </a:r>
            <a:r>
              <a:rPr lang="en-US" sz="2800" dirty="0"/>
              <a:t> and 300 </a:t>
            </a:r>
            <a:r>
              <a:rPr lang="en-US" sz="2800" dirty="0" err="1"/>
              <a:t>hPa</a:t>
            </a:r>
            <a:r>
              <a:rPr lang="en-US" sz="2800" dirty="0"/>
              <a:t>.</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72429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4" end="4"/>
                                            </p:txEl>
                                          </p:spTgt>
                                        </p:tgtEl>
                                        <p:attrNameLst>
                                          <p:attrName>style.visibility</p:attrName>
                                        </p:attrNameLst>
                                      </p:cBhvr>
                                      <p:to>
                                        <p:strVal val="visible"/>
                                      </p:to>
                                    </p:set>
                                    <p:anim calcmode="lin" valueType="num">
                                      <p:cBhvr additive="base">
                                        <p:cTn id="13"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 </a:t>
            </a:r>
          </a:p>
        </p:txBody>
      </p:sp>
      <p:sp>
        <p:nvSpPr>
          <p:cNvPr id="17411" name="Rectangle 3"/>
          <p:cNvSpPr>
            <a:spLocks noGrp="1" noChangeArrowheads="1"/>
          </p:cNvSpPr>
          <p:nvPr>
            <p:ph type="body" idx="1"/>
          </p:nvPr>
        </p:nvSpPr>
        <p:spPr/>
        <p:txBody>
          <a:bodyPr/>
          <a:lstStyle/>
          <a:p>
            <a:pPr eaLnBrk="1" hangingPunct="1">
              <a:defRPr/>
            </a:pPr>
            <a:r>
              <a:rPr lang="en-US" dirty="0" err="1"/>
              <a:t>Eady</a:t>
            </a:r>
            <a:r>
              <a:rPr lang="en-US" dirty="0"/>
              <a:t> vs. </a:t>
            </a:r>
            <a:r>
              <a:rPr lang="en-US" dirty="0" err="1"/>
              <a:t>Charney</a:t>
            </a:r>
            <a:r>
              <a:rPr lang="en-US" dirty="0"/>
              <a:t> </a:t>
            </a:r>
            <a:r>
              <a:rPr lang="en-US" dirty="0">
                <a:sym typeface="Wingdings" pitchFamily="2" charset="2"/>
              </a:rPr>
              <a:t></a:t>
            </a:r>
            <a:r>
              <a:rPr lang="en-US" dirty="0"/>
              <a:t> The tale of the tape!</a:t>
            </a:r>
          </a:p>
          <a:p>
            <a:pPr eaLnBrk="1" hangingPunct="1">
              <a:defRPr/>
            </a:pPr>
            <a:endParaRPr lang="en-US" dirty="0"/>
          </a:p>
          <a:p>
            <a:pPr eaLnBrk="1" hangingPunct="1">
              <a:defRPr/>
            </a:pPr>
            <a:endParaRPr lang="en-US" dirty="0"/>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2769687786"/>
              </p:ext>
            </p:extLst>
          </p:nvPr>
        </p:nvGraphicFramePr>
        <p:xfrm>
          <a:off x="1447800" y="2743200"/>
          <a:ext cx="6248400" cy="2666997"/>
        </p:xfrm>
        <a:graphic>
          <a:graphicData uri="http://schemas.openxmlformats.org/drawingml/2006/table">
            <a:tbl>
              <a:tblPr firstRow="1" firstCol="1" lastRow="1" lastCol="1" bandRow="1" bandCol="1"/>
              <a:tblGrid>
                <a:gridCol w="31242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tblGrid>
              <a:tr h="296333">
                <a:tc>
                  <a:txBody>
                    <a:bodyPr/>
                    <a:lstStyle/>
                    <a:p>
                      <a:pPr marL="0" marR="0" algn="ctr">
                        <a:spcBef>
                          <a:spcPts val="0"/>
                        </a:spcBef>
                        <a:spcAft>
                          <a:spcPts val="0"/>
                        </a:spcAft>
                      </a:pPr>
                      <a:r>
                        <a:rPr lang="en-US" sz="1400" dirty="0" err="1">
                          <a:effectLst/>
                          <a:latin typeface="Times New Roman"/>
                          <a:ea typeface="Times New Roman"/>
                        </a:rPr>
                        <a:t>Eady</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400">
                          <a:effectLst/>
                          <a:latin typeface="Times New Roman"/>
                          <a:ea typeface="Times New Roman"/>
                        </a:rPr>
                        <a:t>Charney</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96333">
                <a:tc>
                  <a:txBody>
                    <a:bodyPr/>
                    <a:lstStyle/>
                    <a:p>
                      <a:pPr marL="0" marR="0" algn="ctr">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296333">
                <a:tc>
                  <a:txBody>
                    <a:bodyPr/>
                    <a:lstStyle/>
                    <a:p>
                      <a:pPr marL="0" marR="0" algn="ctr">
                        <a:spcBef>
                          <a:spcPts val="0"/>
                        </a:spcBef>
                        <a:spcAft>
                          <a:spcPts val="0"/>
                        </a:spcAft>
                      </a:pPr>
                      <a:r>
                        <a:rPr lang="en-US" sz="1400" dirty="0">
                          <a:effectLst/>
                          <a:latin typeface="Times New Roman"/>
                          <a:ea typeface="Times New Roman"/>
                        </a:rPr>
                        <a:t>H = 10</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400" dirty="0">
                          <a:effectLst/>
                          <a:latin typeface="Times New Roman"/>
                          <a:ea typeface="Times New Roman"/>
                        </a:rPr>
                        <a:t>H=11.8</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296333">
                <a:tc>
                  <a:txBody>
                    <a:bodyPr/>
                    <a:lstStyle/>
                    <a:p>
                      <a:pPr marL="0" marR="0" algn="ctr">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3"/>
                  </a:ext>
                </a:extLst>
              </a:tr>
              <a:tr h="296333">
                <a:tc>
                  <a:txBody>
                    <a:bodyPr/>
                    <a:lstStyle/>
                    <a:p>
                      <a:pPr marL="0" marR="0" algn="ctr">
                        <a:spcBef>
                          <a:spcPts val="0"/>
                        </a:spcBef>
                        <a:spcAft>
                          <a:spcPts val="0"/>
                        </a:spcAft>
                      </a:pPr>
                      <a:r>
                        <a:rPr lang="en-US" sz="1400">
                          <a:effectLst/>
                          <a:latin typeface="Times New Roman"/>
                          <a:ea typeface="Times New Roman"/>
                        </a:rPr>
                        <a:t>Steering = 5 km  (550 hPa)</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400" dirty="0">
                          <a:effectLst/>
                          <a:latin typeface="Times New Roman"/>
                          <a:ea typeface="Times New Roman"/>
                        </a:rPr>
                        <a:t>= 3.9 km  (650 </a:t>
                      </a:r>
                      <a:r>
                        <a:rPr lang="en-US" sz="1400" dirty="0" err="1">
                          <a:effectLst/>
                          <a:latin typeface="Times New Roman"/>
                          <a:ea typeface="Times New Roman"/>
                        </a:rPr>
                        <a:t>hPa</a:t>
                      </a:r>
                      <a:r>
                        <a:rPr lang="en-US" sz="1400" dirty="0">
                          <a:effectLst/>
                          <a:latin typeface="Times New Roman"/>
                          <a:ea typeface="Times New Roman"/>
                        </a:rPr>
                        <a:t>)</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4"/>
                  </a:ext>
                </a:extLst>
              </a:tr>
              <a:tr h="296333">
                <a:tc>
                  <a:txBody>
                    <a:bodyPr/>
                    <a:lstStyle/>
                    <a:p>
                      <a:pPr marL="0" marR="0" algn="ctr">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5"/>
                  </a:ext>
                </a:extLst>
              </a:tr>
              <a:tr h="296333">
                <a:tc>
                  <a:txBody>
                    <a:bodyPr/>
                    <a:lstStyle/>
                    <a:p>
                      <a:pPr marL="0" marR="0" algn="ctr">
                        <a:spcBef>
                          <a:spcPts val="0"/>
                        </a:spcBef>
                        <a:spcAft>
                          <a:spcPts val="0"/>
                        </a:spcAft>
                      </a:pPr>
                      <a:r>
                        <a:rPr lang="en-US" sz="1400">
                          <a:effectLst/>
                          <a:latin typeface="Times New Roman"/>
                          <a:ea typeface="Times New Roman"/>
                        </a:rPr>
                        <a:t>Slower growth</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400" dirty="0">
                          <a:effectLst/>
                          <a:latin typeface="Times New Roman"/>
                          <a:ea typeface="Times New Roman"/>
                        </a:rPr>
                        <a:t>Faster growth</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6"/>
                  </a:ext>
                </a:extLst>
              </a:tr>
              <a:tr h="296333">
                <a:tc>
                  <a:txBody>
                    <a:bodyPr/>
                    <a:lstStyle/>
                    <a:p>
                      <a:pPr marL="0" marR="0" algn="ctr">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7"/>
                  </a:ext>
                </a:extLst>
              </a:tr>
              <a:tr h="296333">
                <a:tc>
                  <a:txBody>
                    <a:bodyPr/>
                    <a:lstStyle/>
                    <a:p>
                      <a:pPr marL="0" marR="0" algn="ctr">
                        <a:spcBef>
                          <a:spcPts val="0"/>
                        </a:spcBef>
                        <a:spcAft>
                          <a:spcPts val="0"/>
                        </a:spcAft>
                      </a:pPr>
                      <a:r>
                        <a:rPr lang="en-US" sz="1400">
                          <a:effectLst/>
                          <a:latin typeface="Times New Roman"/>
                          <a:ea typeface="Times New Roman"/>
                        </a:rPr>
                        <a:t>U = 10 m/s</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400" dirty="0">
                          <a:effectLst/>
                          <a:latin typeface="Times New Roman"/>
                          <a:ea typeface="Times New Roman"/>
                        </a:rPr>
                        <a:t>U = 10 m/s</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523593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marL="0" marR="0">
              <a:spcBef>
                <a:spcPts val="0"/>
              </a:spcBef>
              <a:spcAft>
                <a:spcPts val="0"/>
              </a:spcAft>
            </a:pPr>
            <a:r>
              <a:rPr lang="en-US" sz="2800" dirty="0">
                <a:effectLst/>
                <a:latin typeface="Times New Roman"/>
                <a:ea typeface="Times New Roman"/>
              </a:rPr>
              <a:t>Get:   </a:t>
            </a:r>
            <a:r>
              <a:rPr lang="en-US" sz="2800" dirty="0" err="1">
                <a:effectLst/>
                <a:latin typeface="Times New Roman"/>
                <a:ea typeface="Times New Roman"/>
              </a:rPr>
              <a:t>V</a:t>
            </a:r>
            <a:r>
              <a:rPr lang="en-US" sz="2800" baseline="-25000" dirty="0" err="1">
                <a:effectLst/>
                <a:latin typeface="Times New Roman"/>
                <a:ea typeface="Times New Roman"/>
              </a:rPr>
              <a:t>ag</a:t>
            </a:r>
            <a:r>
              <a:rPr lang="en-US" sz="2800" dirty="0">
                <a:effectLst/>
                <a:latin typeface="Times New Roman"/>
                <a:ea typeface="Times New Roman"/>
              </a:rPr>
              <a:t>:</a:t>
            </a:r>
            <a:endParaRPr lang="en-US" sz="1600" dirty="0">
              <a:effectLst/>
              <a:latin typeface="Times New Roman"/>
              <a:ea typeface="Times New Roman"/>
            </a:endParaRPr>
          </a:p>
          <a:p>
            <a:pPr marL="0" marR="0" indent="0">
              <a:spcBef>
                <a:spcPts val="0"/>
              </a:spcBef>
              <a:spcAft>
                <a:spcPts val="0"/>
              </a:spcAft>
              <a:buNone/>
            </a:pPr>
            <a:endParaRPr lang="en-US" sz="2800" dirty="0">
              <a:effectLst/>
              <a:latin typeface="Times New Roman"/>
              <a:ea typeface="Times New Roman"/>
            </a:endParaRPr>
          </a:p>
          <a:p>
            <a:pPr marL="0" marR="0" indent="0">
              <a:spcBef>
                <a:spcPts val="0"/>
              </a:spcBef>
              <a:spcAft>
                <a:spcPts val="0"/>
              </a:spcAft>
              <a:buNone/>
            </a:pPr>
            <a:endParaRPr lang="en-US" sz="2800" dirty="0">
              <a:effectLst/>
              <a:latin typeface="Times New Roman"/>
              <a:ea typeface="Times New Roman"/>
            </a:endParaRPr>
          </a:p>
          <a:p>
            <a:pPr marL="0" marR="0" indent="0">
              <a:spcBef>
                <a:spcPts val="0"/>
              </a:spcBef>
              <a:spcAft>
                <a:spcPts val="0"/>
              </a:spcAft>
              <a:buNone/>
            </a:pPr>
            <a:r>
              <a:rPr lang="en-US" sz="2800" dirty="0">
                <a:effectLst/>
                <a:latin typeface="Times New Roman"/>
                <a:ea typeface="Times New Roman"/>
              </a:rPr>
              <a:t> </a:t>
            </a:r>
            <a:endParaRPr lang="en-US" sz="1600" dirty="0">
              <a:effectLst/>
              <a:latin typeface="Times New Roman"/>
              <a:ea typeface="Times New Roman"/>
            </a:endParaRPr>
          </a:p>
          <a:p>
            <a:pPr marL="0" marR="0" indent="0">
              <a:spcBef>
                <a:spcPts val="0"/>
              </a:spcBef>
              <a:spcAft>
                <a:spcPts val="0"/>
              </a:spcAft>
              <a:buNone/>
            </a:pPr>
            <a:r>
              <a:rPr lang="en-US" sz="2800" dirty="0">
                <a:effectLst/>
                <a:latin typeface="Times New Roman"/>
                <a:ea typeface="Times New Roman"/>
              </a:rPr>
              <a:t> </a:t>
            </a:r>
            <a:endParaRPr lang="en-US" sz="1600" dirty="0">
              <a:effectLst/>
              <a:latin typeface="Times New Roman"/>
              <a:ea typeface="Times New Roman"/>
            </a:endParaRPr>
          </a:p>
          <a:p>
            <a:pPr marL="0" marR="0" indent="0">
              <a:spcBef>
                <a:spcPts val="0"/>
              </a:spcBef>
              <a:spcAft>
                <a:spcPts val="0"/>
              </a:spcAft>
              <a:buNone/>
            </a:pPr>
            <a:r>
              <a:rPr lang="en-US" sz="2800" dirty="0">
                <a:effectLst/>
                <a:latin typeface="Times New Roman"/>
                <a:ea typeface="Times New Roman"/>
              </a:rPr>
              <a:t> </a:t>
            </a:r>
            <a:endParaRPr lang="en-US" sz="1600" dirty="0">
              <a:effectLst/>
              <a:latin typeface="Times New Roman"/>
              <a:ea typeface="Times New Roman"/>
            </a:endParaRPr>
          </a:p>
          <a:p>
            <a:pPr marL="0" marR="0">
              <a:spcBef>
                <a:spcPts val="0"/>
              </a:spcBef>
              <a:spcAft>
                <a:spcPts val="0"/>
              </a:spcAft>
            </a:pPr>
            <a:r>
              <a:rPr lang="en-US" sz="2800" dirty="0">
                <a:effectLst/>
                <a:latin typeface="Times New Roman"/>
                <a:ea typeface="Times New Roman"/>
              </a:rPr>
              <a:t>		       (1)	    (2)		    (3)</a:t>
            </a:r>
            <a:endParaRPr lang="en-US" sz="1600" dirty="0">
              <a:effectLst/>
              <a:latin typeface="Times New Roman"/>
              <a:ea typeface="Times New Roman"/>
            </a:endParaRP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799" y="2743200"/>
            <a:ext cx="4893733" cy="1295400"/>
          </a:xfrm>
          <a:prstGeom prst="rect">
            <a:avLst/>
          </a:prstGeom>
          <a:solidFill>
            <a:schemeClr val="tx1"/>
          </a:solidFill>
          <a:ln>
            <a:noFill/>
          </a:ln>
          <a:effectLst/>
        </p:spPr>
      </p:pic>
    </p:spTree>
    <p:extLst>
      <p:ext uri="{BB962C8B-B14F-4D97-AF65-F5344CB8AC3E}">
        <p14:creationId xmlns:p14="http://schemas.microsoft.com/office/powerpoint/2010/main" val="322524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482"/>
                                        </p:tgtEl>
                                        <p:attrNameLst>
                                          <p:attrName>style.visibility</p:attrName>
                                        </p:attrNameLst>
                                      </p:cBhvr>
                                      <p:to>
                                        <p:strVal val="visible"/>
                                      </p:to>
                                    </p:set>
                                    <p:animEffect transition="in" filter="wipe(down)">
                                      <p:cBhvr>
                                        <p:cTn id="13" dur="500"/>
                                        <p:tgtEl>
                                          <p:spTgt spid="2048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4" end="4"/>
                                            </p:txEl>
                                          </p:spTgt>
                                        </p:tgtEl>
                                        <p:attrNameLst>
                                          <p:attrName>style.visibility</p:attrName>
                                        </p:attrNameLst>
                                      </p:cBhvr>
                                      <p:to>
                                        <p:strVal val="visible"/>
                                      </p:to>
                                    </p:set>
                                    <p:anim calcmode="lin" valueType="num">
                                      <p:cBhvr additive="base">
                                        <p:cTn id="18"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3" end="3"/>
                                            </p:txEl>
                                          </p:spTgt>
                                        </p:tgtEl>
                                        <p:attrNameLst>
                                          <p:attrName>style.visibility</p:attrName>
                                        </p:attrNameLst>
                                      </p:cBhvr>
                                      <p:to>
                                        <p:strVal val="visible"/>
                                      </p:to>
                                    </p:set>
                                    <p:anim calcmode="lin" valueType="num">
                                      <p:cBhvr additive="base">
                                        <p:cTn id="24"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075">
                                            <p:txEl>
                                              <p:pRg st="5" end="5"/>
                                            </p:txEl>
                                          </p:spTgt>
                                        </p:tgtEl>
                                        <p:attrNameLst>
                                          <p:attrName>style.visibility</p:attrName>
                                        </p:attrNameLst>
                                      </p:cBhvr>
                                      <p:to>
                                        <p:strVal val="visible"/>
                                      </p:to>
                                    </p:set>
                                    <p:anim calcmode="lin" valueType="num">
                                      <p:cBhvr additive="base">
                                        <p:cTn id="30"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075">
                                            <p:txEl>
                                              <p:pRg st="6" end="6"/>
                                            </p:txEl>
                                          </p:spTgt>
                                        </p:tgtEl>
                                        <p:attrNameLst>
                                          <p:attrName>style.visibility</p:attrName>
                                        </p:attrNameLst>
                                      </p:cBhvr>
                                      <p:to>
                                        <p:strVal val="visible"/>
                                      </p:to>
                                    </p:set>
                                    <p:anim calcmode="lin" valueType="num">
                                      <p:cBhvr additive="base">
                                        <p:cTn id="36"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u="sng" dirty="0"/>
              <a:t>Tropical Cyclones: Forecasting Seasonal Cyclone occurrence</a:t>
            </a:r>
            <a:r>
              <a:rPr lang="en-US" sz="2800" dirty="0"/>
              <a:t>.</a:t>
            </a:r>
          </a:p>
          <a:p>
            <a:pPr eaLnBrk="1" hangingPunct="1">
              <a:lnSpc>
                <a:spcPct val="80000"/>
              </a:lnSpc>
              <a:defRPr/>
            </a:pPr>
            <a:endParaRPr lang="en-US" sz="2800" dirty="0"/>
          </a:p>
          <a:p>
            <a:pPr eaLnBrk="1" hangingPunct="1">
              <a:lnSpc>
                <a:spcPct val="80000"/>
              </a:lnSpc>
              <a:defRPr/>
            </a:pPr>
            <a:r>
              <a:rPr lang="en-US" sz="2800" dirty="0"/>
              <a:t>Seasonal peaks </a:t>
            </a:r>
            <a:r>
              <a:rPr lang="en-US" sz="2800" dirty="0">
                <a:sym typeface="Wingdings" pitchFamily="2" charset="2"/>
              </a:rPr>
              <a:t></a:t>
            </a:r>
            <a:r>
              <a:rPr lang="en-US" sz="2800" dirty="0"/>
              <a:t> In the Atlantic season from 1 June to 30 November, but peak is CLEARLY September 10th.</a:t>
            </a:r>
          </a:p>
          <a:p>
            <a:pPr eaLnBrk="1" hangingPunct="1">
              <a:lnSpc>
                <a:spcPct val="80000"/>
              </a:lnSpc>
              <a:defRPr/>
            </a:pPr>
            <a:endParaRPr lang="en-US" sz="2800" dirty="0"/>
          </a:p>
          <a:p>
            <a:pPr eaLnBrk="1" hangingPunct="1">
              <a:lnSpc>
                <a:spcPct val="80000"/>
              </a:lnSpc>
              <a:defRPr/>
            </a:pPr>
            <a:r>
              <a:rPr lang="en-US" sz="2800" dirty="0"/>
              <a:t>	Aug – Oct is peak if you consider 1 storm per month</a:t>
            </a:r>
          </a:p>
          <a:p>
            <a:pPr eaLnBrk="1" hangingPunct="1">
              <a:lnSpc>
                <a:spcPct val="80000"/>
              </a:lnSpc>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5939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La Nina -  July  - Nov   if you consider 1 storm every 5 years</a:t>
            </a:r>
          </a:p>
          <a:p>
            <a:pPr eaLnBrk="1" hangingPunct="1">
              <a:lnSpc>
                <a:spcPct val="80000"/>
              </a:lnSpc>
              <a:defRPr/>
            </a:pPr>
            <a:endParaRPr lang="en-US" sz="2800" dirty="0"/>
          </a:p>
          <a:p>
            <a:pPr eaLnBrk="1" hangingPunct="1">
              <a:lnSpc>
                <a:spcPct val="80000"/>
              </a:lnSpc>
              <a:defRPr/>
            </a:pPr>
            <a:r>
              <a:rPr lang="en-US" sz="2800" dirty="0"/>
              <a:t>	El Nino – </a:t>
            </a:r>
            <a:r>
              <a:rPr lang="en-US" sz="2800" dirty="0" err="1"/>
              <a:t>Neu</a:t>
            </a:r>
            <a:r>
              <a:rPr lang="en-US" sz="2800" dirty="0"/>
              <a:t>.     June – Oct </a:t>
            </a:r>
          </a:p>
          <a:p>
            <a:pPr eaLnBrk="1" hangingPunct="1">
              <a:lnSpc>
                <a:spcPct val="80000"/>
              </a:lnSpc>
              <a:defRPr/>
            </a:pPr>
            <a:endParaRPr lang="en-US" sz="2800" dirty="0"/>
          </a:p>
          <a:p>
            <a:pPr eaLnBrk="1" hangingPunct="1">
              <a:lnSpc>
                <a:spcPct val="80000"/>
              </a:lnSpc>
              <a:defRPr/>
            </a:pPr>
            <a:r>
              <a:rPr lang="en-US" sz="2800" dirty="0"/>
              <a:t>	E. </a:t>
            </a:r>
            <a:r>
              <a:rPr lang="en-US" sz="2800" dirty="0" err="1"/>
              <a:t>Pacifc</a:t>
            </a:r>
            <a:r>
              <a:rPr lang="en-US" sz="2800" dirty="0"/>
              <a:t>  is more 15 May – 15 October   </a:t>
            </a:r>
          </a:p>
          <a:p>
            <a:pPr eaLnBrk="1" hangingPunct="1">
              <a:lnSpc>
                <a:spcPct val="80000"/>
              </a:lnSpc>
              <a:defRPr/>
            </a:pPr>
            <a:endParaRPr lang="en-US" sz="2800" dirty="0"/>
          </a:p>
          <a:p>
            <a:pPr eaLnBrk="1" hangingPunct="1">
              <a:lnSpc>
                <a:spcPct val="80000"/>
              </a:lnSpc>
              <a:defRPr/>
            </a:pPr>
            <a:r>
              <a:rPr lang="en-US" sz="2800" dirty="0"/>
              <a:t>	La Nina is June to Oct </a:t>
            </a:r>
          </a:p>
          <a:p>
            <a:pPr eaLnBrk="1" hangingPunct="1">
              <a:lnSpc>
                <a:spcPct val="80000"/>
              </a:lnSpc>
              <a:defRPr/>
            </a:pPr>
            <a:endParaRPr lang="en-US" sz="2800" dirty="0"/>
          </a:p>
          <a:p>
            <a:pPr eaLnBrk="1" hangingPunct="1">
              <a:lnSpc>
                <a:spcPct val="80000"/>
              </a:lnSpc>
              <a:defRPr/>
            </a:pPr>
            <a:r>
              <a:rPr lang="en-US" sz="2800" dirty="0"/>
              <a:t>El Nino is May – Nov   longer!</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72429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anim calcmode="lin" valueType="num">
                                      <p:cBhvr additive="base">
                                        <p:cTn id="25"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8" end="8"/>
                                            </p:txEl>
                                          </p:spTgt>
                                        </p:tgtEl>
                                        <p:attrNameLst>
                                          <p:attrName>style.visibility</p:attrName>
                                        </p:attrNameLst>
                                      </p:cBhvr>
                                      <p:to>
                                        <p:strVal val="visible"/>
                                      </p:to>
                                    </p:set>
                                    <p:anim calcmode="lin" valueType="num">
                                      <p:cBhvr additive="base">
                                        <p:cTn id="31"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400" dirty="0"/>
              <a:t>Accumulated Cyclone Energy [ACE] (Goldenberg et al. (2001), Science)!</a:t>
            </a:r>
          </a:p>
          <a:p>
            <a:pPr eaLnBrk="1" hangingPunct="1">
              <a:lnSpc>
                <a:spcPct val="80000"/>
              </a:lnSpc>
              <a:defRPr/>
            </a:pPr>
            <a:endParaRPr lang="en-US" sz="2400" dirty="0"/>
          </a:p>
          <a:p>
            <a:pPr eaLnBrk="1" hangingPunct="1">
              <a:lnSpc>
                <a:spcPct val="80000"/>
              </a:lnSpc>
              <a:defRPr/>
            </a:pPr>
            <a:r>
              <a:rPr lang="en-US" sz="2400" dirty="0"/>
              <a:t>A measure that calculates the entire kinetic energy output of tropical cyclones (in 6 </a:t>
            </a:r>
            <a:r>
              <a:rPr lang="en-US" sz="2400" dirty="0" err="1"/>
              <a:t>hr</a:t>
            </a:r>
            <a:r>
              <a:rPr lang="en-US" sz="2400" dirty="0"/>
              <a:t> intervals). </a:t>
            </a:r>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r>
              <a:rPr lang="en-US" sz="2400" dirty="0"/>
              <a:t>Total season ACE is looked at as a measure of tropical cyclone activity for the season. (Examine ENSO variability?) </a:t>
            </a:r>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marL="0" indent="0" eaLnBrk="1" hangingPunct="1">
              <a:lnSpc>
                <a:spcPct val="80000"/>
              </a:lnSpc>
              <a:buNone/>
              <a:defRPr/>
            </a:pPr>
            <a:r>
              <a:rPr lang="en-US" sz="2400" dirty="0"/>
              <a:t> </a:t>
            </a:r>
          </a:p>
          <a:p>
            <a:pPr eaLnBrk="1" hangingPunct="1">
              <a:lnSpc>
                <a:spcPct val="80000"/>
              </a:lnSpc>
              <a:defRPr/>
            </a:pPr>
            <a:endParaRPr lang="en-US" sz="2400" dirty="0"/>
          </a:p>
          <a:p>
            <a:pPr marL="0" indent="0" eaLnBrk="1" hangingPunct="1">
              <a:lnSpc>
                <a:spcPct val="80000"/>
              </a:lnSpc>
              <a:buNone/>
              <a:defRPr/>
            </a:pPr>
            <a:endParaRPr lang="en-US" sz="24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3657600"/>
            <a:ext cx="6705600" cy="1600200"/>
          </a:xfrm>
          <a:prstGeom prst="rect">
            <a:avLst/>
          </a:prstGeom>
          <a:solidFill>
            <a:schemeClr val="tx1"/>
          </a:solidFill>
          <a:ln>
            <a:noFill/>
          </a:ln>
          <a:effectLst/>
        </p:spPr>
      </p:pic>
    </p:spTree>
    <p:extLst>
      <p:ext uri="{BB962C8B-B14F-4D97-AF65-F5344CB8AC3E}">
        <p14:creationId xmlns:p14="http://schemas.microsoft.com/office/powerpoint/2010/main" val="213306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8" end="8"/>
                                            </p:txEl>
                                          </p:spTgt>
                                        </p:tgtEl>
                                        <p:attrNameLst>
                                          <p:attrName>style.visibility</p:attrName>
                                        </p:attrNameLst>
                                      </p:cBhvr>
                                      <p:to>
                                        <p:strVal val="visible"/>
                                      </p:to>
                                    </p:set>
                                    <p:anim calcmode="lin" valueType="num">
                                      <p:cBhvr additive="base">
                                        <p:cTn id="19"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15" end="15"/>
                                            </p:txEl>
                                          </p:spTgt>
                                        </p:tgtEl>
                                        <p:attrNameLst>
                                          <p:attrName>style.visibility</p:attrName>
                                        </p:attrNameLst>
                                      </p:cBhvr>
                                      <p:to>
                                        <p:strVal val="visible"/>
                                      </p:to>
                                    </p:set>
                                    <p:anim calcmode="lin" valueType="num">
                                      <p:cBhvr additive="base">
                                        <p:cTn id="25" dur="500" fill="hold"/>
                                        <p:tgtEl>
                                          <p:spTgt spid="3075">
                                            <p:txEl>
                                              <p:pRg st="15" end="1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400" dirty="0"/>
              <a:t>ACE is also a measure of hurricane destructive power.  </a:t>
            </a:r>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r>
              <a:rPr lang="en-US" sz="2400" dirty="0"/>
              <a:t>In the ATL, normal ACE is about 100. In order to classify seasons as active, normal, or inactive, examine three parameters, ACE, TS numbers, Hurricane numbers. </a:t>
            </a:r>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r>
              <a:rPr lang="en-US" sz="2400" dirty="0"/>
              <a:t>ACE is now the index of choice for classifying particular seasons. </a:t>
            </a:r>
          </a:p>
          <a:p>
            <a:pPr marL="0" indent="0" eaLnBrk="1" hangingPunct="1">
              <a:lnSpc>
                <a:spcPct val="80000"/>
              </a:lnSpc>
              <a:buNone/>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marL="0" indent="0" eaLnBrk="1" hangingPunct="1">
              <a:lnSpc>
                <a:spcPct val="80000"/>
              </a:lnSpc>
              <a:buNone/>
              <a:defRPr/>
            </a:pPr>
            <a:r>
              <a:rPr lang="en-US" sz="2400" dirty="0"/>
              <a:t> </a:t>
            </a:r>
          </a:p>
          <a:p>
            <a:pPr eaLnBrk="1" hangingPunct="1">
              <a:lnSpc>
                <a:spcPct val="80000"/>
              </a:lnSpc>
              <a:defRPr/>
            </a:pPr>
            <a:endParaRPr lang="en-US" sz="2400" dirty="0"/>
          </a:p>
          <a:p>
            <a:pPr marL="0" indent="0" eaLnBrk="1" hangingPunct="1">
              <a:lnSpc>
                <a:spcPct val="80000"/>
              </a:lnSpc>
              <a:buNone/>
              <a:defRPr/>
            </a:pPr>
            <a:endParaRPr lang="en-US" sz="24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55840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anim calcmode="lin" valueType="num">
                                      <p:cBhvr additive="base">
                                        <p:cTn id="19"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12" end="12"/>
                                            </p:txEl>
                                          </p:spTgt>
                                        </p:tgtEl>
                                        <p:attrNameLst>
                                          <p:attrName>style.visibility</p:attrName>
                                        </p:attrNameLst>
                                      </p:cBhvr>
                                      <p:to>
                                        <p:strVal val="visible"/>
                                      </p:to>
                                    </p:set>
                                    <p:anim calcmode="lin" valueType="num">
                                      <p:cBhvr additive="base">
                                        <p:cTn id="25" dur="500" fill="hold"/>
                                        <p:tgtEl>
                                          <p:spTgt spid="3075">
                                            <p:txEl>
                                              <p:pRg st="12" end="1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 </a:t>
            </a:r>
          </a:p>
        </p:txBody>
      </p:sp>
      <p:sp>
        <p:nvSpPr>
          <p:cNvPr id="17411" name="Rectangle 3"/>
          <p:cNvSpPr>
            <a:spLocks noGrp="1" noChangeArrowheads="1"/>
          </p:cNvSpPr>
          <p:nvPr>
            <p:ph type="body" idx="1"/>
          </p:nvPr>
        </p:nvSpPr>
        <p:spPr/>
        <p:txBody>
          <a:bodyPr/>
          <a:lstStyle/>
          <a:p>
            <a:pPr eaLnBrk="1" hangingPunct="1">
              <a:defRPr/>
            </a:pPr>
            <a:r>
              <a:rPr lang="en-US" sz="2400" dirty="0"/>
              <a:t>Tropical Cyclone Group (Colorado State) Bill Gray or Phil </a:t>
            </a:r>
            <a:r>
              <a:rPr lang="en-US" sz="2400" dirty="0" err="1"/>
              <a:t>Klotzbochs’s</a:t>
            </a:r>
            <a:r>
              <a:rPr lang="en-US" sz="2400" dirty="0"/>
              <a:t> forecast factors:</a:t>
            </a:r>
          </a:p>
          <a:p>
            <a:pPr eaLnBrk="1" hangingPunct="1">
              <a:defRPr/>
            </a:pPr>
            <a:endParaRPr lang="en-US" sz="2400" dirty="0"/>
          </a:p>
          <a:p>
            <a:pPr eaLnBrk="1" hangingPunct="1">
              <a:defRPr/>
            </a:pPr>
            <a:r>
              <a:rPr lang="en-US" sz="2400" dirty="0"/>
              <a:t>1.	ENSO – El Nino bad, La Nina good</a:t>
            </a:r>
          </a:p>
          <a:p>
            <a:pPr eaLnBrk="1" hangingPunct="1">
              <a:defRPr/>
            </a:pPr>
            <a:endParaRPr lang="en-US" sz="2400" dirty="0"/>
          </a:p>
          <a:p>
            <a:pPr eaLnBrk="1" hangingPunct="1">
              <a:defRPr/>
            </a:pPr>
            <a:r>
              <a:rPr lang="en-US" sz="2400" dirty="0"/>
              <a:t>2.	Direction of QBO at 30 </a:t>
            </a:r>
            <a:r>
              <a:rPr lang="en-US" sz="2400" dirty="0" err="1"/>
              <a:t>hPa</a:t>
            </a:r>
            <a:r>
              <a:rPr lang="en-US" sz="2400" dirty="0"/>
              <a:t>.  </a:t>
            </a:r>
          </a:p>
          <a:p>
            <a:pPr eaLnBrk="1" hangingPunct="1">
              <a:defRPr/>
            </a:pPr>
            <a:endParaRPr lang="en-US" sz="2400" dirty="0"/>
          </a:p>
          <a:p>
            <a:pPr eaLnBrk="1" hangingPunct="1">
              <a:defRPr/>
            </a:pPr>
            <a:r>
              <a:rPr lang="en-US" sz="2400" dirty="0"/>
              <a:t>3.	Caribbean SLP – April and May </a:t>
            </a:r>
          </a:p>
          <a:p>
            <a:pPr eaLnBrk="1" hangingPunct="1">
              <a:defRPr/>
            </a:pPr>
            <a:endParaRPr lang="en-US" sz="2400" dirty="0"/>
          </a:p>
          <a:p>
            <a:pPr eaLnBrk="1" hangingPunct="1">
              <a:defRPr/>
            </a:pPr>
            <a:r>
              <a:rPr lang="en-US" sz="2400" dirty="0"/>
              <a:t>4.	Caribbean 200 </a:t>
            </a:r>
            <a:r>
              <a:rPr lang="en-US" sz="2400" dirty="0" err="1"/>
              <a:t>hPa</a:t>
            </a:r>
            <a:r>
              <a:rPr lang="en-US" sz="2400" dirty="0"/>
              <a:t> winds in June and July (Tropical trough)</a:t>
            </a:r>
          </a:p>
          <a:p>
            <a:pPr eaLnBrk="1" hangingPunct="1">
              <a:defRPr/>
            </a:pPr>
            <a:endParaRPr lang="en-US" dirty="0"/>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523593799"/>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Equations used: </a:t>
            </a:r>
          </a:p>
          <a:p>
            <a:pPr eaLnBrk="1" hangingPunct="1">
              <a:lnSpc>
                <a:spcPct val="80000"/>
              </a:lnSpc>
              <a:defRPr/>
            </a:pPr>
            <a:endParaRPr lang="en-US" sz="2800" dirty="0"/>
          </a:p>
          <a:p>
            <a:pPr eaLnBrk="1" hangingPunct="1">
              <a:lnSpc>
                <a:spcPct val="80000"/>
              </a:lnSpc>
              <a:defRPr/>
            </a:pPr>
            <a:r>
              <a:rPr lang="en-US" sz="2800" dirty="0"/>
              <a:t>Number of storms = 9 + QBO phase + </a:t>
            </a:r>
            <a:r>
              <a:rPr lang="en-US" sz="2800" dirty="0" err="1"/>
              <a:t>Caribean</a:t>
            </a:r>
            <a:r>
              <a:rPr lang="en-US" sz="2800" dirty="0"/>
              <a:t> winds + EN+ SLPA</a:t>
            </a:r>
          </a:p>
          <a:p>
            <a:pPr eaLnBrk="1" hangingPunct="1">
              <a:lnSpc>
                <a:spcPct val="80000"/>
              </a:lnSpc>
              <a:defRPr/>
            </a:pPr>
            <a:endParaRPr lang="en-US" sz="2800" dirty="0"/>
          </a:p>
          <a:p>
            <a:pPr marL="0" indent="0" eaLnBrk="1" hangingPunct="1">
              <a:lnSpc>
                <a:spcPct val="80000"/>
              </a:lnSpc>
              <a:buNone/>
              <a:defRPr/>
            </a:pPr>
            <a:endParaRPr lang="en-US" sz="2800" dirty="0"/>
          </a:p>
          <a:p>
            <a:pPr eaLnBrk="1" hangingPunct="1">
              <a:lnSpc>
                <a:spcPct val="80000"/>
              </a:lnSpc>
              <a:defRPr/>
            </a:pPr>
            <a:endParaRPr lang="en-US" sz="2800" dirty="0"/>
          </a:p>
          <a:p>
            <a:pPr eaLnBrk="1" hangingPunct="1">
              <a:lnSpc>
                <a:spcPct val="80000"/>
              </a:lnSpc>
              <a:defRPr/>
            </a:pPr>
            <a:r>
              <a:rPr lang="en-US" sz="2800" dirty="0"/>
              <a:t>Number of hurricane days = 25 + QBO phase + </a:t>
            </a:r>
            <a:r>
              <a:rPr lang="en-US" sz="2800" dirty="0" err="1"/>
              <a:t>Caribean</a:t>
            </a:r>
            <a:r>
              <a:rPr lang="en-US" sz="2800" dirty="0"/>
              <a:t> winds + EN+ SLPA</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5939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anim calcmode="lin" valueType="num">
                                      <p:cBhvr additive="base">
                                        <p:cTn id="19"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Monsoons and the Borneo Vortex</a:t>
            </a:r>
          </a:p>
          <a:p>
            <a:pPr eaLnBrk="1" hangingPunct="1">
              <a:lnSpc>
                <a:spcPct val="80000"/>
              </a:lnSpc>
              <a:defRPr/>
            </a:pPr>
            <a:endParaRPr lang="en-US" sz="2800" dirty="0"/>
          </a:p>
          <a:p>
            <a:pPr eaLnBrk="1" hangingPunct="1">
              <a:lnSpc>
                <a:spcPct val="80000"/>
              </a:lnSpc>
              <a:defRPr/>
            </a:pPr>
            <a:r>
              <a:rPr lang="en-US" sz="2800" dirty="0"/>
              <a:t>Monsoons result from the annual “migration” of the general circulation features  such as the Hadley Cells and ITCZ. </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050145"/>
            <a:ext cx="3738563" cy="2579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429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a:t>
            </a:r>
          </a:p>
        </p:txBody>
      </p:sp>
      <p:sp>
        <p:nvSpPr>
          <p:cNvPr id="17411" name="Rectangle 3"/>
          <p:cNvSpPr>
            <a:spLocks noGrp="1" noChangeArrowheads="1"/>
          </p:cNvSpPr>
          <p:nvPr>
            <p:ph type="body" idx="1"/>
          </p:nvPr>
        </p:nvSpPr>
        <p:spPr/>
        <p:txBody>
          <a:bodyPr/>
          <a:lstStyle/>
          <a:p>
            <a:pPr eaLnBrk="1" hangingPunct="1">
              <a:defRPr/>
            </a:pPr>
            <a:r>
              <a:rPr lang="en-US" dirty="0"/>
              <a:t>These interact with the continental regions. The Hadley cell is basically a large “sea breeze” like circulation. Summer “sea breeze”, winter “land breeze” </a:t>
            </a:r>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962400"/>
            <a:ext cx="457200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3593799"/>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 migration of the ITCZ gives rise to where convection will be favored. Remember ITCZ provides many of the “seed disturbances” for tropical cyclones.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Timing of the tropical cyclone seasons match the ITCZ’s presence.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5939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“Borneo Vortex” (Mohammed Hisham Anip) is the result of active convection over the Malaysian peninsula. Typically embedded in the ITCZ, and the timing of it’s occurrence linked to ITCZ migration.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Borneo Vortex one of the most well-known of other similar type features in the tropics. Individual events are </a:t>
            </a:r>
            <a:r>
              <a:rPr lang="en-US" sz="2800" dirty="0" err="1"/>
              <a:t>meso</a:t>
            </a:r>
            <a:r>
              <a:rPr lang="en-US" sz="2800" dirty="0"/>
              <a:t>-scale in time and space.</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72429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4" end="4"/>
                                            </p:txEl>
                                          </p:spTgt>
                                        </p:tgtEl>
                                        <p:attrNameLst>
                                          <p:attrName>style.visibility</p:attrName>
                                        </p:attrNameLst>
                                      </p:cBhvr>
                                      <p:to>
                                        <p:strVal val="visible"/>
                                      </p:to>
                                    </p:set>
                                    <p:anim calcmode="lin" valueType="num">
                                      <p:cBhvr additive="base">
                                        <p:cTn id="13"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OK, Which term disappears if f = </a:t>
            </a:r>
            <a:r>
              <a:rPr lang="en-US" sz="2800" dirty="0" err="1">
                <a:effectLst/>
              </a:rPr>
              <a:t>fo</a:t>
            </a:r>
            <a:r>
              <a:rPr lang="en-US" sz="2800" dirty="0">
                <a:effectLst/>
              </a:rPr>
              <a:t>?</a:t>
            </a:r>
          </a:p>
          <a:p>
            <a:pPr marL="0" indent="0">
              <a:buNone/>
            </a:pPr>
            <a:r>
              <a:rPr lang="en-US" sz="2800" dirty="0">
                <a:effectLst/>
              </a:rPr>
              <a:t> </a:t>
            </a:r>
          </a:p>
          <a:p>
            <a:pPr marL="0" indent="0">
              <a:buNone/>
            </a:pPr>
            <a:r>
              <a:rPr lang="en-US" sz="2800" dirty="0">
                <a:effectLst/>
              </a:rPr>
              <a:t>A: term 3 obviously</a:t>
            </a:r>
          </a:p>
          <a:p>
            <a:r>
              <a:rPr lang="en-US" sz="2800" dirty="0">
                <a:effectLst/>
              </a:rPr>
              <a:t> </a:t>
            </a:r>
          </a:p>
          <a:p>
            <a:r>
              <a:rPr lang="en-US" sz="2800" dirty="0">
                <a:effectLst/>
              </a:rPr>
              <a:t>Why do we do this?</a:t>
            </a:r>
          </a:p>
          <a:p>
            <a:r>
              <a:rPr lang="en-US" sz="2800" dirty="0">
                <a:effectLst/>
              </a:rPr>
              <a:t> </a:t>
            </a:r>
          </a:p>
          <a:p>
            <a:r>
              <a:rPr lang="en-US" sz="2800" dirty="0">
                <a:effectLst/>
              </a:rPr>
              <a:t>Term 1) is Divergent part of wind.</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49810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3" end="3"/>
                                            </p:txEl>
                                          </p:spTgt>
                                        </p:tgtEl>
                                        <p:attrNameLst>
                                          <p:attrName>style.visibility</p:attrName>
                                        </p:attrNameLst>
                                      </p:cBhvr>
                                      <p:to>
                                        <p:strVal val="visible"/>
                                      </p:to>
                                    </p:set>
                                    <p:anim calcmode="lin" valueType="num">
                                      <p:cBhvr additive="base">
                                        <p:cTn id="25"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4" end="4"/>
                                            </p:txEl>
                                          </p:spTgt>
                                        </p:tgtEl>
                                        <p:attrNameLst>
                                          <p:attrName>style.visibility</p:attrName>
                                        </p:attrNameLst>
                                      </p:cBhvr>
                                      <p:to>
                                        <p:strVal val="visible"/>
                                      </p:to>
                                    </p:set>
                                    <p:anim calcmode="lin" valueType="num">
                                      <p:cBhvr additive="base">
                                        <p:cTn id="31"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5" end="5"/>
                                            </p:txEl>
                                          </p:spTgt>
                                        </p:tgtEl>
                                        <p:attrNameLst>
                                          <p:attrName>style.visibility</p:attrName>
                                        </p:attrNameLst>
                                      </p:cBhvr>
                                      <p:to>
                                        <p:strVal val="visible"/>
                                      </p:to>
                                    </p:set>
                                    <p:anim calcmode="lin" valueType="num">
                                      <p:cBhvr additive="base">
                                        <p:cTn id="37"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75">
                                            <p:txEl>
                                              <p:pRg st="6" end="6"/>
                                            </p:txEl>
                                          </p:spTgt>
                                        </p:tgtEl>
                                        <p:attrNameLst>
                                          <p:attrName>style.visibility</p:attrName>
                                        </p:attrNameLst>
                                      </p:cBhvr>
                                      <p:to>
                                        <p:strVal val="visible"/>
                                      </p:to>
                                    </p:set>
                                    <p:anim calcmode="lin" valueType="num">
                                      <p:cBhvr additive="base">
                                        <p:cTn id="43"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Where are we?</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343025"/>
            <a:ext cx="482917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159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 </a:t>
            </a:r>
          </a:p>
        </p:txBody>
      </p:sp>
      <p:sp>
        <p:nvSpPr>
          <p:cNvPr id="17411" name="Rectangle 3"/>
          <p:cNvSpPr>
            <a:spLocks noGrp="1" noChangeArrowheads="1"/>
          </p:cNvSpPr>
          <p:nvPr>
            <p:ph type="body" idx="1"/>
          </p:nvPr>
        </p:nvSpPr>
        <p:spPr/>
        <p:txBody>
          <a:bodyPr/>
          <a:lstStyle/>
          <a:p>
            <a:pPr eaLnBrk="1" hangingPunct="1">
              <a:defRPr/>
            </a:pPr>
            <a:r>
              <a:rPr lang="en-US" sz="2800" dirty="0"/>
              <a:t>Climatology of the Borneo Vortex:</a:t>
            </a:r>
          </a:p>
          <a:p>
            <a:pPr eaLnBrk="1" hangingPunct="1">
              <a:defRPr/>
            </a:pPr>
            <a:endParaRPr lang="en-US" sz="2800" dirty="0"/>
          </a:p>
          <a:p>
            <a:pPr eaLnBrk="1" hangingPunct="1">
              <a:defRPr/>
            </a:pPr>
            <a:r>
              <a:rPr lang="en-US" sz="2800" dirty="0"/>
              <a:t>Period of time: 1970 – 2011 (41 seasons)</a:t>
            </a:r>
          </a:p>
          <a:p>
            <a:pPr eaLnBrk="1" hangingPunct="1">
              <a:defRPr/>
            </a:pPr>
            <a:endParaRPr lang="en-US" sz="2800" dirty="0"/>
          </a:p>
          <a:p>
            <a:pPr eaLnBrk="1" hangingPunct="1">
              <a:defRPr/>
            </a:pPr>
            <a:r>
              <a:rPr lang="en-US" sz="2800" dirty="0"/>
              <a:t>These occur between late October and early March, but primarily from Nov – Feb. </a:t>
            </a:r>
          </a:p>
          <a:p>
            <a:pPr eaLnBrk="1" hangingPunct="1">
              <a:defRPr/>
            </a:pPr>
            <a:endParaRPr lang="en-US" sz="2800" dirty="0"/>
          </a:p>
          <a:p>
            <a:pPr eaLnBrk="1" hangingPunct="1">
              <a:defRPr/>
            </a:pPr>
            <a:r>
              <a:rPr lang="en-US" sz="2800" dirty="0"/>
              <a:t>Mean of 56 events – normally distributed, with a max of 74 (1971-72, 1983-1984), </a:t>
            </a:r>
            <a:r>
              <a:rPr lang="en-US" sz="2400" dirty="0"/>
              <a:t>least 32 (1997-1998).</a:t>
            </a:r>
          </a:p>
          <a:p>
            <a:pPr eaLnBrk="1" hangingPunct="1">
              <a:defRPr/>
            </a:pPr>
            <a:endParaRPr lang="en-US" dirty="0"/>
          </a:p>
          <a:p>
            <a:pPr eaLnBrk="1" hangingPunct="1">
              <a:defRPr/>
            </a:pPr>
            <a:endParaRPr lang="en-US" dirty="0"/>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523593799"/>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By month, December is the peak time (19 events), while January (14), November (13), and February (10 events) follow this. </a:t>
            </a:r>
          </a:p>
          <a:p>
            <a:pPr eaLnBrk="1" hangingPunct="1">
              <a:lnSpc>
                <a:spcPct val="80000"/>
              </a:lnSpc>
              <a:defRPr/>
            </a:pPr>
            <a:endParaRPr lang="en-US" sz="2800" dirty="0"/>
          </a:p>
          <a:p>
            <a:pPr eaLnBrk="1" hangingPunct="1">
              <a:lnSpc>
                <a:spcPct val="80000"/>
              </a:lnSpc>
              <a:defRPr/>
            </a:pPr>
            <a:r>
              <a:rPr lang="en-US" sz="2800" dirty="0"/>
              <a:t>These are associated with heavy rain and strong convection over Malaysia, and in particular Borneo. The events have a life span of 18 – 30 hours.</a:t>
            </a:r>
          </a:p>
          <a:p>
            <a:pPr eaLnBrk="1" hangingPunct="1">
              <a:lnSpc>
                <a:spcPct val="80000"/>
              </a:lnSpc>
              <a:defRPr/>
            </a:pPr>
            <a:endParaRPr lang="en-US" sz="2800" dirty="0"/>
          </a:p>
          <a:p>
            <a:pPr eaLnBrk="1" hangingPunct="1">
              <a:lnSpc>
                <a:spcPct val="80000"/>
              </a:lnSpc>
              <a:defRPr/>
            </a:pPr>
            <a:r>
              <a:rPr lang="en-US" sz="2800" dirty="0"/>
              <a:t>“Vortex systems” – About 16 per year (max 21 – 1993/1994 min 9 1990/1991) About 5 days lifespan and 3 – 4 events per system.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5939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An examination of the trend over 41 years:</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2362200"/>
            <a:ext cx="5353812" cy="3954780"/>
          </a:xfrm>
          <a:prstGeom prst="rect">
            <a:avLst/>
          </a:prstGeom>
        </p:spPr>
      </p:pic>
    </p:spTree>
    <p:extLst>
      <p:ext uri="{BB962C8B-B14F-4D97-AF65-F5344CB8AC3E}">
        <p14:creationId xmlns:p14="http://schemas.microsoft.com/office/powerpoint/2010/main" val="72429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 </a:t>
            </a:r>
          </a:p>
        </p:txBody>
      </p:sp>
      <p:sp>
        <p:nvSpPr>
          <p:cNvPr id="17411" name="Rectangle 3"/>
          <p:cNvSpPr>
            <a:spLocks noGrp="1" noChangeArrowheads="1"/>
          </p:cNvSpPr>
          <p:nvPr>
            <p:ph type="body" idx="1"/>
          </p:nvPr>
        </p:nvSpPr>
        <p:spPr/>
        <p:txBody>
          <a:bodyPr/>
          <a:lstStyle/>
          <a:p>
            <a:pPr eaLnBrk="1" hangingPunct="1">
              <a:defRPr/>
            </a:pPr>
            <a:r>
              <a:rPr lang="en-US" dirty="0"/>
              <a:t>Most Vortex events occur over water (65%), but this frequency changes as the season progresses. In November it’s 89%, while by February it’s 35%. </a:t>
            </a:r>
          </a:p>
          <a:p>
            <a:pPr eaLnBrk="1" hangingPunct="1">
              <a:defRPr/>
            </a:pPr>
            <a:endParaRPr lang="en-US" dirty="0"/>
          </a:p>
          <a:p>
            <a:pPr eaLnBrk="1" hangingPunct="1">
              <a:defRPr/>
            </a:pPr>
            <a:r>
              <a:rPr lang="en-US" dirty="0"/>
              <a:t>As the season moves on, the occurrence drifts SE-ward. </a:t>
            </a:r>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4195222502"/>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a:t>
            </a:r>
          </a:p>
        </p:txBody>
      </p:sp>
      <p:sp>
        <p:nvSpPr>
          <p:cNvPr id="17411" name="Rectangle 3"/>
          <p:cNvSpPr>
            <a:spLocks noGrp="1" noChangeArrowheads="1"/>
          </p:cNvSpPr>
          <p:nvPr>
            <p:ph type="body" idx="1"/>
          </p:nvPr>
        </p:nvSpPr>
        <p:spPr/>
        <p:txBody>
          <a:bodyPr/>
          <a:lstStyle/>
          <a:p>
            <a:pPr eaLnBrk="1" hangingPunct="1">
              <a:defRPr/>
            </a:pPr>
            <a:r>
              <a:rPr lang="en-US" dirty="0"/>
              <a:t>Here’s a look at the synoptic maps for an event:</a:t>
            </a:r>
          </a:p>
          <a:p>
            <a:pPr marL="0" indent="0" eaLnBrk="1" hangingPunct="1">
              <a:buNone/>
              <a:defRPr/>
            </a:pPr>
            <a:r>
              <a:rPr lang="en-US" dirty="0"/>
              <a:t>500 </a:t>
            </a:r>
            <a:r>
              <a:rPr lang="en-US" dirty="0" err="1"/>
              <a:t>hPa</a:t>
            </a:r>
            <a:endParaRPr lang="en-US" dirty="0"/>
          </a:p>
          <a:p>
            <a:pPr marL="0" indent="0" eaLnBrk="1" hangingPunct="1">
              <a:buNone/>
              <a:defRPr/>
            </a:pPr>
            <a:r>
              <a:rPr lang="en-US" dirty="0"/>
              <a:t>streamlines</a:t>
            </a:r>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2590800"/>
            <a:ext cx="5545836" cy="4087368"/>
          </a:xfrm>
          <a:prstGeom prst="rect">
            <a:avLst/>
          </a:prstGeom>
        </p:spPr>
      </p:pic>
    </p:spTree>
    <p:extLst>
      <p:ext uri="{BB962C8B-B14F-4D97-AF65-F5344CB8AC3E}">
        <p14:creationId xmlns:p14="http://schemas.microsoft.com/office/powerpoint/2010/main" val="523593799"/>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err="1"/>
              <a:t>Interannual</a:t>
            </a:r>
            <a:r>
              <a:rPr lang="en-US" sz="2800" dirty="0"/>
              <a:t> Variations: First w/r/t ENSO  and PDO: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895599"/>
            <a:ext cx="5867400" cy="2996843"/>
          </a:xfrm>
          <a:prstGeom prst="rect">
            <a:avLst/>
          </a:prstGeom>
        </p:spPr>
      </p:pic>
    </p:spTree>
    <p:extLst>
      <p:ext uri="{BB962C8B-B14F-4D97-AF65-F5344CB8AC3E}">
        <p14:creationId xmlns:p14="http://schemas.microsoft.com/office/powerpoint/2010/main" val="5939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Now w/r/t to the QBO:</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372" y="2895600"/>
            <a:ext cx="7763256" cy="2724912"/>
          </a:xfrm>
          <a:prstGeom prst="rect">
            <a:avLst/>
          </a:prstGeom>
        </p:spPr>
      </p:pic>
    </p:spTree>
    <p:extLst>
      <p:ext uri="{BB962C8B-B14F-4D97-AF65-F5344CB8AC3E}">
        <p14:creationId xmlns:p14="http://schemas.microsoft.com/office/powerpoint/2010/main" val="72429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We know about the QBO, but what is the TBO (Tropospheric Biennial Oscillation)?  </a:t>
            </a:r>
          </a:p>
          <a:p>
            <a:pPr eaLnBrk="1" hangingPunct="1">
              <a:lnSpc>
                <a:spcPct val="80000"/>
              </a:lnSpc>
              <a:defRPr/>
            </a:pPr>
            <a:endParaRPr lang="en-US" sz="2800" dirty="0"/>
          </a:p>
          <a:p>
            <a:pPr eaLnBrk="1" hangingPunct="1">
              <a:lnSpc>
                <a:spcPct val="80000"/>
              </a:lnSpc>
              <a:defRPr/>
            </a:pPr>
            <a:r>
              <a:rPr lang="en-US" sz="2800" dirty="0"/>
              <a:t>Defined by </a:t>
            </a:r>
            <a:r>
              <a:rPr lang="en-US" sz="2800" dirty="0" err="1"/>
              <a:t>Meehl</a:t>
            </a:r>
            <a:r>
              <a:rPr lang="en-US" sz="2800" dirty="0"/>
              <a:t> (1997, J. Climate) – a tendency for a strong monsoon to be followed by a weak one. </a:t>
            </a:r>
          </a:p>
          <a:p>
            <a:pPr eaLnBrk="1" hangingPunct="1">
              <a:lnSpc>
                <a:spcPct val="80000"/>
              </a:lnSpc>
              <a:defRPr/>
            </a:pPr>
            <a:endParaRPr lang="en-US" sz="2800" dirty="0"/>
          </a:p>
          <a:p>
            <a:pPr eaLnBrk="1" hangingPunct="1">
              <a:lnSpc>
                <a:spcPct val="80000"/>
              </a:lnSpc>
              <a:defRPr/>
            </a:pPr>
            <a:r>
              <a:rPr lang="en-US" sz="2800" dirty="0"/>
              <a:t>A transition occurs in the season prior to a monsoon peak or valley. The signal is found in the rainfall pattern and SLP. The cycle is 2 to 3 years (similar to the QBO).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72429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ATMS8450 Tropical Met.</a:t>
            </a:r>
          </a:p>
        </p:txBody>
      </p:sp>
      <p:sp>
        <p:nvSpPr>
          <p:cNvPr id="17411" name="Rectangle 3"/>
          <p:cNvSpPr>
            <a:spLocks noGrp="1" noChangeArrowheads="1"/>
          </p:cNvSpPr>
          <p:nvPr>
            <p:ph type="body" idx="1"/>
          </p:nvPr>
        </p:nvSpPr>
        <p:spPr/>
        <p:txBody>
          <a:bodyPr/>
          <a:lstStyle/>
          <a:p>
            <a:pPr eaLnBrk="1" hangingPunct="1">
              <a:defRPr/>
            </a:pPr>
            <a:r>
              <a:rPr lang="en-US" dirty="0"/>
              <a:t>Now with respect to the TBO </a:t>
            </a:r>
          </a:p>
          <a:p>
            <a:pPr eaLnBrk="1" hangingPunct="1">
              <a:defRPr/>
            </a:pPr>
            <a:endParaRPr lang="en-US" dirty="0"/>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812" y="2971800"/>
            <a:ext cx="7580376" cy="2350008"/>
          </a:xfrm>
          <a:prstGeom prst="rect">
            <a:avLst/>
          </a:prstGeom>
        </p:spPr>
      </p:pic>
    </p:spTree>
    <p:extLst>
      <p:ext uri="{BB962C8B-B14F-4D97-AF65-F5344CB8AC3E}">
        <p14:creationId xmlns:p14="http://schemas.microsoft.com/office/powerpoint/2010/main" val="523593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marL="0" marR="0">
              <a:spcBef>
                <a:spcPts val="0"/>
              </a:spcBef>
              <a:spcAft>
                <a:spcPts val="0"/>
              </a:spcAft>
            </a:pPr>
            <a:r>
              <a:rPr lang="en-US" sz="2800" dirty="0">
                <a:effectLst/>
                <a:latin typeface="Times New Roman"/>
                <a:ea typeface="Times New Roman"/>
              </a:rPr>
              <a:t>Term 2) is Divergent </a:t>
            </a:r>
            <a:r>
              <a:rPr lang="en-US" sz="2800" dirty="0" err="1">
                <a:effectLst/>
                <a:latin typeface="Times New Roman"/>
                <a:ea typeface="Times New Roman"/>
              </a:rPr>
              <a:t>geopotential</a:t>
            </a:r>
            <a:r>
              <a:rPr lang="en-US" sz="2800" dirty="0">
                <a:effectLst/>
                <a:latin typeface="Times New Roman"/>
                <a:ea typeface="Times New Roman"/>
              </a:rPr>
              <a:t> which initially is in </a:t>
            </a:r>
            <a:r>
              <a:rPr lang="en-US" sz="2800" dirty="0" err="1">
                <a:effectLst/>
                <a:latin typeface="Times New Roman"/>
                <a:ea typeface="Times New Roman"/>
              </a:rPr>
              <a:t>V</a:t>
            </a:r>
            <a:r>
              <a:rPr lang="en-US" sz="2800" baseline="-25000" dirty="0" err="1">
                <a:effectLst/>
                <a:latin typeface="Times New Roman"/>
                <a:ea typeface="Times New Roman"/>
              </a:rPr>
              <a:t>geo</a:t>
            </a:r>
            <a:r>
              <a:rPr lang="en-US" sz="2800" dirty="0">
                <a:effectLst/>
                <a:latin typeface="Times New Roman"/>
                <a:ea typeface="Times New Roman"/>
              </a:rPr>
              <a:t> and incorrectly assigned there without Helmholtz partition.</a:t>
            </a:r>
            <a:endParaRPr lang="en-US" sz="1600" dirty="0">
              <a:effectLst/>
              <a:latin typeface="Times New Roman"/>
              <a:ea typeface="Times New Roman"/>
            </a:endParaRPr>
          </a:p>
          <a:p>
            <a:pPr marL="0" marR="0">
              <a:spcBef>
                <a:spcPts val="0"/>
              </a:spcBef>
              <a:spcAft>
                <a:spcPts val="0"/>
              </a:spcAft>
            </a:pPr>
            <a:r>
              <a:rPr lang="en-US" sz="2800" dirty="0">
                <a:effectLst/>
                <a:latin typeface="Times New Roman"/>
                <a:ea typeface="Times New Roman"/>
              </a:rPr>
              <a:t> </a:t>
            </a:r>
            <a:endParaRPr lang="en-US" sz="1600" dirty="0">
              <a:effectLst/>
              <a:latin typeface="Times New Roman"/>
              <a:ea typeface="Times New Roman"/>
            </a:endParaRPr>
          </a:p>
          <a:p>
            <a:pPr marL="0" marR="0">
              <a:spcBef>
                <a:spcPts val="0"/>
              </a:spcBef>
              <a:spcAft>
                <a:spcPts val="0"/>
              </a:spcAft>
            </a:pPr>
            <a:r>
              <a:rPr lang="en-US" sz="2800" dirty="0">
                <a:effectLst/>
                <a:latin typeface="Times New Roman"/>
                <a:ea typeface="Times New Roman"/>
              </a:rPr>
              <a:t>Term 3) is the rotational </a:t>
            </a:r>
            <a:r>
              <a:rPr lang="en-US" sz="2800" dirty="0" err="1">
                <a:effectLst/>
                <a:latin typeface="Times New Roman"/>
                <a:ea typeface="Times New Roman"/>
              </a:rPr>
              <a:t>geopotential</a:t>
            </a:r>
            <a:r>
              <a:rPr lang="en-US" sz="2800" dirty="0">
                <a:effectLst/>
                <a:latin typeface="Times New Roman"/>
                <a:ea typeface="Times New Roman"/>
              </a:rPr>
              <a:t> that arises from the fact f does not exactly balance due to Earth's </a:t>
            </a:r>
            <a:r>
              <a:rPr lang="en-US" sz="2800" dirty="0" err="1">
                <a:effectLst/>
                <a:latin typeface="Times New Roman"/>
                <a:ea typeface="Times New Roman"/>
              </a:rPr>
              <a:t>sphericity</a:t>
            </a:r>
            <a:r>
              <a:rPr lang="en-US" sz="2800" dirty="0">
                <a:effectLst/>
                <a:latin typeface="Times New Roman"/>
                <a:ea typeface="Times New Roman"/>
              </a:rPr>
              <a:t>!</a:t>
            </a:r>
            <a:endParaRPr lang="en-US" sz="1600" dirty="0">
              <a:effectLst/>
              <a:latin typeface="Times New Roman"/>
              <a:ea typeface="Times New Roman"/>
            </a:endParaRPr>
          </a:p>
          <a:p>
            <a:pPr marL="0" marR="0">
              <a:spcBef>
                <a:spcPts val="0"/>
              </a:spcBef>
              <a:spcAft>
                <a:spcPts val="0"/>
              </a:spcAft>
            </a:pPr>
            <a:endParaRPr lang="en-US" sz="1600" dirty="0">
              <a:effectLst/>
              <a:latin typeface="Times New Roman"/>
              <a:ea typeface="Times New Roman"/>
            </a:endParaRPr>
          </a:p>
          <a:p>
            <a:pPr marL="0" marR="0">
              <a:spcBef>
                <a:spcPts val="0"/>
              </a:spcBef>
              <a:spcAft>
                <a:spcPts val="0"/>
              </a:spcAft>
            </a:pPr>
            <a:r>
              <a:rPr lang="en-US" sz="2800" dirty="0">
                <a:effectLst/>
                <a:latin typeface="Times New Roman"/>
                <a:ea typeface="Times New Roman"/>
              </a:rPr>
              <a:t> </a:t>
            </a:r>
            <a:endParaRPr lang="en-US" sz="1600" dirty="0">
              <a:effectLst/>
              <a:latin typeface="Times New Roman"/>
              <a:ea typeface="Times New Roman"/>
            </a:endParaRPr>
          </a:p>
          <a:p>
            <a:pPr marL="0" marR="0">
              <a:spcBef>
                <a:spcPts val="0"/>
              </a:spcBef>
              <a:spcAft>
                <a:spcPts val="0"/>
              </a:spcAft>
            </a:pPr>
            <a:r>
              <a:rPr lang="en-US" sz="2800" dirty="0">
                <a:effectLst/>
                <a:latin typeface="Times New Roman"/>
                <a:ea typeface="Times New Roman"/>
                <a:sym typeface="Wingdings"/>
              </a:rPr>
              <a:t></a:t>
            </a:r>
            <a:r>
              <a:rPr lang="en-US" sz="2800" dirty="0">
                <a:effectLst/>
                <a:latin typeface="Times New Roman"/>
                <a:ea typeface="Times New Roman"/>
              </a:rPr>
              <a:t> The Keyser (</a:t>
            </a:r>
            <a:r>
              <a:rPr lang="en-US" sz="2800" dirty="0" err="1">
                <a:effectLst/>
                <a:latin typeface="Times New Roman"/>
                <a:ea typeface="Times New Roman"/>
              </a:rPr>
              <a:t>Vr</a:t>
            </a:r>
            <a:r>
              <a:rPr lang="en-US" sz="2800" dirty="0">
                <a:effectLst/>
                <a:latin typeface="Times New Roman"/>
                <a:ea typeface="Times New Roman"/>
              </a:rPr>
              <a:t> + </a:t>
            </a:r>
            <a:r>
              <a:rPr lang="en-US" sz="2800" dirty="0" err="1">
                <a:effectLst/>
                <a:latin typeface="Times New Roman"/>
                <a:ea typeface="Times New Roman"/>
              </a:rPr>
              <a:t>Vd</a:t>
            </a:r>
            <a:r>
              <a:rPr lang="en-US" sz="2800" dirty="0">
                <a:effectLst/>
                <a:latin typeface="Times New Roman"/>
                <a:ea typeface="Times New Roman"/>
              </a:rPr>
              <a:t> + </a:t>
            </a:r>
            <a:r>
              <a:rPr lang="en-US" sz="2800" dirty="0" err="1">
                <a:effectLst/>
                <a:latin typeface="Times New Roman"/>
                <a:ea typeface="Times New Roman"/>
              </a:rPr>
              <a:t>Vh</a:t>
            </a:r>
            <a:r>
              <a:rPr lang="en-US" sz="2800">
                <a:effectLst/>
                <a:latin typeface="Times New Roman"/>
                <a:ea typeface="Times New Roman"/>
              </a:rPr>
              <a:t>) </a:t>
            </a:r>
            <a:r>
              <a:rPr lang="en-US" sz="2800" dirty="0">
                <a:effectLst/>
                <a:latin typeface="Times New Roman"/>
                <a:ea typeface="Times New Roman"/>
              </a:rPr>
              <a:t>partition would be more complex!</a:t>
            </a:r>
            <a:endParaRPr lang="en-US" sz="1600" dirty="0">
              <a:effectLst/>
              <a:latin typeface="Times New Roman"/>
              <a:ea typeface="Times New Roman"/>
            </a:endParaRP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41387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 calcmode="lin" valueType="num">
                                      <p:cBhvr additive="base">
                                        <p:cTn id="2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5" end="5"/>
                                            </p:txEl>
                                          </p:spTgt>
                                        </p:tgtEl>
                                        <p:attrNameLst>
                                          <p:attrName>style.visibility</p:attrName>
                                        </p:attrNameLst>
                                      </p:cBhvr>
                                      <p:to>
                                        <p:strVal val="visible"/>
                                      </p:to>
                                    </p:set>
                                    <p:anim calcmode="lin" valueType="num">
                                      <p:cBhvr additive="base">
                                        <p:cTn id="31"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Now with TDO and ENSO:</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3200400"/>
            <a:ext cx="6944868" cy="2857500"/>
          </a:xfrm>
          <a:prstGeom prst="rect">
            <a:avLst/>
          </a:prstGeom>
        </p:spPr>
      </p:pic>
    </p:spTree>
    <p:extLst>
      <p:ext uri="{BB962C8B-B14F-4D97-AF65-F5344CB8AC3E}">
        <p14:creationId xmlns:p14="http://schemas.microsoft.com/office/powerpoint/2010/main" val="5939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 </a:t>
            </a:r>
          </a:p>
        </p:txBody>
      </p:sp>
      <p:sp>
        <p:nvSpPr>
          <p:cNvPr id="17411" name="Rectangle 3"/>
          <p:cNvSpPr>
            <a:spLocks noGrp="1" noChangeArrowheads="1"/>
          </p:cNvSpPr>
          <p:nvPr>
            <p:ph type="body" idx="1"/>
          </p:nvPr>
        </p:nvSpPr>
        <p:spPr/>
        <p:txBody>
          <a:bodyPr/>
          <a:lstStyle/>
          <a:p>
            <a:pPr eaLnBrk="1" hangingPunct="1">
              <a:defRPr/>
            </a:pPr>
            <a:r>
              <a:rPr lang="en-US" dirty="0"/>
              <a:t>The location of the vortex has drifted with the phase of the PDO – PDO1 located more SW, while PDO 2, more NE.</a:t>
            </a:r>
          </a:p>
          <a:p>
            <a:pPr eaLnBrk="1" hangingPunct="1">
              <a:defRPr/>
            </a:pPr>
            <a:endParaRPr lang="en-US" dirty="0"/>
          </a:p>
          <a:p>
            <a:pPr eaLnBrk="1" hangingPunct="1">
              <a:defRPr/>
            </a:pPr>
            <a:r>
              <a:rPr lang="en-US" dirty="0"/>
              <a:t>Many of these results consistent with </a:t>
            </a:r>
            <a:r>
              <a:rPr lang="en-US" dirty="0" err="1"/>
              <a:t>Zuki</a:t>
            </a:r>
            <a:r>
              <a:rPr lang="en-US" dirty="0"/>
              <a:t> and Lupo (2008) study of tropical cyclones (i.e. more events in La Nina years, and PDO 2, especially true for events of “local origin”). </a:t>
            </a:r>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357901624"/>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err="1"/>
              <a:t>Zuki</a:t>
            </a:r>
            <a:r>
              <a:rPr lang="en-US" sz="2800" dirty="0"/>
              <a:t> and Lupo (2008) active tropical cyclone years feature warm SST and favorable atmospheric conditions. </a:t>
            </a:r>
          </a:p>
          <a:p>
            <a:pPr eaLnBrk="1" hangingPunct="1">
              <a:lnSpc>
                <a:spcPct val="80000"/>
              </a:lnSpc>
              <a:defRPr/>
            </a:pPr>
            <a:endParaRPr lang="en-US" sz="2800" dirty="0"/>
          </a:p>
          <a:p>
            <a:pPr eaLnBrk="1" hangingPunct="1">
              <a:lnSpc>
                <a:spcPct val="80000"/>
              </a:lnSpc>
              <a:defRPr/>
            </a:pPr>
            <a:r>
              <a:rPr lang="en-US" sz="2800" dirty="0"/>
              <a:t>Similar results for the Borneo vortex study, active seasons associated with longer lived systems. These are also associated with warm SST and favorable atmospheric conditions. </a:t>
            </a:r>
          </a:p>
          <a:p>
            <a:pPr eaLnBrk="1" hangingPunct="1">
              <a:lnSpc>
                <a:spcPct val="80000"/>
              </a:lnSpc>
              <a:defRPr/>
            </a:pPr>
            <a:endParaRPr lang="en-US" sz="2800" dirty="0"/>
          </a:p>
          <a:p>
            <a:pPr eaLnBrk="1" hangingPunct="1">
              <a:lnSpc>
                <a:spcPct val="80000"/>
              </a:lnSpc>
              <a:defRPr/>
            </a:pPr>
            <a:r>
              <a:rPr lang="en-US" sz="2800" dirty="0"/>
              <a:t>When ocean or atmosphere are not favorable, shorter lived vortex systems. (warm </a:t>
            </a:r>
            <a:r>
              <a:rPr lang="en-US" sz="2800" dirty="0" err="1"/>
              <a:t>sst</a:t>
            </a:r>
            <a:r>
              <a:rPr lang="en-US" sz="2800" dirty="0"/>
              <a:t> – non favorable </a:t>
            </a:r>
            <a:r>
              <a:rPr lang="en-US" sz="2800" dirty="0" err="1"/>
              <a:t>atms</a:t>
            </a:r>
            <a:r>
              <a:rPr lang="en-US" sz="2800" dirty="0"/>
              <a:t> – very short,  cold </a:t>
            </a:r>
            <a:r>
              <a:rPr lang="en-US" sz="2800" dirty="0" err="1"/>
              <a:t>sst</a:t>
            </a:r>
            <a:r>
              <a:rPr lang="en-US" sz="2800" dirty="0"/>
              <a:t> – favorable </a:t>
            </a:r>
            <a:r>
              <a:rPr lang="en-US" sz="2800" dirty="0" err="1"/>
              <a:t>atms</a:t>
            </a:r>
            <a:r>
              <a:rPr lang="en-US" sz="2800" dirty="0"/>
              <a:t> – also short).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99909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 </a:t>
            </a:r>
          </a:p>
        </p:txBody>
      </p:sp>
      <p:sp>
        <p:nvSpPr>
          <p:cNvPr id="17411" name="Rectangle 3"/>
          <p:cNvSpPr>
            <a:spLocks noGrp="1" noChangeArrowheads="1"/>
          </p:cNvSpPr>
          <p:nvPr>
            <p:ph type="body" idx="1"/>
          </p:nvPr>
        </p:nvSpPr>
        <p:spPr/>
        <p:txBody>
          <a:bodyPr/>
          <a:lstStyle/>
          <a:p>
            <a:pPr eaLnBrk="1" hangingPunct="1">
              <a:defRPr/>
            </a:pPr>
            <a:r>
              <a:rPr lang="en-US" sz="2800" dirty="0"/>
              <a:t>Intensity: - Defined by winds in the vortex field. Weak – 5 m/s or less, Strong  10 m/s or more, moderate  - all others. </a:t>
            </a:r>
          </a:p>
          <a:p>
            <a:pPr eaLnBrk="1" hangingPunct="1">
              <a:defRPr/>
            </a:pPr>
            <a:endParaRPr lang="en-US" sz="2800" dirty="0"/>
          </a:p>
          <a:p>
            <a:pPr eaLnBrk="1" hangingPunct="1">
              <a:defRPr/>
            </a:pPr>
            <a:r>
              <a:rPr lang="en-US" sz="2800" dirty="0"/>
              <a:t>77% are weak, 17% moderate, 6% strong. Early season, slightly stronger. </a:t>
            </a:r>
          </a:p>
          <a:p>
            <a:pPr eaLnBrk="1" hangingPunct="1">
              <a:defRPr/>
            </a:pPr>
            <a:endParaRPr lang="en-US" sz="2800" dirty="0"/>
          </a:p>
          <a:p>
            <a:pPr eaLnBrk="1" hangingPunct="1">
              <a:defRPr/>
            </a:pPr>
            <a:r>
              <a:rPr lang="en-US" sz="2800" dirty="0"/>
              <a:t>No real PDO variation in strength, except that there are fewer strong ones in PDO1 years.</a:t>
            </a:r>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357901624"/>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Intensity stratified by ENSO – more skewed toward stronger vortexes.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No intensity variation due to QBO.</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Strong TBO – more strong Borneo vortexes.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99909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 calcmode="lin" valueType="num">
                                      <p:cBhvr additive="base">
                                        <p:cTn id="13"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anim calcmode="lin" valueType="num">
                                      <p:cBhvr additive="base">
                                        <p:cTn id="19"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Multiple Regression (Hurricanes / Borneo Vortex)</a:t>
            </a:r>
          </a:p>
          <a:p>
            <a:pPr eaLnBrk="1" hangingPunct="1">
              <a:lnSpc>
                <a:spcPct val="80000"/>
              </a:lnSpc>
              <a:defRPr/>
            </a:pPr>
            <a:endParaRPr lang="en-US" sz="2800" dirty="0"/>
          </a:p>
          <a:p>
            <a:pPr eaLnBrk="1" hangingPunct="1">
              <a:lnSpc>
                <a:spcPct val="80000"/>
              </a:lnSpc>
              <a:defRPr/>
            </a:pPr>
            <a:r>
              <a:rPr lang="en-US" sz="2800" dirty="0"/>
              <a:t>If simple regression is (the relationship between one independent and one dependent variable):</a:t>
            </a:r>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eaLnBrk="1" hangingPunct="1">
              <a:lnSpc>
                <a:spcPct val="80000"/>
              </a:lnSpc>
              <a:defRPr/>
            </a:pPr>
            <a:r>
              <a:rPr lang="en-US" sz="2800" dirty="0"/>
              <a:t>Then multiple regression is (the relationship between several independent variables and one dependent variable):</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733800"/>
            <a:ext cx="1419225" cy="390525"/>
          </a:xfrm>
          <a:prstGeom prst="rect">
            <a:avLst/>
          </a:prstGeom>
          <a:solidFill>
            <a:schemeClr val="tx1"/>
          </a:solidFill>
          <a:ln>
            <a:noFill/>
          </a:ln>
          <a:effec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1137" y="5562600"/>
            <a:ext cx="3998976" cy="609600"/>
          </a:xfrm>
          <a:prstGeom prst="rect">
            <a:avLst/>
          </a:prstGeom>
          <a:solidFill>
            <a:schemeClr val="tx1"/>
          </a:solidFill>
          <a:ln>
            <a:noFill/>
          </a:ln>
          <a:effectLst/>
        </p:spPr>
      </p:pic>
    </p:spTree>
    <p:extLst>
      <p:ext uri="{BB962C8B-B14F-4D97-AF65-F5344CB8AC3E}">
        <p14:creationId xmlns:p14="http://schemas.microsoft.com/office/powerpoint/2010/main" val="199909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 </a:t>
            </a:r>
          </a:p>
        </p:txBody>
      </p:sp>
      <p:sp>
        <p:nvSpPr>
          <p:cNvPr id="17411" name="Rectangle 3"/>
          <p:cNvSpPr>
            <a:spLocks noGrp="1" noChangeArrowheads="1"/>
          </p:cNvSpPr>
          <p:nvPr>
            <p:ph type="body" idx="1"/>
          </p:nvPr>
        </p:nvSpPr>
        <p:spPr/>
        <p:txBody>
          <a:bodyPr/>
          <a:lstStyle/>
          <a:p>
            <a:pPr eaLnBrk="1" hangingPunct="1">
              <a:defRPr/>
            </a:pPr>
            <a:r>
              <a:rPr lang="en-US" dirty="0"/>
              <a:t>Where</a:t>
            </a:r>
          </a:p>
          <a:p>
            <a:pPr eaLnBrk="1" hangingPunct="1">
              <a:defRPr/>
            </a:pPr>
            <a:endParaRPr lang="en-US" dirty="0"/>
          </a:p>
          <a:p>
            <a:pPr eaLnBrk="1" hangingPunct="1">
              <a:defRPr/>
            </a:pPr>
            <a:endParaRPr lang="en-US" dirty="0"/>
          </a:p>
          <a:p>
            <a:pPr eaLnBrk="1" hangingPunct="1">
              <a:defRPr/>
            </a:pPr>
            <a:r>
              <a:rPr lang="en-US" dirty="0"/>
              <a:t>Then by extension, polynomial regression, or curved lines would be: (replace Xi</a:t>
            </a:r>
            <a:r>
              <a:rPr lang="en-US" baseline="30000" dirty="0"/>
              <a:t>2</a:t>
            </a:r>
            <a:r>
              <a:rPr lang="en-US" dirty="0"/>
              <a:t> with X</a:t>
            </a:r>
            <a:r>
              <a:rPr lang="en-US" baseline="30000" dirty="0"/>
              <a:t>2</a:t>
            </a:r>
            <a:r>
              <a:rPr lang="en-US" dirty="0"/>
              <a:t>)</a:t>
            </a:r>
          </a:p>
          <a:p>
            <a:pPr eaLnBrk="1" hangingPunct="1">
              <a:defRPr/>
            </a:pPr>
            <a:endParaRPr lang="en-US" dirty="0"/>
          </a:p>
          <a:p>
            <a:pPr eaLnBrk="1" hangingPunct="1">
              <a:defRPr/>
            </a:pPr>
            <a:r>
              <a:rPr lang="en-US" dirty="0"/>
              <a:t>Example: quadratic</a:t>
            </a:r>
          </a:p>
          <a:p>
            <a:pPr marL="0" indent="0" eaLnBrk="1" hangingPunct="1">
              <a:buNone/>
              <a:defRPr/>
            </a:pPr>
            <a:r>
              <a:rPr lang="en-US" dirty="0"/>
              <a:t> </a:t>
            </a:r>
          </a:p>
          <a:p>
            <a:pPr eaLnBrk="1" hangingPunct="1">
              <a:defRPr/>
            </a:pPr>
            <a:endParaRPr lang="en-US" dirty="0"/>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981200"/>
            <a:ext cx="5619750" cy="1581150"/>
          </a:xfrm>
          <a:prstGeom prst="rect">
            <a:avLst/>
          </a:prstGeom>
          <a:solidFill>
            <a:schemeClr val="tx1"/>
          </a:solidFill>
          <a:ln>
            <a:noFill/>
          </a:ln>
          <a:effec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5562600"/>
            <a:ext cx="3486150" cy="685800"/>
          </a:xfrm>
          <a:prstGeom prst="rect">
            <a:avLst/>
          </a:prstGeom>
          <a:solidFill>
            <a:schemeClr val="tx1"/>
          </a:solidFill>
          <a:ln>
            <a:noFill/>
          </a:ln>
          <a:effectLst/>
        </p:spPr>
      </p:pic>
    </p:spTree>
    <p:extLst>
      <p:ext uri="{BB962C8B-B14F-4D97-AF65-F5344CB8AC3E}">
        <p14:creationId xmlns:p14="http://schemas.microsoft.com/office/powerpoint/2010/main" val="2357901624"/>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where:</a:t>
            </a:r>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eaLnBrk="1" hangingPunct="1">
              <a:lnSpc>
                <a:spcPct val="80000"/>
              </a:lnSpc>
              <a:defRPr/>
            </a:pPr>
            <a:endParaRPr lang="en-US" sz="2800" dirty="0"/>
          </a:p>
          <a:p>
            <a:pPr eaLnBrk="1" hangingPunct="1">
              <a:lnSpc>
                <a:spcPct val="80000"/>
              </a:lnSpc>
              <a:defRPr/>
            </a:pPr>
            <a:r>
              <a:rPr lang="en-US" sz="2800" dirty="0"/>
              <a:t>Recall Variance:</a:t>
            </a:r>
          </a:p>
          <a:p>
            <a:pPr marL="0" indent="0" eaLnBrk="1" hangingPunct="1">
              <a:lnSpc>
                <a:spcPct val="80000"/>
              </a:lnSpc>
              <a:buNone/>
              <a:defRPr/>
            </a:pPr>
            <a:endParaRPr lang="en-US" sz="2800" dirty="0"/>
          </a:p>
          <a:p>
            <a:pPr marL="0" indent="0" eaLnBrk="1" hangingPunct="1">
              <a:lnSpc>
                <a:spcPct val="80000"/>
              </a:lnSpc>
              <a:buNone/>
              <a:defRPr/>
            </a:pPr>
            <a:r>
              <a:rPr lang="en-US" sz="2800" dirty="0"/>
              <a:t> </a:t>
            </a:r>
          </a:p>
          <a:p>
            <a:pPr eaLnBrk="1" hangingPunct="1">
              <a:lnSpc>
                <a:spcPct val="80000"/>
              </a:lnSpc>
              <a:defRPr/>
            </a:pPr>
            <a:r>
              <a:rPr lang="en-US" sz="2800" dirty="0"/>
              <a:t>Then Covariance is:</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832696"/>
            <a:ext cx="4657725" cy="1609725"/>
          </a:xfrm>
          <a:prstGeom prst="rect">
            <a:avLst/>
          </a:prstGeom>
          <a:solidFill>
            <a:schemeClr val="tx1"/>
          </a:solidFill>
          <a:ln>
            <a:noFill/>
          </a:ln>
          <a:effec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840163"/>
            <a:ext cx="2838450" cy="819150"/>
          </a:xfrm>
          <a:prstGeom prst="rect">
            <a:avLst/>
          </a:prstGeom>
          <a:solidFill>
            <a:schemeClr val="tx1"/>
          </a:solidFill>
          <a:ln>
            <a:noFill/>
          </a:ln>
          <a:effectLst/>
        </p:spPr>
      </p:pic>
      <p:pic>
        <p:nvPicPr>
          <p:cNvPr id="122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5257800"/>
            <a:ext cx="4019550" cy="1190625"/>
          </a:xfrm>
          <a:prstGeom prst="rect">
            <a:avLst/>
          </a:prstGeom>
          <a:solidFill>
            <a:schemeClr val="tx1"/>
          </a:solidFill>
          <a:ln>
            <a:noFill/>
          </a:ln>
          <a:effectLst/>
        </p:spPr>
      </p:pic>
    </p:spTree>
    <p:extLst>
      <p:ext uri="{BB962C8B-B14F-4D97-AF65-F5344CB8AC3E}">
        <p14:creationId xmlns:p14="http://schemas.microsoft.com/office/powerpoint/2010/main" val="199909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4" end="4"/>
                                            </p:txEl>
                                          </p:spTgt>
                                        </p:tgtEl>
                                        <p:attrNameLst>
                                          <p:attrName>style.visibility</p:attrName>
                                        </p:attrNameLst>
                                      </p:cBhvr>
                                      <p:to>
                                        <p:strVal val="visible"/>
                                      </p:to>
                                    </p:set>
                                    <p:anim calcmode="lin" valueType="num">
                                      <p:cBhvr additive="base">
                                        <p:cTn id="13"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anim calcmode="lin" valueType="num">
                                      <p:cBhvr additive="base">
                                        <p:cTn id="19"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7" end="7"/>
                                            </p:txEl>
                                          </p:spTgt>
                                        </p:tgtEl>
                                        <p:attrNameLst>
                                          <p:attrName>style.visibility</p:attrName>
                                        </p:attrNameLst>
                                      </p:cBhvr>
                                      <p:to>
                                        <p:strVal val="visible"/>
                                      </p:to>
                                    </p:set>
                                    <p:anim calcmode="lin" valueType="num">
                                      <p:cBhvr additive="base">
                                        <p:cTn id="25"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 </a:t>
            </a:r>
          </a:p>
        </p:txBody>
      </p:sp>
      <p:sp>
        <p:nvSpPr>
          <p:cNvPr id="17411" name="Rectangle 3"/>
          <p:cNvSpPr>
            <a:spLocks noGrp="1" noChangeArrowheads="1"/>
          </p:cNvSpPr>
          <p:nvPr>
            <p:ph type="body" idx="1"/>
          </p:nvPr>
        </p:nvSpPr>
        <p:spPr/>
        <p:txBody>
          <a:bodyPr/>
          <a:lstStyle/>
          <a:p>
            <a:pPr eaLnBrk="1" hangingPunct="1">
              <a:defRPr/>
            </a:pPr>
            <a:r>
              <a:rPr lang="en-US" dirty="0"/>
              <a:t>Dynamics of </a:t>
            </a:r>
          </a:p>
          <a:p>
            <a:pPr marL="0" indent="0" eaLnBrk="1" hangingPunct="1">
              <a:buNone/>
              <a:defRPr/>
            </a:pPr>
            <a:r>
              <a:rPr lang="en-US" dirty="0"/>
              <a:t>the Vortex: </a:t>
            </a:r>
          </a:p>
          <a:p>
            <a:pPr marL="0" indent="0" eaLnBrk="1" hangingPunct="1">
              <a:buNone/>
              <a:defRPr/>
            </a:pPr>
            <a:r>
              <a:rPr lang="en-US" dirty="0"/>
              <a:t>Low level stream-</a:t>
            </a:r>
          </a:p>
          <a:p>
            <a:pPr marL="0" indent="0" eaLnBrk="1" hangingPunct="1">
              <a:buNone/>
              <a:defRPr/>
            </a:pPr>
            <a:r>
              <a:rPr lang="en-US" dirty="0"/>
              <a:t>Lines and div. </a:t>
            </a:r>
          </a:p>
          <a:p>
            <a:pPr marL="0" indent="0" eaLnBrk="1" hangingPunct="1">
              <a:buNone/>
              <a:defRPr/>
            </a:pPr>
            <a:r>
              <a:rPr lang="en-US" dirty="0"/>
              <a:t>Climatology</a:t>
            </a:r>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0" y="609600"/>
            <a:ext cx="4817198" cy="6248400"/>
          </a:xfrm>
          <a:prstGeom prst="rect">
            <a:avLst/>
          </a:prstGeom>
        </p:spPr>
      </p:pic>
    </p:spTree>
    <p:extLst>
      <p:ext uri="{BB962C8B-B14F-4D97-AF65-F5344CB8AC3E}">
        <p14:creationId xmlns:p14="http://schemas.microsoft.com/office/powerpoint/2010/main" val="2357901624"/>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 </a:t>
            </a:r>
          </a:p>
        </p:txBody>
      </p:sp>
      <p:sp>
        <p:nvSpPr>
          <p:cNvPr id="17411" name="Rectangle 3"/>
          <p:cNvSpPr>
            <a:spLocks noGrp="1" noChangeArrowheads="1"/>
          </p:cNvSpPr>
          <p:nvPr>
            <p:ph type="body" idx="1"/>
          </p:nvPr>
        </p:nvSpPr>
        <p:spPr/>
        <p:txBody>
          <a:bodyPr/>
          <a:lstStyle/>
          <a:p>
            <a:pPr eaLnBrk="1" hangingPunct="1">
              <a:defRPr/>
            </a:pPr>
            <a:r>
              <a:rPr lang="en-US" dirty="0"/>
              <a:t>Climatological mean </a:t>
            </a:r>
            <a:r>
              <a:rPr lang="en-US" dirty="0" err="1"/>
              <a:t>vorticity</a:t>
            </a:r>
            <a:endParaRPr lang="en-US" dirty="0"/>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819400"/>
            <a:ext cx="6657109" cy="3931920"/>
          </a:xfrm>
          <a:prstGeom prst="rect">
            <a:avLst/>
          </a:prstGeom>
        </p:spPr>
      </p:pic>
    </p:spTree>
    <p:extLst>
      <p:ext uri="{BB962C8B-B14F-4D97-AF65-F5344CB8AC3E}">
        <p14:creationId xmlns:p14="http://schemas.microsoft.com/office/powerpoint/2010/main" val="2357901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Let’s define as 30</a:t>
            </a:r>
            <a:r>
              <a:rPr lang="en-US" sz="2800" baseline="30000" dirty="0">
                <a:effectLst/>
              </a:rPr>
              <a:t>o</a:t>
            </a:r>
            <a:r>
              <a:rPr lang="en-US" sz="2800" dirty="0">
                <a:effectLst/>
              </a:rPr>
              <a:t> N and 30</a:t>
            </a:r>
            <a:r>
              <a:rPr lang="en-US" sz="2800" baseline="30000" dirty="0">
                <a:effectLst/>
              </a:rPr>
              <a:t>o</a:t>
            </a:r>
            <a:r>
              <a:rPr lang="en-US" sz="2800" dirty="0">
                <a:effectLst/>
              </a:rPr>
              <a:t> S as so to have a very loose definition of the tropics, one that includes all these points.</a:t>
            </a:r>
          </a:p>
          <a:p>
            <a:pPr marL="0" indent="0">
              <a:buNone/>
            </a:pPr>
            <a:r>
              <a:rPr lang="en-US" sz="2800" dirty="0">
                <a:effectLst/>
              </a:rPr>
              <a:t> </a:t>
            </a:r>
          </a:p>
          <a:p>
            <a:r>
              <a:rPr lang="en-US" sz="2800" dirty="0">
                <a:effectLst/>
              </a:rPr>
              <a:t>Important Differences Between Tropics and </a:t>
            </a:r>
            <a:r>
              <a:rPr lang="en-US" sz="2800" dirty="0" err="1">
                <a:effectLst/>
              </a:rPr>
              <a:t>Extratropics</a:t>
            </a:r>
            <a:endParaRPr lang="en-US" sz="2800" dirty="0">
              <a:effectLst/>
            </a:endParaRPr>
          </a:p>
          <a:p>
            <a:pPr marL="0" indent="0">
              <a:buNone/>
            </a:pPr>
            <a:r>
              <a:rPr lang="en-US" sz="2800" dirty="0">
                <a:effectLst/>
              </a:rPr>
              <a:t> </a:t>
            </a:r>
          </a:p>
          <a:p>
            <a:r>
              <a:rPr lang="en-US" sz="2800" dirty="0">
                <a:effectLst/>
              </a:rPr>
              <a:t>1.	Stability </a:t>
            </a:r>
            <a:r>
              <a:rPr lang="en-US" sz="2800" dirty="0">
                <a:effectLst/>
                <a:sym typeface="Wingdings"/>
              </a:rPr>
              <a:t></a:t>
            </a:r>
            <a:r>
              <a:rPr lang="en-US" sz="2800" dirty="0">
                <a:effectLst/>
              </a:rPr>
              <a:t> air is warmer and moister, also upper troposphere higher and cooler, thus, less stable. </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19014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3" end="3"/>
                                            </p:txEl>
                                          </p:spTgt>
                                        </p:tgtEl>
                                        <p:attrNameLst>
                                          <p:attrName>style.visibility</p:attrName>
                                        </p:attrNameLst>
                                      </p:cBhvr>
                                      <p:to>
                                        <p:strVal val="visible"/>
                                      </p:to>
                                    </p:set>
                                    <p:anim calcmode="lin" valueType="num">
                                      <p:cBhvr additive="base">
                                        <p:cTn id="25"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4" end="4"/>
                                            </p:txEl>
                                          </p:spTgt>
                                        </p:tgtEl>
                                        <p:attrNameLst>
                                          <p:attrName>style.visibility</p:attrName>
                                        </p:attrNameLst>
                                      </p:cBhvr>
                                      <p:to>
                                        <p:strVal val="visible"/>
                                      </p:to>
                                    </p:set>
                                    <p:anim calcmode="lin" valueType="num">
                                      <p:cBhvr additive="base">
                                        <p:cTn id="31"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OK, let's go further and show that various forcing mechanisms contribute to </a:t>
            </a:r>
            <a:r>
              <a:rPr lang="en-US" sz="2800" dirty="0" err="1">
                <a:effectLst/>
              </a:rPr>
              <a:t>V</a:t>
            </a:r>
            <a:r>
              <a:rPr lang="en-US" sz="2800" baseline="-25000" dirty="0" err="1">
                <a:effectLst/>
              </a:rPr>
              <a:t>ageo</a:t>
            </a:r>
            <a:r>
              <a:rPr lang="en-US" sz="2800" dirty="0">
                <a:effectLst/>
              </a:rPr>
              <a:t>.</a:t>
            </a:r>
          </a:p>
          <a:p>
            <a:pPr marL="0" indent="0">
              <a:buNone/>
            </a:pPr>
            <a:r>
              <a:rPr lang="en-US" sz="2800" dirty="0">
                <a:effectLst/>
              </a:rPr>
              <a:t> </a:t>
            </a:r>
          </a:p>
          <a:p>
            <a:r>
              <a:rPr lang="en-US" sz="2800" dirty="0">
                <a:effectLst/>
              </a:rPr>
              <a:t>Use relationship for Chi, and continuity.</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267200"/>
            <a:ext cx="2667000" cy="2406227"/>
          </a:xfrm>
          <a:prstGeom prst="rect">
            <a:avLst/>
          </a:prstGeom>
          <a:solidFill>
            <a:schemeClr val="tx1"/>
          </a:solidFill>
          <a:ln>
            <a:noFill/>
          </a:ln>
          <a:effectLst/>
        </p:spPr>
      </p:pic>
    </p:spTree>
    <p:extLst>
      <p:ext uri="{BB962C8B-B14F-4D97-AF65-F5344CB8AC3E}">
        <p14:creationId xmlns:p14="http://schemas.microsoft.com/office/powerpoint/2010/main" val="410391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1506"/>
                                        </p:tgtEl>
                                        <p:attrNameLst>
                                          <p:attrName>style.visibility</p:attrName>
                                        </p:attrNameLst>
                                      </p:cBhvr>
                                      <p:to>
                                        <p:strVal val="visible"/>
                                      </p:to>
                                    </p:set>
                                    <p:animEffect transition="in" filter="circle(in)">
                                      <p:cBhvr>
                                        <p:cTn id="25" dur="20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Climatological Mean vertical motion</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419" y="2438400"/>
            <a:ext cx="7708392" cy="4215384"/>
          </a:xfrm>
          <a:prstGeom prst="rect">
            <a:avLst/>
          </a:prstGeom>
        </p:spPr>
      </p:pic>
    </p:spTree>
    <p:extLst>
      <p:ext uri="{BB962C8B-B14F-4D97-AF65-F5344CB8AC3E}">
        <p14:creationId xmlns:p14="http://schemas.microsoft.com/office/powerpoint/2010/main" val="199909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 </a:t>
            </a:r>
          </a:p>
        </p:txBody>
      </p:sp>
      <p:sp>
        <p:nvSpPr>
          <p:cNvPr id="17411" name="Rectangle 3"/>
          <p:cNvSpPr>
            <a:spLocks noGrp="1" noChangeArrowheads="1"/>
          </p:cNvSpPr>
          <p:nvPr>
            <p:ph type="body" idx="1"/>
          </p:nvPr>
        </p:nvSpPr>
        <p:spPr/>
        <p:txBody>
          <a:bodyPr/>
          <a:lstStyle/>
          <a:p>
            <a:pPr eaLnBrk="1" hangingPunct="1">
              <a:defRPr/>
            </a:pPr>
            <a:r>
              <a:rPr lang="en-US" dirty="0"/>
              <a:t>Climatological mean PV</a:t>
            </a:r>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2553208"/>
            <a:ext cx="6167628" cy="4279392"/>
          </a:xfrm>
          <a:prstGeom prst="rect">
            <a:avLst/>
          </a:prstGeom>
        </p:spPr>
      </p:pic>
    </p:spTree>
    <p:extLst>
      <p:ext uri="{BB962C8B-B14F-4D97-AF65-F5344CB8AC3E}">
        <p14:creationId xmlns:p14="http://schemas.microsoft.com/office/powerpoint/2010/main" val="2357901624"/>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 </a:t>
            </a:r>
          </a:p>
        </p:txBody>
      </p:sp>
      <p:sp>
        <p:nvSpPr>
          <p:cNvPr id="17411" name="Rectangle 3"/>
          <p:cNvSpPr>
            <a:spLocks noGrp="1" noChangeArrowheads="1"/>
          </p:cNvSpPr>
          <p:nvPr>
            <p:ph type="body" idx="1"/>
          </p:nvPr>
        </p:nvSpPr>
        <p:spPr/>
        <p:txBody>
          <a:bodyPr/>
          <a:lstStyle/>
          <a:p>
            <a:pPr eaLnBrk="1" hangingPunct="1">
              <a:defRPr/>
            </a:pPr>
            <a:r>
              <a:rPr lang="en-US" dirty="0"/>
              <a:t>PV analysis of a </a:t>
            </a:r>
          </a:p>
          <a:p>
            <a:pPr marL="0" indent="0" eaLnBrk="1" hangingPunct="1">
              <a:buNone/>
              <a:defRPr/>
            </a:pPr>
            <a:r>
              <a:rPr lang="en-US" dirty="0"/>
              <a:t>Strong vortex from </a:t>
            </a:r>
          </a:p>
          <a:p>
            <a:pPr marL="0" indent="0" eaLnBrk="1" hangingPunct="1">
              <a:buNone/>
              <a:defRPr/>
            </a:pPr>
            <a:r>
              <a:rPr lang="en-US" dirty="0"/>
              <a:t>9 January 2009. </a:t>
            </a:r>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143000"/>
            <a:ext cx="3810000" cy="5562600"/>
          </a:xfrm>
          <a:prstGeom prst="rect">
            <a:avLst/>
          </a:prstGeom>
        </p:spPr>
      </p:pic>
    </p:spTree>
    <p:extLst>
      <p:ext uri="{BB962C8B-B14F-4D97-AF65-F5344CB8AC3E}">
        <p14:creationId xmlns:p14="http://schemas.microsoft.com/office/powerpoint/2010/main" val="164946094"/>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t>     ATMS 8450 Tropical met. </a:t>
            </a:r>
          </a:p>
        </p:txBody>
      </p:sp>
      <p:sp>
        <p:nvSpPr>
          <p:cNvPr id="17411" name="Rectangle 3"/>
          <p:cNvSpPr>
            <a:spLocks noGrp="1" noChangeArrowheads="1"/>
          </p:cNvSpPr>
          <p:nvPr>
            <p:ph type="body" idx="1"/>
          </p:nvPr>
        </p:nvSpPr>
        <p:spPr/>
        <p:txBody>
          <a:bodyPr/>
          <a:lstStyle/>
          <a:p>
            <a:pPr eaLnBrk="1" hangingPunct="1">
              <a:defRPr/>
            </a:pPr>
            <a:r>
              <a:rPr lang="en-US" dirty="0"/>
              <a:t>…….and we’re done!</a:t>
            </a:r>
          </a:p>
        </p:txBody>
      </p:sp>
      <p:pic>
        <p:nvPicPr>
          <p:cNvPr id="28676" name="Picture 5" descr="Hurricane History">
            <a:hlinkClick r:id="rId2"/>
          </p:cNvPr>
          <p:cNvPicPr>
            <a:picLocks noChangeAspect="1" noChangeArrowheads="1"/>
          </p:cNvPicPr>
          <p:nvPr/>
        </p:nvPicPr>
        <p:blipFill>
          <a:blip r:embed="rId3"/>
          <a:srcRect/>
          <a:stretch>
            <a:fillRect/>
          </a:stretch>
        </p:blipFill>
        <p:spPr bwMode="auto">
          <a:xfrm>
            <a:off x="381000" y="381000"/>
            <a:ext cx="752475" cy="962025"/>
          </a:xfrm>
          <a:prstGeom prst="rect">
            <a:avLst/>
          </a:prstGeom>
          <a:noFill/>
          <a:ln w="9525">
            <a:noFill/>
            <a:miter lim="800000"/>
            <a:headEnd/>
            <a:tailEnd/>
          </a:ln>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124200"/>
            <a:ext cx="45720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980854"/>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en-US" dirty="0"/>
              <a:t>     ATMS 8450 Tropical Met. </a:t>
            </a:r>
          </a:p>
        </p:txBody>
      </p:sp>
      <p:sp>
        <p:nvSpPr>
          <p:cNvPr id="16387" name="Rectangle 3"/>
          <p:cNvSpPr>
            <a:spLocks noGrp="1" noChangeArrowheads="1"/>
          </p:cNvSpPr>
          <p:nvPr>
            <p:ph type="body" idx="1"/>
          </p:nvPr>
        </p:nvSpPr>
        <p:spPr/>
        <p:txBody>
          <a:bodyPr/>
          <a:lstStyle/>
          <a:p>
            <a:pPr eaLnBrk="1" hangingPunct="1">
              <a:defRPr/>
            </a:pPr>
            <a:r>
              <a:rPr lang="en-US"/>
              <a:t>Questions? </a:t>
            </a:r>
          </a:p>
          <a:p>
            <a:pPr eaLnBrk="1" hangingPunct="1">
              <a:buFontTx/>
              <a:buNone/>
              <a:defRPr/>
            </a:pPr>
            <a:endParaRPr lang="en-US"/>
          </a:p>
          <a:p>
            <a:pPr eaLnBrk="1" hangingPunct="1">
              <a:defRPr/>
            </a:pPr>
            <a:r>
              <a:rPr lang="en-US"/>
              <a:t>Comments? </a:t>
            </a:r>
          </a:p>
          <a:p>
            <a:pPr eaLnBrk="1" hangingPunct="1">
              <a:buFontTx/>
              <a:buNone/>
              <a:defRPr/>
            </a:pPr>
            <a:endParaRPr lang="en-US"/>
          </a:p>
          <a:p>
            <a:pPr eaLnBrk="1" hangingPunct="1">
              <a:defRPr/>
            </a:pPr>
            <a:r>
              <a:rPr lang="en-US"/>
              <a:t>Criticisms?</a:t>
            </a:r>
          </a:p>
          <a:p>
            <a:pPr eaLnBrk="1" hangingPunct="1">
              <a:defRPr/>
            </a:pPr>
            <a:endParaRPr lang="en-US"/>
          </a:p>
          <a:p>
            <a:pPr eaLnBrk="1" hangingPunct="1">
              <a:defRPr/>
            </a:pPr>
            <a:r>
              <a:rPr lang="en-US"/>
              <a:t>LupoA@missouri.edu</a:t>
            </a:r>
          </a:p>
        </p:txBody>
      </p:sp>
      <p:pic>
        <p:nvPicPr>
          <p:cNvPr id="27652" name="Picture 5" descr="Hurricane History">
            <a:hlinkClick r:id="rId2"/>
          </p:cNvPr>
          <p:cNvPicPr>
            <a:picLocks noChangeAspect="1" noChangeArrowheads="1"/>
          </p:cNvPicPr>
          <p:nvPr/>
        </p:nvPicPr>
        <p:blipFill>
          <a:blip r:embed="rId3"/>
          <a:srcRect/>
          <a:stretch>
            <a:fillRect/>
          </a:stretch>
        </p:blipFill>
        <p:spPr bwMode="auto">
          <a:xfrm>
            <a:off x="381000" y="457200"/>
            <a:ext cx="752475" cy="962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7">
                                            <p:txEl>
                                              <p:pRg st="2" end="2"/>
                                            </p:txEl>
                                          </p:spTgt>
                                        </p:tgtEl>
                                        <p:attrNameLst>
                                          <p:attrName>style.visibility</p:attrName>
                                        </p:attrNameLst>
                                      </p:cBhvr>
                                      <p:to>
                                        <p:strVal val="visible"/>
                                      </p:to>
                                    </p:set>
                                    <p:anim calcmode="lin" valueType="num">
                                      <p:cBhvr additive="base">
                                        <p:cTn id="13"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7">
                                            <p:txEl>
                                              <p:pRg st="4" end="4"/>
                                            </p:txEl>
                                          </p:spTgt>
                                        </p:tgtEl>
                                        <p:attrNameLst>
                                          <p:attrName>style.visibility</p:attrName>
                                        </p:attrNameLst>
                                      </p:cBhvr>
                                      <p:to>
                                        <p:strVal val="visible"/>
                                      </p:to>
                                    </p:set>
                                    <p:anim calcmode="lin" valueType="num">
                                      <p:cBhvr additive="base">
                                        <p:cTn id="19" dur="500" fill="hold"/>
                                        <p:tgtEl>
                                          <p:spTgt spid="1638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7">
                                            <p:txEl>
                                              <p:pRg st="6" end="6"/>
                                            </p:txEl>
                                          </p:spTgt>
                                        </p:tgtEl>
                                        <p:attrNameLst>
                                          <p:attrName>style.visibility</p:attrName>
                                        </p:attrNameLst>
                                      </p:cBhvr>
                                      <p:to>
                                        <p:strVal val="visible"/>
                                      </p:to>
                                    </p:set>
                                    <p:anim calcmode="lin" valueType="num">
                                      <p:cBhvr additive="base">
                                        <p:cTn id="25" dur="500" fill="hold"/>
                                        <p:tgtEl>
                                          <p:spTgt spid="1638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Chi is proportional to vertical slope of omega field (variation). In </a:t>
            </a:r>
            <a:r>
              <a:rPr lang="en-US" sz="2800" dirty="0" err="1">
                <a:effectLst/>
              </a:rPr>
              <a:t>V</a:t>
            </a:r>
            <a:r>
              <a:rPr lang="en-US" sz="2800" baseline="-25000" dirty="0" err="1">
                <a:effectLst/>
              </a:rPr>
              <a:t>ag</a:t>
            </a:r>
            <a:r>
              <a:rPr lang="en-US" sz="2800" dirty="0">
                <a:effectLst/>
              </a:rPr>
              <a:t>:</a:t>
            </a:r>
          </a:p>
          <a:p>
            <a:endParaRPr lang="en-US" sz="2800" dirty="0">
              <a:effectLst/>
            </a:endParaRPr>
          </a:p>
          <a:p>
            <a:endParaRPr lang="en-US" sz="2800" dirty="0">
              <a:effectLst/>
            </a:endParaRPr>
          </a:p>
          <a:p>
            <a:endParaRPr lang="en-US" sz="2800" dirty="0">
              <a:effectLst/>
            </a:endParaRPr>
          </a:p>
          <a:p>
            <a:r>
              <a:rPr lang="en-US" sz="2800" dirty="0">
                <a:effectLst/>
              </a:rPr>
              <a:t>Now an omega equation:</a:t>
            </a:r>
          </a:p>
          <a:p>
            <a:pPr marL="0" indent="0">
              <a:buNone/>
            </a:pPr>
            <a:endParaRPr lang="en-US" sz="2800" dirty="0">
              <a:effectLst/>
            </a:endParaRP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352800"/>
            <a:ext cx="3962400" cy="914400"/>
          </a:xfrm>
          <a:prstGeom prst="rect">
            <a:avLst/>
          </a:prstGeom>
          <a:solidFill>
            <a:schemeClr val="tx1"/>
          </a:solidFill>
          <a:ln>
            <a:noFill/>
          </a:ln>
          <a:effectLst/>
        </p:spPr>
      </p:pic>
    </p:spTree>
    <p:extLst>
      <p:ext uri="{BB962C8B-B14F-4D97-AF65-F5344CB8AC3E}">
        <p14:creationId xmlns:p14="http://schemas.microsoft.com/office/powerpoint/2010/main" val="167739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530"/>
                                        </p:tgtEl>
                                        <p:attrNameLst>
                                          <p:attrName>style.visibility</p:attrName>
                                        </p:attrNameLst>
                                      </p:cBhvr>
                                      <p:to>
                                        <p:strVal val="visible"/>
                                      </p:to>
                                    </p:set>
                                    <p:animEffect transition="in" filter="wipe(down)">
                                      <p:cBhvr>
                                        <p:cTn id="13" dur="500"/>
                                        <p:tgtEl>
                                          <p:spTgt spid="225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4" end="4"/>
                                            </p:txEl>
                                          </p:spTgt>
                                        </p:tgtEl>
                                        <p:attrNameLst>
                                          <p:attrName>style.visibility</p:attrName>
                                        </p:attrNameLst>
                                      </p:cBhvr>
                                      <p:to>
                                        <p:strVal val="visible"/>
                                      </p:to>
                                    </p:set>
                                    <p:anim calcmode="lin" valueType="num">
                                      <p:cBhvr additive="base">
                                        <p:cTn id="18"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The equation: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r>
              <a:rPr lang="en-US" sz="2800" dirty="0">
                <a:effectLst/>
              </a:rPr>
              <a:t>Invert the </a:t>
            </a:r>
            <a:r>
              <a:rPr lang="en-US" sz="2800" dirty="0" err="1">
                <a:effectLst/>
              </a:rPr>
              <a:t>Laplacian</a:t>
            </a:r>
            <a:r>
              <a:rPr lang="en-US" sz="2800" dirty="0">
                <a:effectLst/>
              </a:rPr>
              <a:t> and in symbolic form:</a:t>
            </a:r>
          </a:p>
          <a:p>
            <a:r>
              <a:rPr lang="en-US" sz="2800" dirty="0">
                <a:effectLst/>
              </a:rPr>
              <a:t> </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362200"/>
            <a:ext cx="6305550" cy="2571750"/>
          </a:xfrm>
          <a:prstGeom prst="rect">
            <a:avLst/>
          </a:prstGeom>
          <a:solidFill>
            <a:schemeClr val="tx1"/>
          </a:solidFill>
          <a:ln>
            <a:noFill/>
          </a:ln>
          <a:effectLst/>
        </p:spPr>
      </p:pic>
      <p:pic>
        <p:nvPicPr>
          <p:cNvPr id="235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1588" y="5486400"/>
            <a:ext cx="6599237" cy="885825"/>
          </a:xfrm>
          <a:prstGeom prst="rect">
            <a:avLst/>
          </a:prstGeom>
          <a:solidFill>
            <a:schemeClr val="tx1"/>
          </a:solidFill>
          <a:ln>
            <a:noFill/>
          </a:ln>
          <a:effectLst/>
        </p:spPr>
      </p:pic>
    </p:spTree>
    <p:extLst>
      <p:ext uri="{BB962C8B-B14F-4D97-AF65-F5344CB8AC3E}">
        <p14:creationId xmlns:p14="http://schemas.microsoft.com/office/powerpoint/2010/main" val="47945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3554"/>
                                        </p:tgtEl>
                                        <p:attrNameLst>
                                          <p:attrName>style.visibility</p:attrName>
                                        </p:attrNameLst>
                                      </p:cBhvr>
                                      <p:to>
                                        <p:strVal val="visible"/>
                                      </p:to>
                                    </p:set>
                                    <p:animEffect transition="in" filter="wipe(down)">
                                      <p:cBhvr>
                                        <p:cTn id="13" dur="500"/>
                                        <p:tgtEl>
                                          <p:spTgt spid="2355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8" end="8"/>
                                            </p:txEl>
                                          </p:spTgt>
                                        </p:tgtEl>
                                        <p:attrNameLst>
                                          <p:attrName>style.visibility</p:attrName>
                                        </p:attrNameLst>
                                      </p:cBhvr>
                                      <p:to>
                                        <p:strVal val="visible"/>
                                      </p:to>
                                    </p:set>
                                    <p:anim calcmode="lin" valueType="num">
                                      <p:cBhvr additive="base">
                                        <p:cTn id="18"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7" end="7"/>
                                            </p:txEl>
                                          </p:spTgt>
                                        </p:tgtEl>
                                        <p:attrNameLst>
                                          <p:attrName>style.visibility</p:attrName>
                                        </p:attrNameLst>
                                      </p:cBhvr>
                                      <p:to>
                                        <p:strVal val="visible"/>
                                      </p:to>
                                    </p:set>
                                    <p:anim calcmode="lin" valueType="num">
                                      <p:cBhvr additive="base">
                                        <p:cTn id="24"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3555"/>
                                        </p:tgtEl>
                                        <p:attrNameLst>
                                          <p:attrName>style.visibility</p:attrName>
                                        </p:attrNameLst>
                                      </p:cBhvr>
                                      <p:to>
                                        <p:strVal val="visible"/>
                                      </p:to>
                                    </p:set>
                                    <p:animEffect transition="in" filter="wipe(down)">
                                      <p:cBhvr>
                                        <p:cTn id="30"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Put into </a:t>
            </a:r>
            <a:r>
              <a:rPr lang="en-US" sz="2800" dirty="0" err="1">
                <a:effectLst/>
              </a:rPr>
              <a:t>V</a:t>
            </a:r>
            <a:r>
              <a:rPr lang="en-US" sz="2800" baseline="-25000" dirty="0" err="1">
                <a:effectLst/>
              </a:rPr>
              <a:t>ag</a:t>
            </a:r>
            <a:r>
              <a:rPr lang="en-US" sz="2800" dirty="0">
                <a:effectLst/>
              </a:rPr>
              <a:t>:</a:t>
            </a:r>
          </a:p>
          <a:p>
            <a:endParaRPr lang="en-US" sz="2800" dirty="0">
              <a:effectLst/>
            </a:endParaRPr>
          </a:p>
          <a:p>
            <a:endParaRPr lang="en-US" sz="2800" dirty="0">
              <a:effectLst/>
            </a:endParaRPr>
          </a:p>
          <a:p>
            <a:endParaRPr lang="en-US" sz="2800" dirty="0">
              <a:effectLst/>
            </a:endParaRPr>
          </a:p>
          <a:p>
            <a:endParaRPr lang="en-US" sz="2800" dirty="0">
              <a:effectLst/>
            </a:endParaRPr>
          </a:p>
          <a:p>
            <a:endParaRPr lang="en-US" sz="2800" dirty="0">
              <a:effectLst/>
            </a:endParaRPr>
          </a:p>
          <a:p>
            <a:r>
              <a:rPr lang="en-US" sz="2800" dirty="0">
                <a:effectLst/>
                <a:sym typeface="Wingdings"/>
              </a:rPr>
              <a:t></a:t>
            </a:r>
            <a:r>
              <a:rPr lang="en-US" sz="2800" dirty="0">
                <a:effectLst/>
              </a:rPr>
              <a:t>  The Celebrated result! This shows that </a:t>
            </a:r>
            <a:r>
              <a:rPr lang="en-US" sz="2800" dirty="0" err="1">
                <a:effectLst/>
              </a:rPr>
              <a:t>V</a:t>
            </a:r>
            <a:r>
              <a:rPr lang="en-US" sz="2800" baseline="-25000" dirty="0" err="1">
                <a:effectLst/>
              </a:rPr>
              <a:t>ag</a:t>
            </a:r>
            <a:r>
              <a:rPr lang="en-US" sz="2800" dirty="0">
                <a:effectLst/>
              </a:rPr>
              <a:t> is forced by similar </a:t>
            </a:r>
            <a:r>
              <a:rPr lang="en-US" sz="2800" dirty="0" err="1">
                <a:effectLst/>
              </a:rPr>
              <a:t>forcings</a:t>
            </a:r>
            <a:r>
              <a:rPr lang="en-US" sz="2800" dirty="0">
                <a:effectLst/>
              </a:rPr>
              <a:t> to Omega!</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473325"/>
            <a:ext cx="6704013" cy="1914525"/>
          </a:xfrm>
          <a:prstGeom prst="rect">
            <a:avLst/>
          </a:prstGeom>
          <a:solidFill>
            <a:schemeClr val="tx1"/>
          </a:solidFill>
          <a:ln>
            <a:noFill/>
          </a:ln>
          <a:effectLst/>
        </p:spPr>
      </p:pic>
    </p:spTree>
    <p:extLst>
      <p:ext uri="{BB962C8B-B14F-4D97-AF65-F5344CB8AC3E}">
        <p14:creationId xmlns:p14="http://schemas.microsoft.com/office/powerpoint/2010/main" val="216389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wipe(down)">
                                      <p:cBhvr>
                                        <p:cTn id="13" dur="500"/>
                                        <p:tgtEl>
                                          <p:spTgt spid="2457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6" end="6"/>
                                            </p:txEl>
                                          </p:spTgt>
                                        </p:tgtEl>
                                        <p:attrNameLst>
                                          <p:attrName>style.visibility</p:attrName>
                                        </p:attrNameLst>
                                      </p:cBhvr>
                                      <p:to>
                                        <p:strVal val="visible"/>
                                      </p:to>
                                    </p:set>
                                    <p:anim calcmode="lin" valueType="num">
                                      <p:cBhvr additive="base">
                                        <p:cTn id="18"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Next topic:    </a:t>
            </a:r>
            <a:r>
              <a:rPr lang="en-US" sz="2800" dirty="0" err="1">
                <a:effectLst/>
              </a:rPr>
              <a:t>V</a:t>
            </a:r>
            <a:r>
              <a:rPr lang="en-US" sz="2800" baseline="-25000" dirty="0" err="1">
                <a:effectLst/>
              </a:rPr>
              <a:t>ag</a:t>
            </a:r>
            <a:r>
              <a:rPr lang="en-US" sz="2800" dirty="0">
                <a:effectLst/>
              </a:rPr>
              <a:t> as a forcing?</a:t>
            </a:r>
          </a:p>
          <a:p>
            <a:pPr marL="0" indent="0">
              <a:buNone/>
            </a:pPr>
            <a:endParaRPr lang="en-US" sz="2800" dirty="0">
              <a:effectLst/>
            </a:endParaRPr>
          </a:p>
          <a:p>
            <a:r>
              <a:rPr lang="en-US" sz="2800" dirty="0">
                <a:effectLst/>
              </a:rPr>
              <a:t>Start with ZO equation:</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657600"/>
            <a:ext cx="6257925" cy="2657475"/>
          </a:xfrm>
          <a:prstGeom prst="rect">
            <a:avLst/>
          </a:prstGeom>
          <a:solidFill>
            <a:schemeClr val="tx1"/>
          </a:solidFill>
          <a:ln>
            <a:noFill/>
          </a:ln>
          <a:effectLst/>
        </p:spPr>
      </p:pic>
      <p:sp>
        <p:nvSpPr>
          <p:cNvPr id="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315744512"/>
              </p:ext>
            </p:extLst>
          </p:nvPr>
        </p:nvGraphicFramePr>
        <p:xfrm>
          <a:off x="7162800" y="4343400"/>
          <a:ext cx="1808480" cy="914400"/>
        </p:xfrm>
        <a:graphic>
          <a:graphicData uri="http://schemas.openxmlformats.org/presentationml/2006/ole">
            <mc:AlternateContent xmlns:mc="http://schemas.openxmlformats.org/markup-compatibility/2006">
              <mc:Choice xmlns:v="urn:schemas-microsoft-com:vml" Requires="v">
                <p:oleObj name="Equation" r:id="rId5" imgW="850531" imgH="431613" progId="Equation.3">
                  <p:embed/>
                </p:oleObj>
              </mc:Choice>
              <mc:Fallback>
                <p:oleObj name="Equation" r:id="rId5" imgW="850531" imgH="431613"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4343400"/>
                        <a:ext cx="1808480" cy="914400"/>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287616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wipe(down)">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effectLst/>
                <a:sym typeface="Wingdings"/>
              </a:rPr>
              <a:t></a:t>
            </a:r>
            <a:r>
              <a:rPr lang="en-US" sz="2800" dirty="0">
                <a:effectLst/>
              </a:rPr>
              <a:t> Note that there is an </a:t>
            </a:r>
            <a:r>
              <a:rPr lang="en-US" sz="2800" dirty="0" err="1">
                <a:effectLst/>
              </a:rPr>
              <a:t>ageostrophic</a:t>
            </a:r>
            <a:r>
              <a:rPr lang="en-US" sz="2800" dirty="0">
                <a:effectLst/>
              </a:rPr>
              <a:t> term on RHS as a forcing? Is this </a:t>
            </a:r>
            <a:r>
              <a:rPr lang="en-US" sz="2800" dirty="0" err="1">
                <a:effectLst/>
              </a:rPr>
              <a:t>ageostrophic</a:t>
            </a:r>
            <a:r>
              <a:rPr lang="en-US" sz="2800" dirty="0">
                <a:effectLst/>
              </a:rPr>
              <a:t> term a forcing? Lupo et al. (1992) define as a "correction term" to </a:t>
            </a:r>
            <a:r>
              <a:rPr lang="en-US" sz="2800" dirty="0" err="1">
                <a:effectLst/>
              </a:rPr>
              <a:t>Vorticity</a:t>
            </a:r>
            <a:r>
              <a:rPr lang="en-US" sz="2800" dirty="0">
                <a:effectLst/>
              </a:rPr>
              <a:t> tendency. </a:t>
            </a:r>
          </a:p>
          <a:p>
            <a:pPr eaLnBrk="1" hangingPunct="1">
              <a:lnSpc>
                <a:spcPct val="80000"/>
              </a:lnSpc>
              <a:defRPr/>
            </a:pPr>
            <a:endParaRPr lang="en-US" sz="2800" dirty="0">
              <a:effectLst/>
            </a:endParaRPr>
          </a:p>
          <a:p>
            <a:pPr eaLnBrk="1" hangingPunct="1">
              <a:lnSpc>
                <a:spcPct val="80000"/>
              </a:lnSpc>
              <a:defRPr/>
            </a:pPr>
            <a:r>
              <a:rPr lang="en-US" sz="2800" dirty="0">
                <a:effectLst/>
                <a:sym typeface="Wingdings"/>
              </a:rPr>
              <a:t></a:t>
            </a:r>
            <a:r>
              <a:rPr lang="en-US" sz="2800" dirty="0">
                <a:effectLst/>
              </a:rPr>
              <a:t> Use curl of </a:t>
            </a:r>
            <a:r>
              <a:rPr lang="en-US" sz="2800" dirty="0" err="1">
                <a:effectLst/>
              </a:rPr>
              <a:t>V</a:t>
            </a:r>
            <a:r>
              <a:rPr lang="en-US" sz="2800" baseline="-25000" dirty="0" err="1">
                <a:effectLst/>
              </a:rPr>
              <a:t>ag</a:t>
            </a:r>
            <a:r>
              <a:rPr lang="en-US" sz="2800" dirty="0">
                <a:effectLst/>
              </a:rPr>
              <a:t> to get </a:t>
            </a:r>
            <a:r>
              <a:rPr lang="en-US" sz="2800" dirty="0" err="1">
                <a:effectLst/>
              </a:rPr>
              <a:t>Vort</a:t>
            </a:r>
            <a:r>
              <a:rPr lang="en-US" sz="2800" dirty="0">
                <a:effectLst/>
              </a:rPr>
              <a:t> (</a:t>
            </a:r>
            <a:r>
              <a:rPr lang="en-US" sz="2800" dirty="0" err="1">
                <a:effectLst/>
              </a:rPr>
              <a:t>ageo</a:t>
            </a:r>
            <a:r>
              <a:rPr lang="en-US" sz="2800" dirty="0">
                <a:effectLst/>
              </a:rPr>
              <a:t>.) (Lupo, 2002), then take time tendency. Now we can see that time tendency of </a:t>
            </a:r>
            <a:r>
              <a:rPr lang="en-US" sz="2800" dirty="0" err="1">
                <a:effectLst/>
              </a:rPr>
              <a:t>Ageovort</a:t>
            </a:r>
            <a:r>
              <a:rPr lang="en-US" sz="2800" dirty="0">
                <a:effectLst/>
              </a:rPr>
              <a:t> is forced by the variation in time of the "vertical slope" of the forcing processes! So now </a:t>
            </a:r>
            <a:r>
              <a:rPr lang="en-US" sz="2800" dirty="0" err="1">
                <a:effectLst/>
              </a:rPr>
              <a:t>ageostrophic</a:t>
            </a:r>
            <a:r>
              <a:rPr lang="en-US" sz="2800" dirty="0">
                <a:effectLst/>
              </a:rPr>
              <a:t> </a:t>
            </a:r>
            <a:r>
              <a:rPr lang="en-US" sz="2800" dirty="0" err="1">
                <a:effectLst/>
              </a:rPr>
              <a:t>vorticity</a:t>
            </a:r>
            <a:r>
              <a:rPr lang="en-US" sz="2800" dirty="0">
                <a:effectLst/>
              </a:rPr>
              <a:t> is a forcing itself and can be partitioned among Z-O forcing processes</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414231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Here</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And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5111" y="2209800"/>
            <a:ext cx="2211917" cy="762000"/>
          </a:xfrm>
          <a:prstGeom prst="rect">
            <a:avLst/>
          </a:prstGeom>
          <a:solidFill>
            <a:schemeClr val="tx1"/>
          </a:solidFill>
          <a:ln>
            <a:noFill/>
          </a:ln>
          <a:effec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4803" y="4191000"/>
            <a:ext cx="5124450" cy="952500"/>
          </a:xfrm>
          <a:prstGeom prst="rect">
            <a:avLst/>
          </a:prstGeom>
          <a:solidFill>
            <a:schemeClr val="tx1"/>
          </a:solidFill>
          <a:ln>
            <a:noFill/>
          </a:ln>
          <a:effectLst/>
        </p:spPr>
      </p:pic>
    </p:spTree>
    <p:extLst>
      <p:ext uri="{BB962C8B-B14F-4D97-AF65-F5344CB8AC3E}">
        <p14:creationId xmlns:p14="http://schemas.microsoft.com/office/powerpoint/2010/main" val="103599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barn(inVertical)">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4" end="4"/>
                                            </p:txEl>
                                          </p:spTgt>
                                        </p:tgtEl>
                                        <p:attrNameLst>
                                          <p:attrName>style.visibility</p:attrName>
                                        </p:attrNameLst>
                                      </p:cBhvr>
                                      <p:to>
                                        <p:strVal val="visible"/>
                                      </p:to>
                                    </p:set>
                                    <p:anim calcmode="lin" valueType="num">
                                      <p:cBhvr additive="base">
                                        <p:cTn id="18"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123"/>
                                        </p:tgtEl>
                                        <p:attrNameLst>
                                          <p:attrName>style.visibility</p:attrName>
                                        </p:attrNameLst>
                                      </p:cBhvr>
                                      <p:to>
                                        <p:strVal val="visible"/>
                                      </p:to>
                                    </p:set>
                                    <p:animEffect transition="in" filter="wipe(down)">
                                      <p:cBhvr>
                                        <p:cTn id="24"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sym typeface="Wingdings"/>
              </a:rPr>
              <a:t></a:t>
            </a:r>
            <a:r>
              <a:rPr lang="en-US" sz="2800" dirty="0">
                <a:effectLst/>
              </a:rPr>
              <a:t> The larger the </a:t>
            </a:r>
            <a:r>
              <a:rPr lang="en-US" sz="2800" dirty="0" err="1">
                <a:effectLst/>
              </a:rPr>
              <a:t>Vageo</a:t>
            </a:r>
            <a:r>
              <a:rPr lang="en-US" sz="2800" dirty="0">
                <a:effectLst/>
              </a:rPr>
              <a:t>, the larger the forcing, which modulates the forcing process. This iterative process can continue until flow attains new balance or geo balance!</a:t>
            </a:r>
          </a:p>
          <a:p>
            <a:pPr marL="0" indent="0">
              <a:buNone/>
            </a:pPr>
            <a:endParaRPr lang="en-US" sz="2800" dirty="0">
              <a:effectLst/>
            </a:endParaRPr>
          </a:p>
          <a:p>
            <a:r>
              <a:rPr lang="en-US" sz="2800" dirty="0">
                <a:effectLst/>
                <a:sym typeface="Wingdings"/>
              </a:rPr>
              <a:t></a:t>
            </a:r>
            <a:r>
              <a:rPr lang="en-US" sz="2800" dirty="0">
                <a:effectLst/>
              </a:rPr>
              <a:t>  This method produces better results in cyclone and block case studies!</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1756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Tropical Climatology </a:t>
            </a:r>
            <a:r>
              <a:rPr lang="en-US" sz="2800" dirty="0">
                <a:effectLst/>
                <a:sym typeface="Wingdings"/>
              </a:rPr>
              <a:t></a:t>
            </a:r>
            <a:r>
              <a:rPr lang="en-US" sz="2800" dirty="0">
                <a:effectLst/>
              </a:rPr>
              <a:t> Climate and Gen Circ.</a:t>
            </a:r>
          </a:p>
          <a:p>
            <a:pPr marL="0" indent="0">
              <a:buNone/>
            </a:pPr>
            <a:endParaRPr lang="en-US" sz="2800" dirty="0">
              <a:effectLst/>
            </a:endParaRPr>
          </a:p>
          <a:p>
            <a:r>
              <a:rPr lang="en-US" sz="2800" dirty="0">
                <a:effectLst/>
              </a:rPr>
              <a:t>Climate </a:t>
            </a:r>
            <a:r>
              <a:rPr lang="en-US" sz="2800" dirty="0">
                <a:effectLst/>
                <a:sym typeface="Wingdings"/>
              </a:rPr>
              <a:t></a:t>
            </a:r>
            <a:r>
              <a:rPr lang="en-US" sz="2800" dirty="0">
                <a:effectLst/>
              </a:rPr>
              <a:t> defined as a long-term time mean + higher order statistics which describe variability, along with extremes.</a:t>
            </a:r>
          </a:p>
          <a:p>
            <a:pPr marL="0" indent="0">
              <a:buNone/>
            </a:pPr>
            <a:endParaRPr lang="en-US" sz="2800" dirty="0">
              <a:effectLst/>
            </a:endParaRPr>
          </a:p>
          <a:p>
            <a:r>
              <a:rPr lang="en-US" sz="2800" dirty="0">
                <a:effectLst/>
              </a:rPr>
              <a:t>There is NO </a:t>
            </a:r>
            <a:r>
              <a:rPr lang="en-US" sz="2800" dirty="0" err="1">
                <a:effectLst/>
              </a:rPr>
              <a:t>verbage</a:t>
            </a:r>
            <a:r>
              <a:rPr lang="en-US" sz="2800" dirty="0">
                <a:effectLst/>
              </a:rPr>
              <a:t> in this definition that addresses the spatial scale! Thus, the definition must be appropriate for the space scale in question.</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01883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Climate change is any change in the long term means or statistics? </a:t>
            </a:r>
          </a:p>
          <a:p>
            <a:pPr marL="0" indent="0">
              <a:buNone/>
            </a:pPr>
            <a:endParaRPr lang="en-US" sz="2800" dirty="0">
              <a:effectLst/>
            </a:endParaRPr>
          </a:p>
          <a:p>
            <a:r>
              <a:rPr lang="en-US" sz="2800" dirty="0">
                <a:effectLst/>
              </a:rPr>
              <a:t>How does this differ from the General Circulation? </a:t>
            </a:r>
          </a:p>
          <a:p>
            <a:pPr marL="0" indent="0">
              <a:buNone/>
            </a:pPr>
            <a:endParaRPr lang="en-US" sz="2800" dirty="0">
              <a:effectLst/>
            </a:endParaRPr>
          </a:p>
          <a:p>
            <a:r>
              <a:rPr lang="en-US" sz="2800" dirty="0">
                <a:effectLst/>
              </a:rPr>
              <a:t>Gen </a:t>
            </a:r>
            <a:r>
              <a:rPr lang="en-US" sz="2800" dirty="0" err="1">
                <a:effectLst/>
              </a:rPr>
              <a:t>circ</a:t>
            </a:r>
            <a:r>
              <a:rPr lang="en-US" sz="2800" dirty="0">
                <a:effectLst/>
              </a:rPr>
              <a:t> is “planetary” in scale and time scale is two weeks to a few years. </a:t>
            </a:r>
          </a:p>
          <a:p>
            <a:pPr marL="0" indent="0">
              <a:buNone/>
            </a:pPr>
            <a:endParaRPr lang="en-US" sz="2800" dirty="0">
              <a:effectLst/>
            </a:endParaRP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24157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400" dirty="0">
                <a:effectLst/>
              </a:rPr>
              <a:t>Small pressure and temperature gradients </a:t>
            </a:r>
            <a:r>
              <a:rPr lang="en-US" sz="2400" dirty="0">
                <a:effectLst/>
                <a:sym typeface="Wingdings"/>
              </a:rPr>
              <a:t></a:t>
            </a:r>
            <a:r>
              <a:rPr lang="en-US" sz="2400" dirty="0">
                <a:effectLst/>
              </a:rPr>
              <a:t> thus the </a:t>
            </a:r>
            <a:r>
              <a:rPr lang="en-US" sz="2400" dirty="0" err="1">
                <a:effectLst/>
              </a:rPr>
              <a:t>baroclinic</a:t>
            </a:r>
            <a:r>
              <a:rPr lang="en-US" sz="2400" dirty="0">
                <a:effectLst/>
              </a:rPr>
              <a:t> vector is small. Little air mass contrast and almost no fronts. (Fronts do make it down here from the mid-latitudes). Little seasonality.</a:t>
            </a:r>
          </a:p>
          <a:p>
            <a:pPr marL="0" indent="0">
              <a:buNone/>
            </a:pPr>
            <a:endParaRPr lang="en-US" sz="2400" dirty="0">
              <a:effectLst/>
            </a:endParaRPr>
          </a:p>
          <a:p>
            <a:r>
              <a:rPr lang="en-US" sz="2400" dirty="0">
                <a:effectLst/>
              </a:rPr>
              <a:t>3. Wind analyses are most common (kinematic) because of the lack of features in the pressure and height fields.</a:t>
            </a:r>
          </a:p>
          <a:p>
            <a:pPr marL="0" indent="0">
              <a:buNone/>
            </a:pPr>
            <a:r>
              <a:rPr lang="en-US" sz="2400" dirty="0">
                <a:effectLst/>
              </a:rPr>
              <a:t> </a:t>
            </a:r>
          </a:p>
          <a:p>
            <a:r>
              <a:rPr lang="en-US" sz="2400" dirty="0">
                <a:effectLst/>
              </a:rPr>
              <a:t>4.   Role of the </a:t>
            </a:r>
            <a:r>
              <a:rPr lang="en-US" sz="2400" dirty="0" err="1">
                <a:effectLst/>
              </a:rPr>
              <a:t>Coriolis</a:t>
            </a:r>
            <a:r>
              <a:rPr lang="en-US" sz="2400" dirty="0">
                <a:effectLst/>
              </a:rPr>
              <a:t> force is small, however, on large-scale </a:t>
            </a:r>
            <a:r>
              <a:rPr lang="en-US" sz="2400" dirty="0" err="1">
                <a:effectLst/>
              </a:rPr>
              <a:t>Geostrophy</a:t>
            </a:r>
            <a:r>
              <a:rPr lang="en-US" sz="2400" dirty="0">
                <a:effectLst/>
              </a:rPr>
              <a:t> still holds because both PGF and CO are small. This is only very small along equator.</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50268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 calcmode="lin" valueType="num">
                                      <p:cBhvr additive="base">
                                        <p:cTn id="2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Gen </a:t>
            </a:r>
            <a:r>
              <a:rPr lang="en-US" sz="2800" dirty="0" err="1">
                <a:effectLst/>
              </a:rPr>
              <a:t>circ</a:t>
            </a:r>
            <a:r>
              <a:rPr lang="en-US" sz="2800" dirty="0">
                <a:effectLst/>
              </a:rPr>
              <a:t> features are not real features that one can observe on a weather map. One can only observe these with time!</a:t>
            </a:r>
          </a:p>
          <a:p>
            <a:endParaRPr lang="en-US" sz="2800" dirty="0">
              <a:effectLst/>
            </a:endParaRPr>
          </a:p>
          <a:p>
            <a:pPr marL="0" marR="0">
              <a:spcBef>
                <a:spcPts val="0"/>
              </a:spcBef>
              <a:spcAft>
                <a:spcPts val="0"/>
              </a:spcAft>
            </a:pPr>
            <a:r>
              <a:rPr lang="en-US" sz="2800" dirty="0">
                <a:effectLst/>
                <a:latin typeface="Times New Roman"/>
                <a:ea typeface="Times New Roman"/>
              </a:rPr>
              <a:t>The concept of time and space averaging is needed to be learned here:</a:t>
            </a:r>
          </a:p>
          <a:p>
            <a:pPr marL="0" marR="0">
              <a:spcBef>
                <a:spcPts val="0"/>
              </a:spcBef>
              <a:spcAft>
                <a:spcPts val="0"/>
              </a:spcAft>
            </a:pPr>
            <a:endParaRPr lang="en-US" sz="2800" dirty="0">
              <a:effectLst/>
              <a:latin typeface="Times New Roman"/>
              <a:ea typeface="Times New Roman"/>
            </a:endParaRPr>
          </a:p>
          <a:p>
            <a:r>
              <a:rPr lang="en-US" sz="1600" b="1" dirty="0">
                <a:effectLst/>
              </a:rPr>
              <a:t>Hess p. 325 - 335</a:t>
            </a:r>
          </a:p>
          <a:p>
            <a:r>
              <a:rPr lang="en-US" sz="1600" dirty="0" err="1">
                <a:effectLst/>
              </a:rPr>
              <a:t>Piexoto</a:t>
            </a:r>
            <a:r>
              <a:rPr lang="en-US" sz="1600" dirty="0">
                <a:effectLst/>
              </a:rPr>
              <a:t> and </a:t>
            </a:r>
            <a:r>
              <a:rPr lang="en-US" sz="1600" dirty="0" err="1">
                <a:effectLst/>
              </a:rPr>
              <a:t>Oort</a:t>
            </a:r>
            <a:r>
              <a:rPr lang="en-US" sz="1600" dirty="0">
                <a:effectLst/>
              </a:rPr>
              <a:t> (various chapters)</a:t>
            </a:r>
          </a:p>
          <a:p>
            <a:pPr marL="0" marR="0" indent="0">
              <a:spcBef>
                <a:spcPts val="0"/>
              </a:spcBef>
              <a:spcAft>
                <a:spcPts val="0"/>
              </a:spcAft>
              <a:buNone/>
            </a:pPr>
            <a:endParaRPr lang="en-US" sz="1600" dirty="0">
              <a:effectLst/>
              <a:latin typeface="Times New Roman"/>
              <a:ea typeface="Times New Roman"/>
            </a:endParaRPr>
          </a:p>
          <a:p>
            <a:pPr marL="0" indent="0">
              <a:buNone/>
            </a:pPr>
            <a:endParaRPr lang="en-US" sz="2800" dirty="0">
              <a:effectLst/>
            </a:endParaRP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46509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5" end="5"/>
                                            </p:txEl>
                                          </p:spTgt>
                                        </p:tgtEl>
                                        <p:attrNameLst>
                                          <p:attrName>style.visibility</p:attrName>
                                        </p:attrNameLst>
                                      </p:cBhvr>
                                      <p:to>
                                        <p:strVal val="visible"/>
                                      </p:to>
                                    </p:set>
                                    <p:anim calcmode="lin" valueType="num">
                                      <p:cBhvr additive="base">
                                        <p:cTn id="25"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8400 Tropical Met.</a:t>
            </a:r>
          </a:p>
        </p:txBody>
      </p:sp>
      <p:sp>
        <p:nvSpPr>
          <p:cNvPr id="3" name="Content Placeholder 2"/>
          <p:cNvSpPr>
            <a:spLocks noGrp="1"/>
          </p:cNvSpPr>
          <p:nvPr>
            <p:ph idx="1"/>
          </p:nvPr>
        </p:nvSpPr>
        <p:spPr/>
        <p:txBody>
          <a:bodyPr>
            <a:normAutofit fontScale="85000" lnSpcReduction="10000"/>
          </a:bodyPr>
          <a:lstStyle/>
          <a:p>
            <a:pPr marL="0" marR="0">
              <a:spcBef>
                <a:spcPts val="0"/>
              </a:spcBef>
              <a:spcAft>
                <a:spcPts val="0"/>
              </a:spcAft>
            </a:pPr>
            <a:r>
              <a:rPr lang="en-US" dirty="0">
                <a:latin typeface="Times New Roman"/>
                <a:ea typeface="Times New Roman"/>
              </a:rPr>
              <a:t>First, let’s look at some basic math:</a:t>
            </a: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Reynolds averaging</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Instantaneous wind: (u)</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            u = U + u’   (where prime is a departure from time average, say yearly, seasonally, or any time scale appropriate to the phenomena you’re studying.)</a:t>
            </a:r>
            <a:endParaRPr lang="en-US" sz="1600" dirty="0">
              <a:latin typeface="Times New Roman"/>
              <a:ea typeface="Times New Roman"/>
            </a:endParaRPr>
          </a:p>
          <a:p>
            <a:pPr marL="0" marR="0" indent="0">
              <a:spcBef>
                <a:spcPts val="0"/>
              </a:spcBef>
              <a:spcAft>
                <a:spcPts val="0"/>
              </a:spcAft>
              <a:buNone/>
            </a:pPr>
            <a:r>
              <a:rPr lang="en-US" dirty="0">
                <a:latin typeface="Times New Roman"/>
                <a:ea typeface="Times New Roman"/>
              </a:rPr>
              <a:t> </a:t>
            </a: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   This averaging can be carried out no matter what scales you examine!</a:t>
            </a:r>
            <a:endParaRPr lang="en-US" sz="1600" dirty="0">
              <a:latin typeface="Times New Roman"/>
              <a:ea typeface="Times New Roman"/>
            </a:endParaRPr>
          </a:p>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867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8400Tropical Met. </a:t>
            </a:r>
          </a:p>
        </p:txBody>
      </p:sp>
      <p:sp>
        <p:nvSpPr>
          <p:cNvPr id="3" name="Content Placeholder 2"/>
          <p:cNvSpPr>
            <a:spLocks noGrp="1"/>
          </p:cNvSpPr>
          <p:nvPr>
            <p:ph idx="1"/>
          </p:nvPr>
        </p:nvSpPr>
        <p:spPr/>
        <p:txBody>
          <a:bodyPr/>
          <a:lstStyle/>
          <a:p>
            <a:r>
              <a:rPr lang="en-US" dirty="0"/>
              <a:t>u = [U] + u*  (where * is a departure from the space average at a given instant, say the average around 40 N.</a:t>
            </a:r>
          </a:p>
          <a:p>
            <a:pPr marL="68580" indent="0">
              <a:buNone/>
            </a:pPr>
            <a:endParaRPr lang="en-US" dirty="0"/>
          </a:p>
          <a:p>
            <a:r>
              <a:rPr lang="en-US" dirty="0"/>
              <a:t>Then by definition;     u’ = 0</a:t>
            </a:r>
          </a:p>
          <a:p>
            <a:r>
              <a:rPr lang="en-US" dirty="0"/>
              <a:t>                                  [u*] = 0</a:t>
            </a:r>
          </a:p>
          <a:p>
            <a:pPr marL="68580" indent="0">
              <a:buNone/>
            </a:pPr>
            <a:endParaRPr lang="en-US" dirty="0"/>
          </a:p>
          <a:p>
            <a:r>
              <a:rPr lang="en-US" dirty="0"/>
              <a:t>     Also, u = [u] + u* = u + u’</a:t>
            </a:r>
          </a:p>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5334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48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8400 Tropical Met.</a:t>
            </a:r>
          </a:p>
        </p:txBody>
      </p:sp>
      <p:sp>
        <p:nvSpPr>
          <p:cNvPr id="3" name="Content Placeholder 2"/>
          <p:cNvSpPr>
            <a:spLocks noGrp="1"/>
          </p:cNvSpPr>
          <p:nvPr>
            <p:ph idx="1"/>
          </p:nvPr>
        </p:nvSpPr>
        <p:spPr/>
        <p:txBody>
          <a:bodyPr>
            <a:normAutofit fontScale="62500" lnSpcReduction="20000"/>
          </a:bodyPr>
          <a:lstStyle/>
          <a:p>
            <a:pPr marL="0" marR="0">
              <a:spcBef>
                <a:spcPts val="0"/>
              </a:spcBef>
              <a:spcAft>
                <a:spcPts val="0"/>
              </a:spcAft>
            </a:pPr>
            <a:r>
              <a:rPr lang="en-US" dirty="0">
                <a:latin typeface="Times New Roman"/>
                <a:ea typeface="Times New Roman"/>
              </a:rPr>
              <a:t>does  [</a:t>
            </a:r>
            <a:r>
              <a:rPr lang="en-US" dirty="0" err="1">
                <a:latin typeface="Times New Roman"/>
                <a:ea typeface="Times New Roman"/>
              </a:rPr>
              <a:t>uv</a:t>
            </a:r>
            <a:r>
              <a:rPr lang="en-US" dirty="0">
                <a:latin typeface="Times New Roman"/>
                <a:ea typeface="Times New Roman"/>
              </a:rPr>
              <a:t>] = [</a:t>
            </a:r>
            <a:r>
              <a:rPr lang="en-US" dirty="0" err="1">
                <a:latin typeface="Times New Roman"/>
                <a:ea typeface="Times New Roman"/>
              </a:rPr>
              <a:t>uv</a:t>
            </a:r>
            <a:r>
              <a:rPr lang="en-US" dirty="0">
                <a:latin typeface="Times New Roman"/>
                <a:ea typeface="Times New Roman"/>
              </a:rPr>
              <a:t>] ? Mathematically, they are interchangeable, but </a:t>
            </a:r>
            <a:r>
              <a:rPr lang="en-US" dirty="0" err="1">
                <a:latin typeface="Times New Roman"/>
                <a:ea typeface="Times New Roman"/>
              </a:rPr>
              <a:t>phyically</a:t>
            </a:r>
            <a:r>
              <a:rPr lang="en-US" dirty="0">
                <a:latin typeface="Times New Roman"/>
                <a:ea typeface="Times New Roman"/>
              </a:rPr>
              <a:t> it makes more sense to time average first and then space average. This is also convention!</a:t>
            </a:r>
            <a:endParaRPr lang="en-US" sz="1600" dirty="0">
              <a:latin typeface="Times New Roman"/>
              <a:ea typeface="Times New Roman"/>
            </a:endParaRPr>
          </a:p>
          <a:p>
            <a:pPr marL="68580" indent="0">
              <a:buNone/>
            </a:pPr>
            <a:endParaRPr lang="en-US" dirty="0"/>
          </a:p>
          <a:p>
            <a:pPr marL="68580" indent="0">
              <a:buNone/>
            </a:pPr>
            <a:r>
              <a:rPr lang="en-US" dirty="0"/>
              <a:t> u v = (U + u’) (V + v’)</a:t>
            </a:r>
          </a:p>
          <a:p>
            <a:pPr marL="68580" indent="0">
              <a:buNone/>
            </a:pPr>
            <a:endParaRPr lang="en-US" dirty="0"/>
          </a:p>
          <a:p>
            <a:pPr marL="68580" indent="0">
              <a:buNone/>
            </a:pPr>
            <a:r>
              <a:rPr lang="en-US" dirty="0"/>
              <a:t>               = UV + </a:t>
            </a:r>
            <a:r>
              <a:rPr lang="en-US" dirty="0" err="1"/>
              <a:t>u’V</a:t>
            </a:r>
            <a:r>
              <a:rPr lang="en-US" dirty="0"/>
              <a:t> + </a:t>
            </a:r>
            <a:r>
              <a:rPr lang="en-US" dirty="0" err="1"/>
              <a:t>Uv</a:t>
            </a:r>
            <a:r>
              <a:rPr lang="en-US" dirty="0"/>
              <a:t>’ + </a:t>
            </a:r>
            <a:r>
              <a:rPr lang="en-US" dirty="0" err="1"/>
              <a:t>u’v</a:t>
            </a:r>
            <a:r>
              <a:rPr lang="en-US" dirty="0"/>
              <a:t>’</a:t>
            </a:r>
          </a:p>
          <a:p>
            <a:pPr marL="68580" indent="0">
              <a:buNone/>
            </a:pPr>
            <a:endParaRPr lang="en-US" dirty="0"/>
          </a:p>
          <a:p>
            <a:pPr marL="68580" indent="0">
              <a:buNone/>
            </a:pPr>
            <a:r>
              <a:rPr lang="en-US" dirty="0"/>
              <a:t>    Then u v = UV + </a:t>
            </a:r>
            <a:r>
              <a:rPr lang="en-US" dirty="0" err="1"/>
              <a:t>u’V</a:t>
            </a:r>
            <a:r>
              <a:rPr lang="en-US" dirty="0"/>
              <a:t> + </a:t>
            </a:r>
            <a:r>
              <a:rPr lang="en-US" dirty="0" err="1"/>
              <a:t>Uv</a:t>
            </a:r>
            <a:r>
              <a:rPr lang="en-US" dirty="0"/>
              <a:t>’ + </a:t>
            </a:r>
            <a:r>
              <a:rPr lang="en-US" dirty="0" err="1"/>
              <a:t>u’v</a:t>
            </a:r>
            <a:r>
              <a:rPr lang="en-US" dirty="0"/>
              <a:t>’</a:t>
            </a:r>
          </a:p>
          <a:p>
            <a:pPr marL="68580" indent="0">
              <a:buNone/>
            </a:pPr>
            <a:endParaRPr lang="en-US" dirty="0"/>
          </a:p>
          <a:p>
            <a:pPr marL="68580" indent="0">
              <a:buNone/>
            </a:pPr>
            <a:r>
              <a:rPr lang="en-US" dirty="0"/>
              <a:t>                   = UV + </a:t>
            </a:r>
            <a:r>
              <a:rPr lang="en-US" dirty="0" err="1"/>
              <a:t>u’V</a:t>
            </a:r>
            <a:r>
              <a:rPr lang="en-US" dirty="0"/>
              <a:t> + </a:t>
            </a:r>
            <a:r>
              <a:rPr lang="en-US" dirty="0" err="1"/>
              <a:t>Uv</a:t>
            </a:r>
            <a:r>
              <a:rPr lang="en-US" dirty="0"/>
              <a:t>’ + </a:t>
            </a:r>
            <a:r>
              <a:rPr lang="en-US" dirty="0" err="1"/>
              <a:t>u’v</a:t>
            </a:r>
            <a:r>
              <a:rPr lang="en-US" dirty="0"/>
              <a:t>’</a:t>
            </a:r>
          </a:p>
          <a:p>
            <a:pPr marL="68580" indent="0">
              <a:buNone/>
            </a:pPr>
            <a:endParaRPr lang="en-US" dirty="0"/>
          </a:p>
          <a:p>
            <a:pPr marL="68580" indent="0">
              <a:buNone/>
            </a:pPr>
            <a:r>
              <a:rPr lang="en-US" dirty="0"/>
              <a:t>              u v = UV + </a:t>
            </a:r>
            <a:r>
              <a:rPr lang="en-US" dirty="0" err="1"/>
              <a:t>u’v</a:t>
            </a:r>
            <a:r>
              <a:rPr lang="en-US" dirty="0"/>
              <a:t>’</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74373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8400 Tropical Met.</a:t>
            </a:r>
          </a:p>
        </p:txBody>
      </p:sp>
      <p:sp>
        <p:nvSpPr>
          <p:cNvPr id="3" name="Content Placeholder 2"/>
          <p:cNvSpPr>
            <a:spLocks noGrp="1"/>
          </p:cNvSpPr>
          <p:nvPr>
            <p:ph idx="1"/>
          </p:nvPr>
        </p:nvSpPr>
        <p:spPr/>
        <p:txBody>
          <a:bodyPr/>
          <a:lstStyle/>
          <a:p>
            <a:r>
              <a:rPr lang="en-US" dirty="0"/>
              <a:t>Scanned in: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1486270"/>
            <a:ext cx="4633576" cy="5334000"/>
          </a:xfrm>
          <a:prstGeom prst="rect">
            <a:avLst/>
          </a:prstGeom>
          <a:scene3d>
            <a:camera prst="orthographicFront">
              <a:rot lat="0" lon="0" rev="10800000"/>
            </a:camera>
            <a:lightRig rig="threePt" dir="t"/>
          </a:scene3d>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617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8400 Tropical Met.</a:t>
            </a:r>
          </a:p>
        </p:txBody>
      </p:sp>
      <p:sp>
        <p:nvSpPr>
          <p:cNvPr id="3" name="Content Placeholder 2"/>
          <p:cNvSpPr>
            <a:spLocks noGrp="1"/>
          </p:cNvSpPr>
          <p:nvPr>
            <p:ph idx="1"/>
          </p:nvPr>
        </p:nvSpPr>
        <p:spPr/>
        <p:txBody>
          <a:bodyPr/>
          <a:lstStyle/>
          <a:p>
            <a:pPr marL="0" marR="0">
              <a:spcBef>
                <a:spcPts val="0"/>
              </a:spcBef>
              <a:spcAft>
                <a:spcPts val="0"/>
              </a:spcAft>
            </a:pPr>
            <a:r>
              <a:rPr lang="en-US" dirty="0">
                <a:latin typeface="Times New Roman"/>
                <a:ea typeface="Times New Roman"/>
              </a:rPr>
              <a:t>We can, then naturally apply the same procedure to space averaged data to get:</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a:t>
            </a:r>
            <a:r>
              <a:rPr lang="en-US" dirty="0" err="1">
                <a:latin typeface="Times New Roman"/>
                <a:ea typeface="Times New Roman"/>
              </a:rPr>
              <a:t>uv</a:t>
            </a:r>
            <a:r>
              <a:rPr lang="en-US" dirty="0">
                <a:latin typeface="Times New Roman"/>
                <a:ea typeface="Times New Roman"/>
              </a:rPr>
              <a:t>] = [u] [v] + [u* v*]    (2)</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how about?</a:t>
            </a:r>
            <a:endParaRPr lang="en-US" sz="1600" dirty="0">
              <a:latin typeface="Times New Roman"/>
              <a:ea typeface="Times New Roman"/>
            </a:endParaRPr>
          </a:p>
          <a:p>
            <a:pPr marL="0" marR="0">
              <a:spcBef>
                <a:spcPts val="0"/>
              </a:spcBef>
              <a:spcAft>
                <a:spcPts val="0"/>
              </a:spcAft>
            </a:pPr>
            <a:endParaRPr lang="en-US" sz="1600" dirty="0">
              <a:latin typeface="Times New Roman"/>
              <a:ea typeface="Times New Roman"/>
            </a:endParaRPr>
          </a:p>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91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8400 Tropical Met.</a:t>
            </a:r>
          </a:p>
        </p:txBody>
      </p:sp>
      <p:sp>
        <p:nvSpPr>
          <p:cNvPr id="3" name="Content Placeholder 2"/>
          <p:cNvSpPr>
            <a:spLocks noGrp="1"/>
          </p:cNvSpPr>
          <p:nvPr>
            <p:ph idx="1"/>
          </p:nvPr>
        </p:nvSpPr>
        <p:spPr/>
        <p:txBody>
          <a:bodyPr>
            <a:normAutofit fontScale="92500" lnSpcReduction="20000"/>
          </a:bodyPr>
          <a:lstStyle/>
          <a:p>
            <a:pPr marL="0" marR="0">
              <a:spcBef>
                <a:spcPts val="0"/>
              </a:spcBef>
              <a:spcAft>
                <a:spcPts val="0"/>
              </a:spcAft>
            </a:pPr>
            <a:r>
              <a:rPr lang="en-US" dirty="0">
                <a:latin typeface="Times New Roman"/>
                <a:ea typeface="Times New Roman"/>
              </a:rPr>
              <a:t>how about?</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a:t>
            </a:r>
            <a:r>
              <a:rPr lang="en-US" dirty="0" err="1">
                <a:latin typeface="Times New Roman"/>
                <a:ea typeface="Times New Roman"/>
              </a:rPr>
              <a:t>uv</a:t>
            </a:r>
            <a:r>
              <a:rPr lang="en-US" dirty="0">
                <a:latin typeface="Times New Roman"/>
                <a:ea typeface="Times New Roman"/>
              </a:rPr>
              <a:t>] = [u v ] + [</a:t>
            </a:r>
            <a:r>
              <a:rPr lang="en-US" dirty="0" err="1">
                <a:latin typeface="Times New Roman"/>
                <a:ea typeface="Times New Roman"/>
              </a:rPr>
              <a:t>u’v</a:t>
            </a:r>
            <a:r>
              <a:rPr lang="en-US" dirty="0">
                <a:latin typeface="Times New Roman"/>
                <a:ea typeface="Times New Roman"/>
              </a:rPr>
              <a:t>’]    Then plug (2) in on the first RHS term to get</a:t>
            </a:r>
            <a:endParaRPr lang="en-US" sz="1600" dirty="0">
              <a:latin typeface="Times New Roman"/>
              <a:ea typeface="Times New Roman"/>
            </a:endParaRPr>
          </a:p>
          <a:p>
            <a:pPr marL="0" marR="0">
              <a:spcBef>
                <a:spcPts val="0"/>
              </a:spcBef>
              <a:spcAft>
                <a:spcPts val="0"/>
              </a:spcAft>
            </a:pPr>
            <a:endParaRPr lang="en-US" sz="1600" dirty="0">
              <a:latin typeface="Times New Roman"/>
              <a:ea typeface="Times New Roman"/>
            </a:endParaRPr>
          </a:p>
          <a:p>
            <a:pPr marL="0" marR="0">
              <a:spcBef>
                <a:spcPts val="0"/>
              </a:spcBef>
              <a:spcAft>
                <a:spcPts val="0"/>
              </a:spcAft>
            </a:pP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where [u v] = [u] [v] + [u* v*]</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To finally get:</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a:t>
            </a:r>
            <a:r>
              <a:rPr lang="en-US" dirty="0" err="1">
                <a:latin typeface="Times New Roman"/>
                <a:ea typeface="Times New Roman"/>
              </a:rPr>
              <a:t>uv</a:t>
            </a:r>
            <a:r>
              <a:rPr lang="en-US" dirty="0">
                <a:latin typeface="Times New Roman"/>
                <a:ea typeface="Times New Roman"/>
              </a:rPr>
              <a:t>] =  [u][v] + [u* v*] + [u’ v’]</a:t>
            </a:r>
            <a:endParaRPr lang="en-US" sz="1600" dirty="0">
              <a:latin typeface="Times New Roman"/>
              <a:ea typeface="Times New Roman"/>
            </a:endParaRPr>
          </a:p>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35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 calcmode="lin" valueType="num">
                                      <p:cBhvr additive="base">
                                        <p:cTn id="2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anim calcmode="lin" valueType="num">
                                      <p:cBhvr additive="base">
                                        <p:cTn id="3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8400 Tropical Met.</a:t>
            </a:r>
          </a:p>
        </p:txBody>
      </p:sp>
      <p:sp>
        <p:nvSpPr>
          <p:cNvPr id="3" name="Content Placeholder 2"/>
          <p:cNvSpPr>
            <a:spLocks noGrp="1"/>
          </p:cNvSpPr>
          <p:nvPr>
            <p:ph idx="1"/>
          </p:nvPr>
        </p:nvSpPr>
        <p:spPr/>
        <p:txBody>
          <a:bodyPr>
            <a:normAutofit fontScale="85000" lnSpcReduction="20000"/>
          </a:bodyPr>
          <a:lstStyle/>
          <a:p>
            <a:pPr marL="0" marR="0">
              <a:spcBef>
                <a:spcPts val="0"/>
              </a:spcBef>
              <a:spcAft>
                <a:spcPts val="0"/>
              </a:spcAft>
            </a:pPr>
            <a:r>
              <a:rPr lang="en-US" dirty="0">
                <a:latin typeface="Times New Roman"/>
                <a:ea typeface="Times New Roman"/>
              </a:rPr>
              <a:t>LHS = total transport of relative linear ZONAL momentum (v is transport wind)</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Term a = transport by mean </a:t>
            </a:r>
            <a:r>
              <a:rPr lang="en-US" dirty="0" err="1">
                <a:latin typeface="Times New Roman"/>
                <a:ea typeface="Times New Roman"/>
              </a:rPr>
              <a:t>meridional</a:t>
            </a:r>
            <a:r>
              <a:rPr lang="en-US" dirty="0">
                <a:latin typeface="Times New Roman"/>
                <a:ea typeface="Times New Roman"/>
              </a:rPr>
              <a:t> circulations (Hadley, </a:t>
            </a:r>
            <a:r>
              <a:rPr lang="en-US" dirty="0" err="1">
                <a:latin typeface="Times New Roman"/>
                <a:ea typeface="Times New Roman"/>
              </a:rPr>
              <a:t>Ferrel</a:t>
            </a:r>
            <a:r>
              <a:rPr lang="en-US" dirty="0">
                <a:latin typeface="Times New Roman"/>
                <a:ea typeface="Times New Roman"/>
              </a:rPr>
              <a:t>, and Polar direct cells)</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Term b = transport by stationary waves or STANDING eddies (</a:t>
            </a:r>
            <a:r>
              <a:rPr lang="en-US" dirty="0" err="1">
                <a:latin typeface="Times New Roman"/>
                <a:ea typeface="Times New Roman"/>
              </a:rPr>
              <a:t>Alleutian</a:t>
            </a:r>
            <a:r>
              <a:rPr lang="en-US" dirty="0">
                <a:latin typeface="Times New Roman"/>
                <a:ea typeface="Times New Roman"/>
              </a:rPr>
              <a:t> Low, Bermuda High, monsoon circulations.</a:t>
            </a:r>
            <a:endParaRPr lang="en-US" sz="1600" dirty="0">
              <a:latin typeface="Times New Roman"/>
              <a:ea typeface="Times New Roman"/>
            </a:endParaRPr>
          </a:p>
          <a:p>
            <a:pPr marL="0" marR="0" indent="0">
              <a:spcBef>
                <a:spcPts val="0"/>
              </a:spcBef>
              <a:spcAft>
                <a:spcPts val="0"/>
              </a:spcAft>
              <a:buNone/>
            </a:pPr>
            <a:endParaRPr lang="en-US" sz="1600" dirty="0">
              <a:latin typeface="Times New Roman"/>
              <a:ea typeface="Times New Roman"/>
            </a:endParaRPr>
          </a:p>
          <a:p>
            <a:pPr marL="0" marR="0">
              <a:spcBef>
                <a:spcPts val="0"/>
              </a:spcBef>
              <a:spcAft>
                <a:spcPts val="0"/>
              </a:spcAft>
            </a:pPr>
            <a:r>
              <a:rPr lang="en-US" dirty="0">
                <a:latin typeface="Times New Roman"/>
                <a:ea typeface="Times New Roman"/>
              </a:rPr>
              <a:t>Term c = transport by transient eddies (travelling </a:t>
            </a:r>
            <a:r>
              <a:rPr lang="en-US" dirty="0" err="1">
                <a:latin typeface="Times New Roman"/>
                <a:ea typeface="Times New Roman"/>
              </a:rPr>
              <a:t>distrubances</a:t>
            </a:r>
            <a:r>
              <a:rPr lang="en-US" dirty="0">
                <a:latin typeface="Times New Roman"/>
                <a:ea typeface="Times New Roman"/>
              </a:rPr>
              <a:t>)   (e.g. sit at a point and watch the sign change </a:t>
            </a:r>
            <a:endParaRPr lang="en-US" sz="1600" dirty="0">
              <a:latin typeface="Times New Roman"/>
              <a:ea typeface="Times New Roman"/>
            </a:endParaRPr>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09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397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Important Gen circulation features in the Tropical troposphere. </a:t>
            </a:r>
          </a:p>
          <a:p>
            <a:r>
              <a:rPr lang="en-US" sz="2800" dirty="0">
                <a:effectLst/>
              </a:rPr>
              <a:t> </a:t>
            </a:r>
          </a:p>
          <a:p>
            <a:r>
              <a:rPr lang="en-US" sz="2800" dirty="0">
                <a:effectLst/>
              </a:rPr>
              <a:t>First let’s take a look at the Climate Diagnostics bulletin and see what’s there! </a:t>
            </a:r>
          </a:p>
          <a:p>
            <a:pPr marL="0" indent="0">
              <a:buNone/>
            </a:pPr>
            <a:endParaRPr lang="en-US" sz="2800" dirty="0">
              <a:effectLst/>
            </a:endParaRPr>
          </a:p>
          <a:p>
            <a:r>
              <a:rPr lang="en-US" sz="2800" dirty="0"/>
              <a:t>From the Climate Diagnostic Bulletin (</a:t>
            </a:r>
            <a:r>
              <a:rPr lang="en-US" sz="2800" dirty="0">
                <a:hlinkClick r:id="rId2"/>
              </a:rPr>
              <a:t>http://www.cpc.ncep.noaa.gov/products/CDB</a:t>
            </a:r>
            <a:r>
              <a:rPr lang="en-US" sz="2800" dirty="0"/>
              <a:t>)</a:t>
            </a:r>
            <a:endParaRPr lang="en-US" sz="2800" dirty="0">
              <a:effectLst/>
            </a:endParaRPr>
          </a:p>
          <a:p>
            <a:r>
              <a:rPr lang="en-US" sz="2800" dirty="0">
                <a:effectLst/>
              </a:rPr>
              <a:t>This publication is devoted largely to the tropics.</a:t>
            </a:r>
          </a:p>
          <a:p>
            <a:pPr eaLnBrk="1" hangingPunct="1">
              <a:lnSpc>
                <a:spcPct val="80000"/>
              </a:lnSpc>
              <a:defRPr/>
            </a:pPr>
            <a:endParaRPr lang="en-US" sz="2800" dirty="0"/>
          </a:p>
        </p:txBody>
      </p:sp>
      <p:pic>
        <p:nvPicPr>
          <p:cNvPr id="4100" name="Picture 5" descr="Hurricane History">
            <a:hlinkClick r:id="rId3"/>
          </p:cNvPr>
          <p:cNvPicPr>
            <a:picLocks noChangeAspect="1" noChangeArrowheads="1"/>
          </p:cNvPicPr>
          <p:nvPr/>
        </p:nvPicPr>
        <p:blipFill>
          <a:blip r:embed="rId4"/>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51995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 calcmode="lin" valueType="num">
                                      <p:cBhvr additive="base">
                                        <p:cTn id="2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5" end="5"/>
                                            </p:txEl>
                                          </p:spTgt>
                                        </p:tgtEl>
                                        <p:attrNameLst>
                                          <p:attrName>style.visibility</p:attrName>
                                        </p:attrNameLst>
                                      </p:cBhvr>
                                      <p:to>
                                        <p:strVal val="visible"/>
                                      </p:to>
                                    </p:set>
                                    <p:anim calcmode="lin" valueType="num">
                                      <p:cBhvr additive="base">
                                        <p:cTn id="31"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Nino regions, wind anomalies, and OLR diagnostics.  Of course with OLR this is good for identifying convection. (T-25)</a:t>
            </a:r>
          </a:p>
          <a:p>
            <a:pPr marL="0" indent="0">
              <a:buNone/>
            </a:pPr>
            <a:endParaRPr lang="en-US" sz="2800" dirty="0">
              <a:effectLst/>
            </a:endParaRPr>
          </a:p>
          <a:p>
            <a:r>
              <a:rPr lang="en-US" sz="2800" dirty="0">
                <a:effectLst/>
              </a:rPr>
              <a:t>SST is important (T-18)</a:t>
            </a:r>
          </a:p>
          <a:p>
            <a:pPr marL="0" indent="0">
              <a:buNone/>
            </a:pPr>
            <a:r>
              <a:rPr lang="en-US" sz="2800" dirty="0">
                <a:effectLst/>
              </a:rPr>
              <a:t> </a:t>
            </a:r>
          </a:p>
          <a:p>
            <a:r>
              <a:rPr lang="en-US" sz="2800" dirty="0">
                <a:effectLst/>
              </a:rPr>
              <a:t>Stream function and </a:t>
            </a:r>
            <a:r>
              <a:rPr lang="en-US" sz="2800" dirty="0" err="1">
                <a:effectLst/>
              </a:rPr>
              <a:t>Isotachs</a:t>
            </a:r>
            <a:r>
              <a:rPr lang="en-US" sz="2800" dirty="0">
                <a:effectLst/>
              </a:rPr>
              <a:t> (T-22, T20 – T21)</a:t>
            </a:r>
          </a:p>
          <a:p>
            <a:pPr marL="0" indent="0">
              <a:buNone/>
            </a:pPr>
            <a:r>
              <a:rPr lang="en-US" sz="2800" dirty="0">
                <a:effectLst/>
              </a:rPr>
              <a:t> </a:t>
            </a:r>
          </a:p>
          <a:p>
            <a:r>
              <a:rPr lang="en-US" sz="2800" dirty="0" err="1">
                <a:effectLst/>
              </a:rPr>
              <a:t>Div</a:t>
            </a:r>
            <a:r>
              <a:rPr lang="en-US" sz="2800" dirty="0">
                <a:effectLst/>
              </a:rPr>
              <a:t> (T-23)   Velocity potential (T – 24)</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40573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 calcmode="lin" valueType="num">
                                      <p:cBhvr additive="base">
                                        <p:cTn id="2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5" end="5"/>
                                            </p:txEl>
                                          </p:spTgt>
                                        </p:tgtEl>
                                        <p:attrNameLst>
                                          <p:attrName>style.visibility</p:attrName>
                                        </p:attrNameLst>
                                      </p:cBhvr>
                                      <p:to>
                                        <p:strVal val="visible"/>
                                      </p:to>
                                    </p:set>
                                    <p:anim calcmode="lin" valueType="num">
                                      <p:cBhvr additive="base">
                                        <p:cTn id="31"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6" end="6"/>
                                            </p:txEl>
                                          </p:spTgt>
                                        </p:tgtEl>
                                        <p:attrNameLst>
                                          <p:attrName>style.visibility</p:attrName>
                                        </p:attrNameLst>
                                      </p:cBhvr>
                                      <p:to>
                                        <p:strVal val="visible"/>
                                      </p:to>
                                    </p:set>
                                    <p:anim calcmode="lin" valueType="num">
                                      <p:cBhvr additive="base">
                                        <p:cTn id="37"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5. Weather systems move the other way.</a:t>
            </a:r>
          </a:p>
          <a:p>
            <a:pPr marL="0" indent="0">
              <a:buNone/>
            </a:pPr>
            <a:r>
              <a:rPr lang="en-US" sz="2800" dirty="0">
                <a:effectLst/>
              </a:rPr>
              <a:t> </a:t>
            </a:r>
          </a:p>
          <a:p>
            <a:r>
              <a:rPr lang="en-US" sz="2800" dirty="0">
                <a:effectLst/>
              </a:rPr>
              <a:t>6 Primary precipitation process in tropics is Collision Coalescence in Tropics, but Bergeron in the </a:t>
            </a:r>
            <a:r>
              <a:rPr lang="en-US" sz="2800" dirty="0" err="1">
                <a:effectLst/>
              </a:rPr>
              <a:t>Extratropics</a:t>
            </a:r>
            <a:r>
              <a:rPr lang="en-US" sz="2800" dirty="0">
                <a:effectLst/>
              </a:rPr>
              <a:t>. Only in tall thunderstorms is Bergeron significant</a:t>
            </a:r>
          </a:p>
          <a:p>
            <a:pPr marL="0" indent="0">
              <a:buNone/>
            </a:pPr>
            <a:r>
              <a:rPr lang="en-US" sz="2800" dirty="0">
                <a:effectLst/>
              </a:rPr>
              <a:t> </a:t>
            </a:r>
          </a:p>
          <a:p>
            <a:r>
              <a:rPr lang="en-US" sz="2800" dirty="0">
                <a:effectLst/>
              </a:rPr>
              <a:t>7. Data is heavily dependent on satellites because of there being little land, and the nations that are there are relatively poor.</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1773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3" end="3"/>
                                            </p:txEl>
                                          </p:spTgt>
                                        </p:tgtEl>
                                        <p:attrNameLst>
                                          <p:attrName>style.visibility</p:attrName>
                                        </p:attrNameLst>
                                      </p:cBhvr>
                                      <p:to>
                                        <p:strVal val="visible"/>
                                      </p:to>
                                    </p:set>
                                    <p:anim calcmode="lin" valueType="num">
                                      <p:cBhvr additive="base">
                                        <p:cTn id="25"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4" end="4"/>
                                            </p:txEl>
                                          </p:spTgt>
                                        </p:tgtEl>
                                        <p:attrNameLst>
                                          <p:attrName>style.visibility</p:attrName>
                                        </p:attrNameLst>
                                      </p:cBhvr>
                                      <p:to>
                                        <p:strVal val="visible"/>
                                      </p:to>
                                    </p:set>
                                    <p:anim calcmode="lin" valueType="num">
                                      <p:cBhvr additive="base">
                                        <p:cTn id="31"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400" dirty="0">
                <a:effectLst/>
              </a:rPr>
              <a:t>Ok, first the troposphere, tropical troposphere is deep and unstable, and in the stratosphere, the gradient reverses. See Fig. 1.4</a:t>
            </a:r>
          </a:p>
          <a:p>
            <a:pPr marL="0" indent="0">
              <a:buNone/>
            </a:pPr>
            <a:r>
              <a:rPr lang="en-US" sz="2400" dirty="0">
                <a:effectLst/>
              </a:rPr>
              <a:t> </a:t>
            </a:r>
          </a:p>
          <a:p>
            <a:r>
              <a:rPr lang="en-US" sz="2400" dirty="0">
                <a:effectLst/>
              </a:rPr>
              <a:t>In stratosphere, photochemical processes become very important to describing the general circulation.</a:t>
            </a:r>
          </a:p>
          <a:p>
            <a:pPr marL="0" indent="0">
              <a:buNone/>
            </a:pPr>
            <a:endParaRPr lang="en-US" sz="2400" dirty="0">
              <a:effectLst/>
            </a:endParaRPr>
          </a:p>
          <a:p>
            <a:r>
              <a:rPr lang="en-US" sz="2400" dirty="0">
                <a:effectLst/>
              </a:rPr>
              <a:t>Note the location of thermal equator – also stability is less in </a:t>
            </a:r>
            <a:r>
              <a:rPr lang="en-US" sz="2400" dirty="0" err="1">
                <a:effectLst/>
              </a:rPr>
              <a:t>tropicas</a:t>
            </a:r>
            <a:r>
              <a:rPr lang="en-US" sz="2400" dirty="0">
                <a:effectLst/>
              </a:rPr>
              <a:t>, but gradients of T stronger in mid </a:t>
            </a:r>
            <a:r>
              <a:rPr lang="en-US" sz="2400" dirty="0" err="1">
                <a:effectLst/>
              </a:rPr>
              <a:t>lats</a:t>
            </a:r>
            <a:r>
              <a:rPr lang="en-US" sz="2400" dirty="0">
                <a:effectLst/>
              </a:rPr>
              <a:t>. (almost non-existent in tropics).</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08951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 calcmode="lin" valueType="num">
                                      <p:cBhvr additive="base">
                                        <p:cTn id="2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Height of Tropical </a:t>
            </a:r>
            <a:r>
              <a:rPr lang="en-US" sz="2800" dirty="0" err="1">
                <a:effectLst/>
              </a:rPr>
              <a:t>tropo</a:t>
            </a:r>
            <a:r>
              <a:rPr lang="en-US" sz="2800" dirty="0">
                <a:effectLst/>
              </a:rPr>
              <a:t> </a:t>
            </a:r>
            <a:r>
              <a:rPr lang="en-US" sz="2800" dirty="0">
                <a:effectLst/>
                <a:sym typeface="Wingdings"/>
              </a:rPr>
              <a:t></a:t>
            </a:r>
            <a:r>
              <a:rPr lang="en-US" sz="2800" dirty="0">
                <a:effectLst/>
              </a:rPr>
              <a:t> 15 – 17 km  ~80 </a:t>
            </a:r>
            <a:r>
              <a:rPr lang="en-US" sz="2800" dirty="0" err="1">
                <a:effectLst/>
              </a:rPr>
              <a:t>hPa</a:t>
            </a:r>
            <a:endParaRPr lang="en-US" sz="2800" dirty="0">
              <a:effectLst/>
            </a:endParaRPr>
          </a:p>
          <a:p>
            <a:pPr marL="0" indent="0">
              <a:buNone/>
            </a:pPr>
            <a:r>
              <a:rPr lang="en-US" sz="2800" dirty="0">
                <a:effectLst/>
              </a:rPr>
              <a:t> </a:t>
            </a:r>
          </a:p>
          <a:p>
            <a:r>
              <a:rPr lang="en-US" sz="2800" dirty="0">
                <a:effectLst/>
              </a:rPr>
              <a:t>		ET </a:t>
            </a:r>
            <a:r>
              <a:rPr lang="en-US" sz="2800" dirty="0">
                <a:effectLst/>
                <a:sym typeface="Wingdings"/>
              </a:rPr>
              <a:t></a:t>
            </a:r>
            <a:r>
              <a:rPr lang="en-US" sz="2800" dirty="0">
                <a:effectLst/>
              </a:rPr>
              <a:t> 10 – 12 km   ~300 – 200 </a:t>
            </a:r>
            <a:r>
              <a:rPr lang="en-US" sz="2800" dirty="0" err="1">
                <a:effectLst/>
              </a:rPr>
              <a:t>hPa</a:t>
            </a:r>
            <a:endParaRPr lang="en-US" sz="2800" dirty="0">
              <a:effectLst/>
            </a:endParaRPr>
          </a:p>
          <a:p>
            <a:pPr marL="0" indent="0">
              <a:buNone/>
            </a:pPr>
            <a:endParaRPr lang="en-US" sz="2800" dirty="0">
              <a:effectLst/>
            </a:endParaRPr>
          </a:p>
          <a:p>
            <a:r>
              <a:rPr lang="en-US" sz="2800" dirty="0">
                <a:effectLst/>
              </a:rPr>
              <a:t>	Polar 8 – 10 km   ~ 400 – 300 </a:t>
            </a:r>
            <a:r>
              <a:rPr lang="en-US" sz="2800" dirty="0" err="1">
                <a:effectLst/>
              </a:rPr>
              <a:t>hPa</a:t>
            </a:r>
            <a:endParaRPr lang="en-US" sz="2800" dirty="0">
              <a:effectLst/>
            </a:endParaRPr>
          </a:p>
          <a:p>
            <a:pPr marL="0" indent="0">
              <a:buNone/>
            </a:pPr>
            <a:r>
              <a:rPr lang="en-US" sz="2800" dirty="0">
                <a:effectLst/>
              </a:rPr>
              <a:t> </a:t>
            </a:r>
          </a:p>
          <a:p>
            <a:r>
              <a:rPr lang="en-US" sz="2800" dirty="0">
                <a:effectLst/>
              </a:rPr>
              <a:t>Fig. 1.23   see this w/ </a:t>
            </a:r>
            <a:r>
              <a:rPr lang="en-US" sz="2800" dirty="0" err="1">
                <a:effectLst/>
              </a:rPr>
              <a:t>prifiles</a:t>
            </a:r>
            <a:r>
              <a:rPr lang="en-US" sz="2800" dirty="0">
                <a:effectLst/>
              </a:rPr>
              <a:t> and show tropical </a:t>
            </a:r>
            <a:r>
              <a:rPr lang="en-US" sz="2800" dirty="0" err="1">
                <a:effectLst/>
              </a:rPr>
              <a:t>tropopause</a:t>
            </a:r>
            <a:r>
              <a:rPr lang="en-US" sz="2800" dirty="0">
                <a:effectLst/>
              </a:rPr>
              <a:t> is very thin comparatively.</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54006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 calcmode="lin" valueType="num">
                                      <p:cBhvr additive="base">
                                        <p:cTn id="2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5" end="5"/>
                                            </p:txEl>
                                          </p:spTgt>
                                        </p:tgtEl>
                                        <p:attrNameLst>
                                          <p:attrName>style.visibility</p:attrName>
                                        </p:attrNameLst>
                                      </p:cBhvr>
                                      <p:to>
                                        <p:strVal val="visible"/>
                                      </p:to>
                                    </p:set>
                                    <p:anim calcmode="lin" valueType="num">
                                      <p:cBhvr additive="base">
                                        <p:cTn id="31"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6" end="6"/>
                                            </p:txEl>
                                          </p:spTgt>
                                        </p:tgtEl>
                                        <p:attrNameLst>
                                          <p:attrName>style.visibility</p:attrName>
                                        </p:attrNameLst>
                                      </p:cBhvr>
                                      <p:to>
                                        <p:strVal val="visible"/>
                                      </p:to>
                                    </p:set>
                                    <p:anim calcmode="lin" valueType="num">
                                      <p:cBhvr additive="base">
                                        <p:cTn id="37"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Fig. 1.7 and 1.8 </a:t>
            </a:r>
            <a:r>
              <a:rPr lang="en-US" sz="2800" dirty="0">
                <a:effectLst/>
                <a:sym typeface="Wingdings"/>
              </a:rPr>
              <a:t></a:t>
            </a:r>
            <a:r>
              <a:rPr lang="en-US" sz="2800" dirty="0">
                <a:effectLst/>
              </a:rPr>
              <a:t> Tropics have little season-to-season and year to year temp changes.</a:t>
            </a:r>
          </a:p>
          <a:p>
            <a:r>
              <a:rPr lang="en-US" sz="2800" dirty="0">
                <a:effectLst/>
              </a:rPr>
              <a:t> </a:t>
            </a:r>
          </a:p>
          <a:p>
            <a:r>
              <a:rPr lang="en-US" sz="2800" dirty="0">
                <a:effectLst/>
              </a:rPr>
              <a:t>But, the ENSO region does show up and is as large as mid-latitudes. </a:t>
            </a:r>
          </a:p>
          <a:p>
            <a:pPr marL="0" indent="0">
              <a:buNone/>
            </a:pPr>
            <a:endParaRPr lang="en-US" sz="2800" dirty="0">
              <a:effectLst/>
            </a:endParaRPr>
          </a:p>
          <a:p>
            <a:r>
              <a:rPr lang="en-US" sz="2800" dirty="0">
                <a:effectLst/>
              </a:rPr>
              <a:t>Show Fig. 1.24 and 1.25 show zonal winds as Easterly. Stream functions 1.31 – 1.34</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410647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 calcmode="lin" valueType="num">
                                      <p:cBhvr additive="base">
                                        <p:cTn id="2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Show Figs 36 and 37 as velocity potential and the Walker Circulation.</a:t>
            </a:r>
          </a:p>
          <a:p>
            <a:pPr marL="0" indent="0">
              <a:buNone/>
            </a:pPr>
            <a:r>
              <a:rPr lang="en-US" sz="2800" dirty="0">
                <a:effectLst/>
              </a:rPr>
              <a:t> </a:t>
            </a:r>
          </a:p>
          <a:p>
            <a:r>
              <a:rPr lang="en-US" sz="2800" dirty="0">
                <a:effectLst/>
              </a:rPr>
              <a:t>Moisture stuff: </a:t>
            </a:r>
            <a:r>
              <a:rPr lang="en-US" sz="2800" dirty="0" err="1">
                <a:effectLst/>
              </a:rPr>
              <a:t>Precipitable</a:t>
            </a:r>
            <a:r>
              <a:rPr lang="en-US" sz="2800" dirty="0">
                <a:effectLst/>
              </a:rPr>
              <a:t> water  PW = </a:t>
            </a:r>
          </a:p>
          <a:p>
            <a:pPr marL="0" indent="0">
              <a:buNone/>
            </a:pPr>
            <a:endParaRPr lang="en-US" sz="2800" dirty="0">
              <a:effectLst/>
            </a:endParaRPr>
          </a:p>
          <a:p>
            <a:pPr marL="0" indent="0">
              <a:buNone/>
            </a:pPr>
            <a:endParaRPr lang="en-US" sz="2800" dirty="0">
              <a:effectLst/>
            </a:endParaRPr>
          </a:p>
          <a:p>
            <a:r>
              <a:rPr lang="en-US" sz="2800" dirty="0">
                <a:effectLst/>
              </a:rPr>
              <a:t>Show moisture and OLR. Hadley circulations.</a:t>
            </a: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3887066"/>
            <a:ext cx="1219200" cy="1125415"/>
          </a:xfrm>
          <a:prstGeom prst="rect">
            <a:avLst/>
          </a:prstGeom>
          <a:solidFill>
            <a:schemeClr val="tx1"/>
          </a:solidFill>
          <a:ln>
            <a:noFill/>
          </a:ln>
          <a:effectLst/>
        </p:spPr>
      </p:pic>
    </p:spTree>
    <p:extLst>
      <p:ext uri="{BB962C8B-B14F-4D97-AF65-F5344CB8AC3E}">
        <p14:creationId xmlns:p14="http://schemas.microsoft.com/office/powerpoint/2010/main" val="406732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3314"/>
                                        </p:tgtEl>
                                        <p:attrNameLst>
                                          <p:attrName>style.visibility</p:attrName>
                                        </p:attrNameLst>
                                      </p:cBhvr>
                                      <p:to>
                                        <p:strVal val="visible"/>
                                      </p:to>
                                    </p:set>
                                    <p:animEffect transition="in" filter="circle(in)">
                                      <p:cBhvr>
                                        <p:cTn id="25" dur="2000"/>
                                        <p:tgtEl>
                                          <p:spTgt spid="1331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075">
                                            <p:txEl>
                                              <p:pRg st="5" end="5"/>
                                            </p:txEl>
                                          </p:spTgt>
                                        </p:tgtEl>
                                        <p:attrNameLst>
                                          <p:attrName>style.visibility</p:attrName>
                                        </p:attrNameLst>
                                      </p:cBhvr>
                                      <p:to>
                                        <p:strVal val="visible"/>
                                      </p:to>
                                    </p:set>
                                    <p:anim calcmode="lin" valueType="num">
                                      <p:cBhvr additive="base">
                                        <p:cTn id="30"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marL="0" marR="0">
              <a:spcBef>
                <a:spcPts val="0"/>
              </a:spcBef>
              <a:spcAft>
                <a:spcPts val="0"/>
              </a:spcAft>
            </a:pPr>
            <a:r>
              <a:rPr lang="en-US" sz="2800" dirty="0">
                <a:effectLst/>
                <a:latin typeface="Times New Roman"/>
                <a:ea typeface="Times New Roman"/>
              </a:rPr>
              <a:t>Tropical “IRIS” effect </a:t>
            </a:r>
            <a:r>
              <a:rPr lang="en-US" sz="2800" dirty="0">
                <a:effectLst/>
                <a:latin typeface="Times New Roman"/>
                <a:ea typeface="Times New Roman"/>
                <a:sym typeface="Wingdings"/>
              </a:rPr>
              <a:t></a:t>
            </a:r>
            <a:r>
              <a:rPr lang="en-US" sz="2800" dirty="0">
                <a:effectLst/>
                <a:latin typeface="Times New Roman"/>
                <a:ea typeface="Times New Roman"/>
              </a:rPr>
              <a:t> Lindzen et al., 2001. </a:t>
            </a:r>
            <a:endParaRPr lang="en-US" sz="1600" dirty="0">
              <a:effectLst/>
              <a:latin typeface="Times New Roman"/>
              <a:ea typeface="Times New Roman"/>
            </a:endParaRPr>
          </a:p>
          <a:p>
            <a:pPr marL="0" marR="0" indent="0">
              <a:spcBef>
                <a:spcPts val="0"/>
              </a:spcBef>
              <a:spcAft>
                <a:spcPts val="0"/>
              </a:spcAft>
              <a:buNone/>
            </a:pPr>
            <a:r>
              <a:rPr lang="en-US" sz="2800" dirty="0">
                <a:effectLst/>
                <a:latin typeface="Times New Roman"/>
                <a:ea typeface="Times New Roman"/>
              </a:rPr>
              <a:t> </a:t>
            </a:r>
            <a:endParaRPr lang="en-US" sz="1600" dirty="0">
              <a:effectLst/>
              <a:latin typeface="Times New Roman"/>
              <a:ea typeface="Times New Roman"/>
            </a:endParaRPr>
          </a:p>
          <a:p>
            <a:pPr marL="0" marR="0">
              <a:spcBef>
                <a:spcPts val="0"/>
              </a:spcBef>
              <a:spcAft>
                <a:spcPts val="0"/>
              </a:spcAft>
            </a:pPr>
            <a:r>
              <a:rPr lang="en-US" sz="2800" dirty="0">
                <a:effectLst/>
                <a:latin typeface="Times New Roman"/>
                <a:ea typeface="Times New Roman"/>
              </a:rPr>
              <a:t>Very controversial hypothesis, many didn’t accept at first (see Hartman and Michelson (2002) BAMS p 249 – 254). Now there is recognition of such. </a:t>
            </a:r>
          </a:p>
          <a:p>
            <a:pPr marL="0" marR="0">
              <a:spcBef>
                <a:spcPts val="0"/>
              </a:spcBef>
              <a:spcAft>
                <a:spcPts val="0"/>
              </a:spcAft>
            </a:pPr>
            <a:endParaRPr lang="en-US" sz="1600" dirty="0">
              <a:effectLst/>
              <a:latin typeface="Times New Roman"/>
              <a:ea typeface="Times New Roman"/>
            </a:endParaRPr>
          </a:p>
          <a:p>
            <a:pPr eaLnBrk="1" hangingPunct="1">
              <a:lnSpc>
                <a:spcPct val="80000"/>
              </a:lnSpc>
              <a:defRPr/>
            </a:pPr>
            <a:r>
              <a:rPr lang="en-US" sz="2800" dirty="0" err="1"/>
              <a:t>Lindzen’s</a:t>
            </a:r>
            <a:r>
              <a:rPr lang="en-US" sz="2800" dirty="0"/>
              <a:t>  contention </a:t>
            </a:r>
            <a:r>
              <a:rPr lang="en-US" sz="2800" dirty="0">
                <a:sym typeface="Wingdings" pitchFamily="2" charset="2"/>
              </a:rPr>
              <a:t> </a:t>
            </a:r>
            <a:r>
              <a:rPr lang="en-US" sz="2800" dirty="0"/>
              <a:t> moisture regions and dry regions in the tropical troposphere, very sharp gradients. (See Figs. On moisture in the packet).</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40269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 calcmode="lin" valueType="num">
                                      <p:cBhvr additive="base">
                                        <p:cTn id="2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Climate driven by BC’s.   And tropical Cirrus amount (anvil material) inversely proportional to SSTs.  </a:t>
            </a:r>
          </a:p>
          <a:p>
            <a:pPr marL="0" indent="0" eaLnBrk="1" hangingPunct="1">
              <a:lnSpc>
                <a:spcPct val="80000"/>
              </a:lnSpc>
              <a:buNone/>
              <a:defRPr/>
            </a:pPr>
            <a:endParaRPr lang="en-US" sz="2800" dirty="0"/>
          </a:p>
          <a:p>
            <a:pPr eaLnBrk="1" hangingPunct="1">
              <a:lnSpc>
                <a:spcPct val="80000"/>
              </a:lnSpc>
              <a:defRPr/>
            </a:pPr>
            <a:r>
              <a:rPr lang="en-US" sz="2800" dirty="0"/>
              <a:t>	Smaller region with higher SST’s -</a:t>
            </a:r>
          </a:p>
          <a:p>
            <a:pPr eaLnBrk="1" hangingPunct="1">
              <a:lnSpc>
                <a:spcPct val="80000"/>
              </a:lnSpc>
              <a:defRPr/>
            </a:pPr>
            <a:endParaRPr lang="en-US" sz="2800" dirty="0"/>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931805"/>
            <a:ext cx="3694627"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4374717"/>
            <a:ext cx="333375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 y="4390880"/>
            <a:ext cx="57150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795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125"/>
                                        </p:tgtEl>
                                        <p:attrNameLst>
                                          <p:attrName>style.visibility</p:attrName>
                                        </p:attrNameLst>
                                      </p:cBhvr>
                                      <p:to>
                                        <p:strVal val="visible"/>
                                      </p:to>
                                    </p:set>
                                    <p:animEffect transition="in" filter="circle(in)">
                                      <p:cBhvr>
                                        <p:cTn id="19" dur="2000"/>
                                        <p:tgtEl>
                                          <p:spTgt spid="512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126"/>
                                        </p:tgtEl>
                                        <p:attrNameLst>
                                          <p:attrName>style.visibility</p:attrName>
                                        </p:attrNameLst>
                                      </p:cBhvr>
                                      <p:to>
                                        <p:strVal val="visible"/>
                                      </p:to>
                                    </p:set>
                                    <p:animEffect transition="in" filter="circle(in)">
                                      <p:cBhvr>
                                        <p:cTn id="24" dur="2000"/>
                                        <p:tgtEl>
                                          <p:spTgt spid="512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123"/>
                                        </p:tgtEl>
                                        <p:attrNameLst>
                                          <p:attrName>style.visibility</p:attrName>
                                        </p:attrNameLst>
                                      </p:cBhvr>
                                      <p:to>
                                        <p:strVal val="visible"/>
                                      </p:to>
                                    </p:set>
                                    <p:animEffect transition="in" filter="circle(in)">
                                      <p:cBhvr>
                                        <p:cTn id="29"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Larger cirrus region would, of course, hold in more heat, covering the dry regions in the Gen Circ.</a:t>
            </a:r>
          </a:p>
          <a:p>
            <a:pPr eaLnBrk="1" hangingPunct="1">
              <a:lnSpc>
                <a:spcPct val="80000"/>
              </a:lnSpc>
              <a:defRPr/>
            </a:pPr>
            <a:endParaRPr lang="en-US" sz="2800" dirty="0"/>
          </a:p>
          <a:p>
            <a:pPr eaLnBrk="1" hangingPunct="1">
              <a:lnSpc>
                <a:spcPct val="80000"/>
              </a:lnSpc>
              <a:defRPr/>
            </a:pPr>
            <a:r>
              <a:rPr lang="en-US" sz="2800" dirty="0"/>
              <a:t>	Smaller Cirrus regions would cover less, letting more infrared out into space.</a:t>
            </a:r>
          </a:p>
          <a:p>
            <a:pPr eaLnBrk="1" hangingPunct="1">
              <a:lnSpc>
                <a:spcPct val="80000"/>
              </a:lnSpc>
              <a:defRPr/>
            </a:pPr>
            <a:endParaRPr lang="en-US" sz="2800" dirty="0"/>
          </a:p>
          <a:p>
            <a:pPr eaLnBrk="1" hangingPunct="1">
              <a:lnSpc>
                <a:spcPct val="80000"/>
              </a:lnSpc>
              <a:defRPr/>
            </a:pPr>
            <a:r>
              <a:rPr lang="en-US" sz="2800" dirty="0"/>
              <a:t>	To me this demonstrates the importance of </a:t>
            </a:r>
            <a:r>
              <a:rPr lang="en-US" sz="2800" dirty="0" err="1"/>
              <a:t>diabatic</a:t>
            </a:r>
            <a:r>
              <a:rPr lang="en-US" sz="2800" dirty="0"/>
              <a:t> processes in Tropics!</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140228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Moisture in tropics typically looked at as being an </a:t>
            </a:r>
            <a:r>
              <a:rPr lang="en-US" sz="2800" dirty="0" err="1"/>
              <a:t>advective</a:t>
            </a:r>
            <a:r>
              <a:rPr lang="en-US" sz="2800" dirty="0"/>
              <a:t> balance process:</a:t>
            </a:r>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eaLnBrk="1" hangingPunct="1">
              <a:lnSpc>
                <a:spcPct val="80000"/>
              </a:lnSpc>
              <a:defRPr/>
            </a:pPr>
            <a:r>
              <a:rPr lang="en-US" sz="2800" dirty="0"/>
              <a:t>Here:            moisture flux budget.</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OK, Let’s move on to </a:t>
            </a:r>
            <a:r>
              <a:rPr lang="en-US" sz="2800" dirty="0" err="1"/>
              <a:t>Rossby</a:t>
            </a:r>
            <a:r>
              <a:rPr lang="en-US" sz="2800" dirty="0"/>
              <a:t> and Kelvin waves:</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962400"/>
            <a:ext cx="1037063" cy="457200"/>
          </a:xfrm>
          <a:prstGeom prst="rect">
            <a:avLst/>
          </a:prstGeom>
          <a:solidFill>
            <a:schemeClr val="tx1"/>
          </a:solidFill>
          <a:ln>
            <a:noFill/>
          </a:ln>
          <a:effec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199" y="2819400"/>
            <a:ext cx="3788229" cy="838200"/>
          </a:xfrm>
          <a:prstGeom prst="rect">
            <a:avLst/>
          </a:prstGeom>
          <a:solidFill>
            <a:schemeClr val="tx1"/>
          </a:solidFill>
          <a:ln>
            <a:noFill/>
          </a:ln>
          <a:effectLst/>
        </p:spPr>
      </p:pic>
    </p:spTree>
    <p:extLst>
      <p:ext uri="{BB962C8B-B14F-4D97-AF65-F5344CB8AC3E}">
        <p14:creationId xmlns:p14="http://schemas.microsoft.com/office/powerpoint/2010/main" val="340573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147"/>
                                        </p:tgtEl>
                                        <p:attrNameLst>
                                          <p:attrName>style.visibility</p:attrName>
                                        </p:attrNameLst>
                                      </p:cBhvr>
                                      <p:to>
                                        <p:strVal val="visible"/>
                                      </p:to>
                                    </p:set>
                                    <p:animEffect transition="in" filter="barn(inVertical)">
                                      <p:cBhvr>
                                        <p:cTn id="13" dur="500"/>
                                        <p:tgtEl>
                                          <p:spTgt spid="614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4" end="4"/>
                                            </p:txEl>
                                          </p:spTgt>
                                        </p:tgtEl>
                                        <p:attrNameLst>
                                          <p:attrName>style.visibility</p:attrName>
                                        </p:attrNameLst>
                                      </p:cBhvr>
                                      <p:to>
                                        <p:strVal val="visible"/>
                                      </p:to>
                                    </p:set>
                                    <p:anim calcmode="lin" valueType="num">
                                      <p:cBhvr additive="base">
                                        <p:cTn id="18"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barn(inVertical)">
                                      <p:cBhvr>
                                        <p:cTn id="24" dur="500"/>
                                        <p:tgtEl>
                                          <p:spTgt spid="614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075">
                                            <p:txEl>
                                              <p:pRg st="7" end="7"/>
                                            </p:txEl>
                                          </p:spTgt>
                                        </p:tgtEl>
                                        <p:attrNameLst>
                                          <p:attrName>style.visibility</p:attrName>
                                        </p:attrNameLst>
                                      </p:cBhvr>
                                      <p:to>
                                        <p:strVal val="visible"/>
                                      </p:to>
                                    </p:set>
                                    <p:anim calcmode="lin" valueType="num">
                                      <p:cBhvr additive="base">
                                        <p:cTn id="29"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u="sng" dirty="0"/>
              <a:t>Shallow Water Theory (The Basic Assumptions)</a:t>
            </a:r>
          </a:p>
          <a:p>
            <a:pPr eaLnBrk="1" hangingPunct="1">
              <a:lnSpc>
                <a:spcPct val="80000"/>
              </a:lnSpc>
              <a:defRPr/>
            </a:pPr>
            <a:endParaRPr lang="en-US" sz="2800" dirty="0"/>
          </a:p>
          <a:p>
            <a:pPr eaLnBrk="1" hangingPunct="1">
              <a:lnSpc>
                <a:spcPct val="80000"/>
              </a:lnSpc>
              <a:defRPr/>
            </a:pPr>
            <a:r>
              <a:rPr lang="en-US" sz="2800" dirty="0"/>
              <a:t>	We're going to assume that if the atmosphere can be approximated as a two-dimensional system, since all the conditions and characteristics outlined in "thermal wind" balance can reasonably describe the atmosphere. In addition the vertical scale is much, much, much smaller than the horizontal scale:</a:t>
            </a:r>
          </a:p>
          <a:p>
            <a:pPr eaLnBrk="1" hangingPunct="1">
              <a:lnSpc>
                <a:spcPct val="80000"/>
              </a:lnSpc>
              <a:defRPr/>
            </a:pPr>
            <a:endParaRPr lang="en-US" sz="2800" dirty="0"/>
          </a:p>
          <a:p>
            <a:pPr eaLnBrk="1" hangingPunct="1">
              <a:lnSpc>
                <a:spcPct val="80000"/>
              </a:lnSpc>
              <a:defRPr/>
            </a:pPr>
            <a:r>
              <a:rPr lang="en-US" sz="2800" dirty="0"/>
              <a:t>	H / L  &lt;&lt;&lt; O(1)</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08951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Also, if all the above approximations hold, then </a:t>
            </a:r>
            <a:r>
              <a:rPr lang="en-US" sz="2800" dirty="0">
                <a:latin typeface="Symbol" pitchFamily="18" charset="2"/>
              </a:rPr>
              <a:t> </a:t>
            </a:r>
            <a:r>
              <a:rPr lang="en-US" sz="2800" dirty="0"/>
              <a:t>&lt;&lt;&lt; </a:t>
            </a:r>
            <a:r>
              <a:rPr lang="en-US" sz="2800" dirty="0" err="1"/>
              <a:t>u,v</a:t>
            </a:r>
            <a:r>
              <a:rPr lang="en-US" sz="2800" dirty="0"/>
              <a:t>. This is our justification for shallow water theory.  However, if           then shallow water theory is shot!!!</a:t>
            </a:r>
          </a:p>
          <a:p>
            <a:pPr eaLnBrk="1" hangingPunct="1">
              <a:lnSpc>
                <a:spcPct val="80000"/>
              </a:lnSpc>
              <a:defRPr/>
            </a:pPr>
            <a:endParaRPr lang="en-US" sz="2800" dirty="0"/>
          </a:p>
          <a:p>
            <a:pPr eaLnBrk="1" hangingPunct="1">
              <a:lnSpc>
                <a:spcPct val="80000"/>
              </a:lnSpc>
              <a:defRPr/>
            </a:pPr>
            <a:r>
              <a:rPr lang="en-US" sz="2800" dirty="0"/>
              <a:t>Here is our system:</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667000"/>
            <a:ext cx="948267" cy="304800"/>
          </a:xfrm>
          <a:prstGeom prst="rect">
            <a:avLst/>
          </a:prstGeom>
          <a:solidFill>
            <a:schemeClr val="tx1"/>
          </a:solidFill>
          <a:ln>
            <a:noFill/>
          </a:ln>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5036" y="3179618"/>
            <a:ext cx="4114800" cy="3629564"/>
          </a:xfrm>
          <a:prstGeom prst="rect">
            <a:avLst/>
          </a:prstGeom>
        </p:spPr>
      </p:pic>
    </p:spTree>
    <p:extLst>
      <p:ext uri="{BB962C8B-B14F-4D97-AF65-F5344CB8AC3E}">
        <p14:creationId xmlns:p14="http://schemas.microsoft.com/office/powerpoint/2010/main" val="254006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circle(in)">
                                      <p:cBhvr>
                                        <p:cTn id="13" dur="20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2" end="2"/>
                                            </p:txEl>
                                          </p:spTgt>
                                        </p:tgtEl>
                                        <p:attrNameLst>
                                          <p:attrName>style.visibility</p:attrName>
                                        </p:attrNameLst>
                                      </p:cBhvr>
                                      <p:to>
                                        <p:strVal val="visible"/>
                                      </p:to>
                                    </p:set>
                                    <p:anim calcmode="lin" valueType="num">
                                      <p:cBhvr additive="base">
                                        <p:cTn id="18"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r>
              <a:rPr lang="en-US" sz="2800" dirty="0">
                <a:effectLst/>
              </a:rPr>
              <a:t>Because of the fact that </a:t>
            </a:r>
            <a:r>
              <a:rPr lang="en-US" sz="2800" dirty="0" err="1">
                <a:effectLst/>
              </a:rPr>
              <a:t>Geostrophy</a:t>
            </a:r>
            <a:r>
              <a:rPr lang="en-US" sz="2800" dirty="0">
                <a:effectLst/>
              </a:rPr>
              <a:t> still holds, </a:t>
            </a:r>
            <a:r>
              <a:rPr lang="en-US" sz="2800" dirty="0" err="1">
                <a:effectLst/>
              </a:rPr>
              <a:t>Vorticity</a:t>
            </a:r>
            <a:r>
              <a:rPr lang="en-US" sz="2800" dirty="0">
                <a:effectLst/>
              </a:rPr>
              <a:t>, Divergence, vertical motions, and wind speeds, or your kinematic variables are still of similar magnitude.	</a:t>
            </a:r>
          </a:p>
          <a:p>
            <a:endParaRPr lang="en-US" sz="2800" dirty="0">
              <a:effectLst/>
            </a:endParaRPr>
          </a:p>
          <a:p>
            <a:r>
              <a:rPr lang="en-US" sz="2800" dirty="0">
                <a:effectLst/>
              </a:rPr>
              <a:t>Tropics do interact with the </a:t>
            </a:r>
            <a:r>
              <a:rPr lang="en-US" sz="2800" dirty="0" err="1">
                <a:effectLst/>
              </a:rPr>
              <a:t>extratropics</a:t>
            </a:r>
            <a:r>
              <a:rPr lang="en-US" sz="2800" dirty="0">
                <a:effectLst/>
              </a:rPr>
              <a:t>, can’t avoid this. One can look at the differential heating and heat transport (draw) as being evidence of this.</a:t>
            </a:r>
          </a:p>
          <a:p>
            <a:pPr marL="0" indent="0">
              <a:buNone/>
            </a:pPr>
            <a:endParaRPr lang="en-US" sz="2800" dirty="0">
              <a:effectLst/>
            </a:endParaRP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31255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Again, one of the fundamental assumptions of shallow water theory is: </a:t>
            </a:r>
          </a:p>
          <a:p>
            <a:pPr marL="0" indent="0" eaLnBrk="1" hangingPunct="1">
              <a:lnSpc>
                <a:spcPct val="80000"/>
              </a:lnSpc>
              <a:buNone/>
              <a:defRPr/>
            </a:pPr>
            <a:r>
              <a:rPr lang="en-US" sz="2800" dirty="0"/>
              <a:t>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Where h(</a:t>
            </a:r>
            <a:r>
              <a:rPr lang="en-US" sz="2800" dirty="0" err="1"/>
              <a:t>x,y,z,t</a:t>
            </a:r>
            <a:r>
              <a:rPr lang="en-US" sz="2800" dirty="0"/>
              <a:t>) = height of the “water” and D is mean depth, where D approximately equals H. </a:t>
            </a:r>
          </a:p>
          <a:p>
            <a:pPr marL="0" indent="0" eaLnBrk="1" hangingPunct="1">
              <a:lnSpc>
                <a:spcPct val="80000"/>
              </a:lnSpc>
              <a:buNone/>
              <a:defRPr/>
            </a:pPr>
            <a:endParaRPr lang="en-US" sz="2800" dirty="0"/>
          </a:p>
          <a:p>
            <a:pPr eaLnBrk="1" hangingPunct="1">
              <a:lnSpc>
                <a:spcPct val="80000"/>
              </a:lnSpc>
              <a:defRPr/>
            </a:pPr>
            <a:r>
              <a:rPr lang="en-US" sz="2800" dirty="0"/>
              <a:t>Atmospheric scale height (recall, this is e-folding depth or the atmospheric depth if density were constant) From thermo:  H = RT/g</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799" y="2895600"/>
            <a:ext cx="3803073" cy="685800"/>
          </a:xfrm>
          <a:prstGeom prst="rect">
            <a:avLst/>
          </a:prstGeom>
          <a:solidFill>
            <a:schemeClr val="tx1"/>
          </a:solidFill>
          <a:ln>
            <a:noFill/>
          </a:ln>
          <a:effectLst/>
        </p:spPr>
      </p:pic>
    </p:spTree>
    <p:extLst>
      <p:ext uri="{BB962C8B-B14F-4D97-AF65-F5344CB8AC3E}">
        <p14:creationId xmlns:p14="http://schemas.microsoft.com/office/powerpoint/2010/main" val="410647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Effect transition="in" filter="circle(in)">
                                      <p:cBhvr>
                                        <p:cTn id="19" dur="2000"/>
                                        <p:tgtEl>
                                          <p:spTgt spid="614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4" end="4"/>
                                            </p:txEl>
                                          </p:spTgt>
                                        </p:tgtEl>
                                        <p:attrNameLst>
                                          <p:attrName>style.visibility</p:attrName>
                                        </p:attrNameLst>
                                      </p:cBhvr>
                                      <p:to>
                                        <p:strVal val="visible"/>
                                      </p:to>
                                    </p:set>
                                    <p:anim calcmode="lin" valueType="num">
                                      <p:cBhvr additive="base">
                                        <p:cTn id="24"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075">
                                            <p:txEl>
                                              <p:pRg st="6" end="6"/>
                                            </p:txEl>
                                          </p:spTgt>
                                        </p:tgtEl>
                                        <p:attrNameLst>
                                          <p:attrName>style.visibility</p:attrName>
                                        </p:attrNameLst>
                                      </p:cBhvr>
                                      <p:to>
                                        <p:strVal val="visible"/>
                                      </p:to>
                                    </p:set>
                                    <p:anim calcmode="lin" valueType="num">
                                      <p:cBhvr additive="base">
                                        <p:cTn id="30"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H ~ O(10 km) and L ~ O(2000 – 10,000 km)   Typical Synoptic and Planetary Scale!</a:t>
            </a:r>
          </a:p>
          <a:p>
            <a:pPr eaLnBrk="1" hangingPunct="1">
              <a:lnSpc>
                <a:spcPct val="80000"/>
              </a:lnSpc>
              <a:defRPr/>
            </a:pPr>
            <a:endParaRPr lang="en-US" sz="2800" dirty="0"/>
          </a:p>
          <a:p>
            <a:pPr eaLnBrk="1" hangingPunct="1">
              <a:lnSpc>
                <a:spcPct val="80000"/>
              </a:lnSpc>
              <a:defRPr/>
            </a:pPr>
            <a:r>
              <a:rPr lang="en-US" sz="2800" dirty="0"/>
              <a:t>OK, let's look back at the "Channel model“. In this system, motions will be “pure” and we can study wave phenomena.</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6018" y="3810000"/>
            <a:ext cx="3657600" cy="322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732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animEffect transition="in" filter="circle(in)">
                                      <p:cBhvr>
                                        <p:cTn id="19"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In the “flat bottom” channel, we can solve the equation of motion and get three solutions (representing Gravity waves or Kelvin type waves, and Poincare waves). </a:t>
            </a:r>
          </a:p>
          <a:p>
            <a:pPr eaLnBrk="1" hangingPunct="1">
              <a:lnSpc>
                <a:spcPct val="80000"/>
              </a:lnSpc>
              <a:defRPr/>
            </a:pPr>
            <a:endParaRPr lang="en-US" sz="2800" dirty="0"/>
          </a:p>
          <a:p>
            <a:pPr eaLnBrk="1" hangingPunct="1">
              <a:lnSpc>
                <a:spcPct val="80000"/>
              </a:lnSpc>
              <a:defRPr/>
            </a:pPr>
            <a:r>
              <a:rPr lang="en-US" sz="2800" dirty="0"/>
              <a:t>The </a:t>
            </a:r>
            <a:r>
              <a:rPr lang="en-US" sz="2800" dirty="0" err="1"/>
              <a:t>Rossby</a:t>
            </a:r>
            <a:r>
              <a:rPr lang="en-US" sz="2800" dirty="0"/>
              <a:t> Wave:  </a:t>
            </a:r>
          </a:p>
          <a:p>
            <a:pPr eaLnBrk="1" hangingPunct="1">
              <a:lnSpc>
                <a:spcPct val="80000"/>
              </a:lnSpc>
              <a:defRPr/>
            </a:pPr>
            <a:endParaRPr lang="en-US" sz="2800" dirty="0"/>
          </a:p>
          <a:p>
            <a:pPr eaLnBrk="1" hangingPunct="1">
              <a:lnSpc>
                <a:spcPct val="80000"/>
              </a:lnSpc>
              <a:defRPr/>
            </a:pPr>
            <a:r>
              <a:rPr lang="en-US" sz="2800" dirty="0"/>
              <a:t>A slowly evolving inertia wave that owes it’s very existence to bottom “topography”. These waves don’t exist in “pure” form” in the real atmosphere.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40269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We must think of topography as not just orography, but the shape and orientation of our “channel”, especially the surface. </a:t>
            </a:r>
          </a:p>
          <a:p>
            <a:pPr eaLnBrk="1" hangingPunct="1">
              <a:lnSpc>
                <a:spcPct val="80000"/>
              </a:lnSpc>
              <a:defRPr/>
            </a:pPr>
            <a:endParaRPr lang="en-US" sz="2800" dirty="0"/>
          </a:p>
          <a:p>
            <a:pPr eaLnBrk="1" hangingPunct="1">
              <a:lnSpc>
                <a:spcPct val="80000"/>
              </a:lnSpc>
              <a:defRPr/>
            </a:pPr>
            <a:r>
              <a:rPr lang="en-US" sz="2800" dirty="0"/>
              <a:t>Look at the water tank:</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3200399"/>
            <a:ext cx="3733800" cy="3293493"/>
          </a:xfrm>
          <a:prstGeom prst="rect">
            <a:avLst/>
          </a:prstGeom>
        </p:spPr>
      </p:pic>
    </p:spTree>
    <p:extLst>
      <p:ext uri="{BB962C8B-B14F-4D97-AF65-F5344CB8AC3E}">
        <p14:creationId xmlns:p14="http://schemas.microsoft.com/office/powerpoint/2010/main" val="359795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Dishpan from lab and dishpan with bottom topography: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800" y="3200400"/>
            <a:ext cx="4600046" cy="258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3373" y="2724768"/>
            <a:ext cx="4013802" cy="3540476"/>
          </a:xfrm>
          <a:prstGeom prst="rect">
            <a:avLst/>
          </a:prstGeom>
        </p:spPr>
      </p:pic>
    </p:spTree>
    <p:extLst>
      <p:ext uri="{BB962C8B-B14F-4D97-AF65-F5344CB8AC3E}">
        <p14:creationId xmlns:p14="http://schemas.microsoft.com/office/powerpoint/2010/main" val="140228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barn(inVertical)">
                                      <p:cBhvr>
                                        <p:cTn id="13" dur="500"/>
                                        <p:tgtEl>
                                          <p:spTgt spid="819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Recall continuity in the shallow water body, give us “potential” </a:t>
            </a:r>
            <a:r>
              <a:rPr lang="en-US" sz="2800" dirty="0" err="1"/>
              <a:t>vorticity</a:t>
            </a:r>
            <a:r>
              <a:rPr lang="en-US" sz="2800" dirty="0"/>
              <a:t> (ATMS 9350) : ( </a:t>
            </a:r>
            <a:r>
              <a:rPr lang="en-US" sz="2800" dirty="0">
                <a:latin typeface="Symbol" pitchFamily="18" charset="2"/>
              </a:rPr>
              <a:t>  </a:t>
            </a:r>
            <a:r>
              <a:rPr lang="en-US" sz="2800" dirty="0"/>
              <a:t>+ f) / H = Const.</a:t>
            </a:r>
          </a:p>
          <a:p>
            <a:pPr eaLnBrk="1" hangingPunct="1">
              <a:lnSpc>
                <a:spcPct val="80000"/>
              </a:lnSpc>
              <a:defRPr/>
            </a:pPr>
            <a:endParaRPr lang="en-US" sz="2800" dirty="0"/>
          </a:p>
          <a:p>
            <a:pPr eaLnBrk="1" hangingPunct="1">
              <a:lnSpc>
                <a:spcPct val="80000"/>
              </a:lnSpc>
              <a:defRPr/>
            </a:pPr>
            <a:r>
              <a:rPr lang="en-US" sz="2800" dirty="0"/>
              <a:t>Why is “topography” important?</a:t>
            </a:r>
          </a:p>
          <a:p>
            <a:pPr eaLnBrk="1" hangingPunct="1">
              <a:lnSpc>
                <a:spcPct val="80000"/>
              </a:lnSpc>
              <a:defRPr/>
            </a:pPr>
            <a:endParaRPr lang="en-US" sz="2800" dirty="0"/>
          </a:p>
          <a:p>
            <a:pPr eaLnBrk="1" hangingPunct="1">
              <a:lnSpc>
                <a:spcPct val="80000"/>
              </a:lnSpc>
              <a:defRPr/>
            </a:pPr>
            <a:r>
              <a:rPr lang="en-US" sz="2800" dirty="0"/>
              <a:t>We’ve made the model more real. So w/different H, or fluid depth, we have different PV in each column! This is how we generate </a:t>
            </a:r>
            <a:r>
              <a:rPr lang="en-US" sz="2800" dirty="0" err="1"/>
              <a:t>Rossby</a:t>
            </a:r>
            <a:r>
              <a:rPr lang="en-US" sz="2800" dirty="0"/>
              <a:t> Waves. PV gradients, in the interior of the fluid are important!</a:t>
            </a:r>
          </a:p>
          <a:p>
            <a:pPr marL="0" indent="0" eaLnBrk="1" hangingPunct="1">
              <a:lnSpc>
                <a:spcPct val="80000"/>
              </a:lnSpc>
              <a:buNone/>
              <a:defRPr/>
            </a:pPr>
            <a:r>
              <a:rPr lang="en-US" sz="2800" dirty="0"/>
              <a:t> </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340573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5" end="5"/>
                                            </p:txEl>
                                          </p:spTgt>
                                        </p:tgtEl>
                                        <p:attrNameLst>
                                          <p:attrName>style.visibility</p:attrName>
                                        </p:attrNameLst>
                                      </p:cBhvr>
                                      <p:to>
                                        <p:strVal val="visible"/>
                                      </p:to>
                                    </p:set>
                                    <p:anim calcmode="lin" valueType="num">
                                      <p:cBhvr additive="base">
                                        <p:cTn id="25"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So lets, specify depth of the fluid as varying in y (kind of like the </a:t>
            </a:r>
            <a:r>
              <a:rPr lang="en-US" sz="2800" dirty="0" err="1"/>
              <a:t>atms</a:t>
            </a:r>
            <a:r>
              <a:rPr lang="en-US" sz="2800" dirty="0"/>
              <a:t>.). Small slope! </a:t>
            </a:r>
          </a:p>
          <a:p>
            <a:pPr eaLnBrk="1" hangingPunct="1">
              <a:lnSpc>
                <a:spcPct val="80000"/>
              </a:lnSpc>
              <a:defRPr/>
            </a:pPr>
            <a:endParaRPr lang="en-US" sz="2800" dirty="0"/>
          </a:p>
          <a:p>
            <a:pPr eaLnBrk="1" hangingPunct="1">
              <a:lnSpc>
                <a:spcPct val="80000"/>
              </a:lnSpc>
              <a:defRPr/>
            </a:pPr>
            <a:r>
              <a:rPr lang="en-US" sz="2800" dirty="0"/>
              <a:t>Ho = Do(1-(</a:t>
            </a:r>
            <a:r>
              <a:rPr lang="en-US" sz="2800" dirty="0" err="1"/>
              <a:t>sy</a:t>
            </a:r>
            <a:r>
              <a:rPr lang="en-US" sz="2800" dirty="0"/>
              <a:t>/L)) (Each assumption has made the shallow water system a bit more realistic!)</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Now... let’s invoke the Gravity Wave Equation from ATMS 9350: (take del dot 2-D N-S and del cross 2-D N-S and combine:</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spTree>
    <p:extLst>
      <p:ext uri="{BB962C8B-B14F-4D97-AF65-F5344CB8AC3E}">
        <p14:creationId xmlns:p14="http://schemas.microsoft.com/office/powerpoint/2010/main" val="208951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additive="base">
                                        <p:cTn id="19"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Here it is, here we let: H be the depth of the fluid:   H(</a:t>
            </a:r>
            <a:r>
              <a:rPr lang="en-US" sz="2800" dirty="0" err="1"/>
              <a:t>x,y,t</a:t>
            </a:r>
            <a:r>
              <a:rPr lang="en-US" sz="2800" dirty="0"/>
              <a:t>) is equal to</a:t>
            </a:r>
          </a:p>
          <a:p>
            <a:pPr eaLnBrk="1" hangingPunct="1">
              <a:lnSpc>
                <a:spcPct val="80000"/>
              </a:lnSpc>
              <a:defRPr/>
            </a:pPr>
            <a:endParaRPr lang="en-US" sz="2800" dirty="0"/>
          </a:p>
          <a:p>
            <a:pPr eaLnBrk="1" hangingPunct="1">
              <a:lnSpc>
                <a:spcPct val="80000"/>
              </a:lnSpc>
              <a:defRPr/>
            </a:pPr>
            <a:r>
              <a:rPr lang="en-US" sz="2800" dirty="0"/>
              <a:t>Ho(</a:t>
            </a:r>
            <a:r>
              <a:rPr lang="en-US" sz="2800" dirty="0" err="1"/>
              <a:t>x,y</a:t>
            </a:r>
            <a:r>
              <a:rPr lang="en-US" sz="2800" dirty="0"/>
              <a:t>) (Time averaged fluid depth) + </a:t>
            </a:r>
            <a:r>
              <a:rPr lang="en-US" sz="2800" dirty="0">
                <a:latin typeface="Symbol" pitchFamily="18" charset="2"/>
              </a:rPr>
              <a:t>(</a:t>
            </a:r>
            <a:r>
              <a:rPr lang="en-US" sz="2800" dirty="0" err="1"/>
              <a:t>x,y,t</a:t>
            </a:r>
            <a:r>
              <a:rPr lang="en-US" sz="2800" dirty="0"/>
              <a:t>) (perturbation depth) </a:t>
            </a:r>
          </a:p>
          <a:p>
            <a:pPr eaLnBrk="1" hangingPunct="1">
              <a:lnSpc>
                <a:spcPct val="80000"/>
              </a:lnSpc>
              <a:defRPr/>
            </a:pPr>
            <a:endParaRPr lang="en-US" sz="2800" dirty="0"/>
          </a:p>
          <a:p>
            <a:pPr eaLnBrk="1" hangingPunct="1">
              <a:lnSpc>
                <a:spcPct val="80000"/>
              </a:lnSpc>
              <a:defRPr/>
            </a:pPr>
            <a:r>
              <a:rPr lang="en-US" sz="2800" dirty="0"/>
              <a:t>Recall our basic assumptions from shallow water theory: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5334000"/>
            <a:ext cx="6487222" cy="990600"/>
          </a:xfrm>
          <a:prstGeom prst="rect">
            <a:avLst/>
          </a:prstGeom>
          <a:solidFill>
            <a:schemeClr val="tx1"/>
          </a:solidFill>
          <a:ln>
            <a:noFill/>
          </a:ln>
          <a:effectLst/>
        </p:spPr>
      </p:pic>
    </p:spTree>
    <p:extLst>
      <p:ext uri="{BB962C8B-B14F-4D97-AF65-F5344CB8AC3E}">
        <p14:creationId xmlns:p14="http://schemas.microsoft.com/office/powerpoint/2010/main" val="254006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 calcmode="lin" valueType="num">
                                      <p:cBhvr additive="base">
                                        <p:cTn id="19"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218"/>
                                        </p:tgtEl>
                                        <p:attrNameLst>
                                          <p:attrName>style.visibility</p:attrName>
                                        </p:attrNameLst>
                                      </p:cBhvr>
                                      <p:to>
                                        <p:strVal val="visible"/>
                                      </p:to>
                                    </p:set>
                                    <p:animEffect transition="in" filter="wipe(down)">
                                      <p:cBhvr>
                                        <p:cTn id="25"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Here Ho = Do(1-(</a:t>
            </a:r>
            <a:r>
              <a:rPr lang="en-US" sz="2800" dirty="0" err="1"/>
              <a:t>sy</a:t>
            </a:r>
            <a:r>
              <a:rPr lang="en-US" sz="2800" dirty="0"/>
              <a:t>/L)) (Each assumption has made the shallow water system a bit more realistic!) </a:t>
            </a:r>
          </a:p>
          <a:p>
            <a:pPr eaLnBrk="1" hangingPunct="1">
              <a:lnSpc>
                <a:spcPct val="80000"/>
              </a:lnSpc>
              <a:defRPr/>
            </a:pPr>
            <a:endParaRPr lang="en-US" sz="2800" dirty="0"/>
          </a:p>
          <a:p>
            <a:pPr eaLnBrk="1" hangingPunct="1">
              <a:lnSpc>
                <a:spcPct val="80000"/>
              </a:lnSpc>
              <a:defRPr/>
            </a:pPr>
            <a:r>
              <a:rPr lang="en-US" sz="2800" dirty="0"/>
              <a:t>Let's go back to our Normal Mode Solution as in "</a:t>
            </a:r>
            <a:r>
              <a:rPr lang="en-US" sz="2800" dirty="0" err="1"/>
              <a:t>Pedlosky</a:t>
            </a:r>
            <a:r>
              <a:rPr lang="en-US" sz="2800" dirty="0"/>
              <a:t>" or: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Plug it in to (1) and do some math and get:</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3364" y="4343400"/>
            <a:ext cx="3429000" cy="762000"/>
          </a:xfrm>
          <a:prstGeom prst="rect">
            <a:avLst/>
          </a:prstGeom>
          <a:solidFill>
            <a:schemeClr val="tx1"/>
          </a:solidFill>
          <a:ln>
            <a:noFill/>
          </a:ln>
          <a:effectLst/>
        </p:spPr>
      </p:pic>
    </p:spTree>
    <p:extLst>
      <p:ext uri="{BB962C8B-B14F-4D97-AF65-F5344CB8AC3E}">
        <p14:creationId xmlns:p14="http://schemas.microsoft.com/office/powerpoint/2010/main" val="410647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42"/>
                                        </p:tgtEl>
                                        <p:attrNameLst>
                                          <p:attrName>style.visibility</p:attrName>
                                        </p:attrNameLst>
                                      </p:cBhvr>
                                      <p:to>
                                        <p:strVal val="visible"/>
                                      </p:to>
                                    </p:set>
                                    <p:animEffect transition="in" filter="barn(inVertical)">
                                      <p:cBhvr>
                                        <p:cTn id="19" dur="500"/>
                                        <p:tgtEl>
                                          <p:spTgt spid="1024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6" end="6"/>
                                            </p:txEl>
                                          </p:spTgt>
                                        </p:tgtEl>
                                        <p:attrNameLst>
                                          <p:attrName>style.visibility</p:attrName>
                                        </p:attrNameLst>
                                      </p:cBhvr>
                                      <p:to>
                                        <p:strVal val="visible"/>
                                      </p:to>
                                    </p:set>
                                    <p:anim calcmode="lin" valueType="num">
                                      <p:cBhvr additive="base">
                                        <p:cTn id="24"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Here ‘tis (can you do it?):</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err="1"/>
              <a:t>Omigosh</a:t>
            </a:r>
            <a:r>
              <a:rPr lang="en-US" sz="2800" dirty="0"/>
              <a:t>! It's a very highly non-linear Partial Differential Equation!</a:t>
            </a:r>
          </a:p>
          <a:p>
            <a:pPr eaLnBrk="1" hangingPunct="1">
              <a:lnSpc>
                <a:spcPct val="80000"/>
              </a:lnSpc>
              <a:defRPr/>
            </a:pPr>
            <a:endParaRPr lang="en-US" sz="2800" dirty="0"/>
          </a:p>
          <a:p>
            <a:pPr eaLnBrk="1" hangingPunct="1">
              <a:lnSpc>
                <a:spcPct val="80000"/>
              </a:lnSpc>
              <a:defRPr/>
            </a:pPr>
            <a:r>
              <a:rPr lang="en-US" sz="2800" dirty="0"/>
              <a:t> </a:t>
            </a:r>
          </a:p>
        </p:txBody>
      </p:sp>
      <p:pic>
        <p:nvPicPr>
          <p:cNvPr id="4100" name="Picture 5" descr="Hurricane History">
            <a:hlinkClick r:id="rId3"/>
          </p:cNvPr>
          <p:cNvPicPr>
            <a:picLocks noChangeAspect="1" noChangeArrowheads="1"/>
          </p:cNvPicPr>
          <p:nvPr/>
        </p:nvPicPr>
        <p:blipFill>
          <a:blip r:embed="rId4"/>
          <a:srcRect/>
          <a:stretch>
            <a:fillRect/>
          </a:stretch>
        </p:blipFill>
        <p:spPr bwMode="auto">
          <a:xfrm>
            <a:off x="457200" y="381000"/>
            <a:ext cx="752475" cy="962025"/>
          </a:xfrm>
          <a:prstGeom prst="rect">
            <a:avLst/>
          </a:prstGeom>
          <a:noFill/>
          <a:ln w="9525">
            <a:noFill/>
            <a:miter lim="800000"/>
            <a:headEnd/>
            <a:tailEnd/>
          </a:ln>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2590800"/>
            <a:ext cx="4800600" cy="2951018"/>
          </a:xfrm>
          <a:prstGeom prst="rect">
            <a:avLst/>
          </a:prstGeom>
          <a:solidFill>
            <a:schemeClr val="tx1"/>
          </a:solidFill>
          <a:ln>
            <a:noFill/>
          </a:ln>
          <a:effectLst/>
        </p:spPr>
      </p:pic>
    </p:spTree>
    <p:extLst>
      <p:ext uri="{BB962C8B-B14F-4D97-AF65-F5344CB8AC3E}">
        <p14:creationId xmlns:p14="http://schemas.microsoft.com/office/powerpoint/2010/main" val="406732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1" end="11"/>
                                            </p:txEl>
                                          </p:spTgt>
                                        </p:tgtEl>
                                        <p:attrNameLst>
                                          <p:attrName>style.visibility</p:attrName>
                                        </p:attrNameLst>
                                      </p:cBhvr>
                                      <p:to>
                                        <p:strVal val="visible"/>
                                      </p:to>
                                    </p:set>
                                    <p:anim calcmode="lin" valueType="num">
                                      <p:cBhvr additive="base">
                                        <p:cTn id="13" dur="500" fill="hold"/>
                                        <p:tgtEl>
                                          <p:spTgt spid="3075">
                                            <p:txEl>
                                              <p:pRg st="11" end="1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9" end="9"/>
                                            </p:txEl>
                                          </p:spTgt>
                                        </p:tgtEl>
                                        <p:attrNameLst>
                                          <p:attrName>style.visibility</p:attrName>
                                        </p:attrNameLst>
                                      </p:cBhvr>
                                      <p:to>
                                        <p:strVal val="visible"/>
                                      </p:to>
                                    </p:set>
                                    <p:anim calcmode="lin" valueType="num">
                                      <p:cBhvr additive="base">
                                        <p:cTn id="19" dur="500" fill="hold"/>
                                        <p:tgtEl>
                                          <p:spTgt spid="3075">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1266"/>
                                        </p:tgtEl>
                                        <p:attrNameLst>
                                          <p:attrName>style.visibility</p:attrName>
                                        </p:attrNameLst>
                                      </p:cBhvr>
                                      <p:to>
                                        <p:strVal val="visible"/>
                                      </p:to>
                                    </p:set>
                                    <p:animEffect transition="in" filter="circle(in)">
                                      <p:cBhvr>
                                        <p:cTn id="25"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ATMS 8450 Tropical Met.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9400" y="2514600"/>
            <a:ext cx="3941938" cy="3508375"/>
          </a:xfrm>
        </p:spPr>
      </p:pic>
      <p:sp>
        <p:nvSpPr>
          <p:cNvPr id="5" name="TextBox 4"/>
          <p:cNvSpPr txBox="1"/>
          <p:nvPr/>
        </p:nvSpPr>
        <p:spPr>
          <a:xfrm>
            <a:off x="1371600" y="2743200"/>
            <a:ext cx="1011815" cy="369332"/>
          </a:xfrm>
          <a:prstGeom prst="rect">
            <a:avLst/>
          </a:prstGeom>
          <a:noFill/>
        </p:spPr>
        <p:txBody>
          <a:bodyPr wrap="none" rtlCol="0">
            <a:spAutoFit/>
          </a:bodyPr>
          <a:lstStyle/>
          <a:p>
            <a:r>
              <a:rPr lang="en-US" dirty="0"/>
              <a:t>Energy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749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00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Now: The Boundary Conditions (assume v = 0 at y = 0 and y = L) (arise out of vg – we do in more detail in ATMS 9350):</a:t>
            </a:r>
          </a:p>
          <a:p>
            <a:pPr eaLnBrk="1" hangingPunct="1">
              <a:lnSpc>
                <a:spcPct val="80000"/>
              </a:lnSpc>
              <a:defRPr/>
            </a:pPr>
            <a:endParaRPr lang="en-US" sz="2800" dirty="0"/>
          </a:p>
          <a:p>
            <a:pPr eaLnBrk="1" hangingPunct="1">
              <a:lnSpc>
                <a:spcPct val="80000"/>
              </a:lnSpc>
              <a:defRPr/>
            </a:pPr>
            <a:r>
              <a:rPr lang="en-US" sz="2800" dirty="0"/>
              <a:t>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put in normal mode solutions and get (as in ATMS 9350 and for flat bottom):</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459896" cy="1219200"/>
          </a:xfrm>
          <a:prstGeom prst="rect">
            <a:avLst/>
          </a:prstGeom>
          <a:solidFill>
            <a:schemeClr val="tx1"/>
          </a:solidFill>
          <a:ln>
            <a:noFill/>
          </a:ln>
          <a:effectLst/>
        </p:spPr>
      </p:pic>
    </p:spTree>
    <p:extLst>
      <p:ext uri="{BB962C8B-B14F-4D97-AF65-F5344CB8AC3E}">
        <p14:creationId xmlns:p14="http://schemas.microsoft.com/office/powerpoint/2010/main" val="40269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290"/>
                                        </p:tgtEl>
                                        <p:attrNameLst>
                                          <p:attrName>style.visibility</p:attrName>
                                        </p:attrNameLst>
                                      </p:cBhvr>
                                      <p:to>
                                        <p:strVal val="visible"/>
                                      </p:to>
                                    </p:set>
                                    <p:animEffect transition="in" filter="circle(in)">
                                      <p:cBhvr>
                                        <p:cTn id="19" dur="2000"/>
                                        <p:tgtEl>
                                          <p:spTgt spid="1229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6" end="6"/>
                                            </p:txEl>
                                          </p:spTgt>
                                        </p:tgtEl>
                                        <p:attrNameLst>
                                          <p:attrName>style.visibility</p:attrName>
                                        </p:attrNameLst>
                                      </p:cBhvr>
                                      <p:to>
                                        <p:strVal val="visible"/>
                                      </p:to>
                                    </p:set>
                                    <p:anim calcmode="lin" valueType="num">
                                      <p:cBhvr additive="base">
                                        <p:cTn id="24"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This mess: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Now since s &lt;&lt; 1 so, 1 &gt;&gt;&gt;&gt; (</a:t>
            </a:r>
            <a:r>
              <a:rPr lang="en-US" sz="2800" dirty="0" err="1"/>
              <a:t>sy</a:t>
            </a:r>
            <a:r>
              <a:rPr lang="en-US" sz="2800" dirty="0"/>
              <a:t>/L), so let's reduce the  terms to 1, in the GW equation. We’ll “cheat” a bit, but we can't do this everywhere though! This linearizes the equation:</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133600"/>
            <a:ext cx="1752600" cy="1941606"/>
          </a:xfrm>
          <a:prstGeom prst="rect">
            <a:avLst/>
          </a:prstGeom>
          <a:solidFill>
            <a:schemeClr val="tx1"/>
          </a:solidFill>
          <a:ln>
            <a:noFill/>
          </a:ln>
          <a:effectLst/>
        </p:spPr>
      </p:pic>
    </p:spTree>
    <p:extLst>
      <p:ext uri="{BB962C8B-B14F-4D97-AF65-F5344CB8AC3E}">
        <p14:creationId xmlns:p14="http://schemas.microsoft.com/office/powerpoint/2010/main" val="359795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wipe(down)">
                                      <p:cBhvr>
                                        <p:cTn id="13" dur="500"/>
                                        <p:tgtEl>
                                          <p:spTgt spid="133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5" end="5"/>
                                            </p:txEl>
                                          </p:spTgt>
                                        </p:tgtEl>
                                        <p:attrNameLst>
                                          <p:attrName>style.visibility</p:attrName>
                                        </p:attrNameLst>
                                      </p:cBhvr>
                                      <p:to>
                                        <p:strVal val="visible"/>
                                      </p:to>
                                    </p:set>
                                    <p:anim calcmode="lin" valueType="num">
                                      <p:cBhvr additive="base">
                                        <p:cTn id="18"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A little better (from GWE):</a:t>
            </a:r>
          </a:p>
          <a:p>
            <a:pPr eaLnBrk="1" hangingPunct="1">
              <a:lnSpc>
                <a:spcPct val="80000"/>
              </a:lnSpc>
              <a:defRPr/>
            </a:pPr>
            <a:endParaRPr lang="en-US" sz="2800" dirty="0"/>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472" y="2802370"/>
            <a:ext cx="6429208" cy="2379230"/>
          </a:xfrm>
          <a:prstGeom prst="rect">
            <a:avLst/>
          </a:prstGeom>
          <a:solidFill>
            <a:schemeClr val="tx1"/>
          </a:solidFill>
          <a:ln>
            <a:noFill/>
          </a:ln>
          <a:effectLst/>
        </p:spPr>
      </p:pic>
    </p:spTree>
    <p:extLst>
      <p:ext uri="{BB962C8B-B14F-4D97-AF65-F5344CB8AC3E}">
        <p14:creationId xmlns:p14="http://schemas.microsoft.com/office/powerpoint/2010/main" val="140228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circle(in)">
                                      <p:cBhvr>
                                        <p:cTn id="13" dur="2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Assume the form:			 </a:t>
            </a:r>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eaLnBrk="1" hangingPunct="1">
              <a:lnSpc>
                <a:spcPct val="80000"/>
              </a:lnSpc>
              <a:defRPr/>
            </a:pPr>
            <a:r>
              <a:rPr lang="en-US" sz="2800" dirty="0"/>
              <a:t>Now we can solve like any </a:t>
            </a:r>
            <a:r>
              <a:rPr lang="en-US" sz="2800" dirty="0" err="1"/>
              <a:t>ol</a:t>
            </a:r>
            <a:r>
              <a:rPr lang="en-US" sz="2800" dirty="0"/>
              <a:t>' differential equation!!!</a:t>
            </a:r>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eaLnBrk="1" hangingPunct="1">
              <a:lnSpc>
                <a:spcPct val="80000"/>
              </a:lnSpc>
              <a:defRPr/>
            </a:pPr>
            <a:r>
              <a:rPr lang="en-US" sz="2800" dirty="0"/>
              <a:t>Then, you can use the indicial equation:</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599" y="2286000"/>
            <a:ext cx="1502229" cy="685800"/>
          </a:xfrm>
          <a:prstGeom prst="rect">
            <a:avLst/>
          </a:prstGeom>
          <a:solidFill>
            <a:schemeClr val="tx1"/>
          </a:solidFill>
          <a:ln>
            <a:noFill/>
          </a:ln>
          <a:effec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1813" y="5410200"/>
            <a:ext cx="4495800" cy="876300"/>
          </a:xfrm>
          <a:prstGeom prst="rect">
            <a:avLst/>
          </a:prstGeom>
          <a:solidFill>
            <a:schemeClr val="tx1"/>
          </a:solidFill>
          <a:ln>
            <a:noFill/>
          </a:ln>
          <a:effectLst/>
        </p:spPr>
      </p:pic>
    </p:spTree>
    <p:extLst>
      <p:ext uri="{BB962C8B-B14F-4D97-AF65-F5344CB8AC3E}">
        <p14:creationId xmlns:p14="http://schemas.microsoft.com/office/powerpoint/2010/main" val="161551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down)">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3" end="3"/>
                                            </p:txEl>
                                          </p:spTgt>
                                        </p:tgtEl>
                                        <p:attrNameLst>
                                          <p:attrName>style.visibility</p:attrName>
                                        </p:attrNameLst>
                                      </p:cBhvr>
                                      <p:to>
                                        <p:strVal val="visible"/>
                                      </p:to>
                                    </p:set>
                                    <p:anim calcmode="lin" valueType="num">
                                      <p:cBhvr additive="base">
                                        <p:cTn id="18"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6" end="6"/>
                                            </p:txEl>
                                          </p:spTgt>
                                        </p:tgtEl>
                                        <p:attrNameLst>
                                          <p:attrName>style.visibility</p:attrName>
                                        </p:attrNameLst>
                                      </p:cBhvr>
                                      <p:to>
                                        <p:strVal val="visible"/>
                                      </p:to>
                                    </p:set>
                                    <p:anim calcmode="lin" valueType="num">
                                      <p:cBhvr additive="base">
                                        <p:cTn id="24"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123"/>
                                        </p:tgtEl>
                                        <p:attrNameLst>
                                          <p:attrName>style.visibility</p:attrName>
                                        </p:attrNameLst>
                                      </p:cBhvr>
                                      <p:to>
                                        <p:strVal val="visible"/>
                                      </p:to>
                                    </p:set>
                                    <p:animEffect transition="in" filter="wipe(down)">
                                      <p:cBhvr>
                                        <p:cTn id="30"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Solve this beast (complete square, or use quadratic formula): </a:t>
            </a:r>
          </a:p>
          <a:p>
            <a:pPr eaLnBrk="1" hangingPunct="1">
              <a:lnSpc>
                <a:spcPct val="80000"/>
              </a:lnSpc>
              <a:defRPr/>
            </a:pPr>
            <a:endParaRPr lang="en-US" sz="2800" dirty="0"/>
          </a:p>
          <a:p>
            <a:pPr marL="0" indent="0" eaLnBrk="1" hangingPunct="1">
              <a:lnSpc>
                <a:spcPct val="80000"/>
              </a:lnSpc>
              <a:buNone/>
              <a:defRPr/>
            </a:pPr>
            <a:endParaRPr lang="en-US" sz="2800" dirty="0"/>
          </a:p>
          <a:p>
            <a:pPr eaLnBrk="1" hangingPunct="1">
              <a:lnSpc>
                <a:spcPct val="80000"/>
              </a:lnSpc>
              <a:defRPr/>
            </a:pPr>
            <a:endParaRPr lang="en-US" sz="2800" dirty="0"/>
          </a:p>
          <a:p>
            <a:pPr eaLnBrk="1" hangingPunct="1">
              <a:lnSpc>
                <a:spcPct val="80000"/>
              </a:lnSpc>
              <a:defRPr/>
            </a:pPr>
            <a:r>
              <a:rPr lang="en-US" sz="2800" dirty="0"/>
              <a:t>Recall (gravity wave phase speed):</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819400"/>
            <a:ext cx="4457700" cy="885825"/>
          </a:xfrm>
          <a:prstGeom prst="rect">
            <a:avLst/>
          </a:prstGeom>
          <a:solidFill>
            <a:schemeClr val="tx1"/>
          </a:solidFill>
          <a:ln>
            <a:noFill/>
          </a:ln>
          <a:effec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4724400"/>
            <a:ext cx="2397760" cy="914400"/>
          </a:xfrm>
          <a:prstGeom prst="rect">
            <a:avLst/>
          </a:prstGeom>
          <a:solidFill>
            <a:schemeClr val="tx1"/>
          </a:solidFill>
          <a:ln>
            <a:noFill/>
          </a:ln>
          <a:effectLst/>
        </p:spPr>
      </p:pic>
    </p:spTree>
    <p:extLst>
      <p:ext uri="{BB962C8B-B14F-4D97-AF65-F5344CB8AC3E}">
        <p14:creationId xmlns:p14="http://schemas.microsoft.com/office/powerpoint/2010/main" val="29311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circle(in)">
                                      <p:cBhvr>
                                        <p:cTn id="13" dur="20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5">
                                            <p:txEl>
                                              <p:pRg st="4" end="4"/>
                                            </p:txEl>
                                          </p:spTgt>
                                        </p:tgtEl>
                                        <p:attrNameLst>
                                          <p:attrName>style.visibility</p:attrName>
                                        </p:attrNameLst>
                                      </p:cBhvr>
                                      <p:to>
                                        <p:strVal val="visible"/>
                                      </p:to>
                                    </p:set>
                                    <p:anim calcmode="lin" valueType="num">
                                      <p:cBhvr additive="base">
                                        <p:cTn id="18"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6147"/>
                                        </p:tgtEl>
                                        <p:attrNameLst>
                                          <p:attrName>style.visibility</p:attrName>
                                        </p:attrNameLst>
                                      </p:cBhvr>
                                      <p:to>
                                        <p:strVal val="visible"/>
                                      </p:to>
                                    </p:set>
                                    <p:animEffect transition="in" filter="circle(in)">
                                      <p:cBhvr>
                                        <p:cTn id="24"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And the solution has the form:</a:t>
            </a:r>
          </a:p>
          <a:p>
            <a:pPr marL="0" indent="0" eaLnBrk="1" hangingPunct="1">
              <a:lnSpc>
                <a:spcPct val="80000"/>
              </a:lnSpc>
              <a:buNone/>
              <a:defRPr/>
            </a:pPr>
            <a:r>
              <a:rPr lang="en-US" sz="2800" dirty="0"/>
              <a:t>	 </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This, like the dispersion relation if we assumed no slope on the bottom and solved the equation using Sturm </a:t>
            </a:r>
            <a:r>
              <a:rPr lang="en-US" sz="2800" dirty="0" err="1"/>
              <a:t>Liouville</a:t>
            </a:r>
            <a:r>
              <a:rPr lang="en-US" sz="2800" dirty="0"/>
              <a:t> technique (</a:t>
            </a:r>
            <a:r>
              <a:rPr lang="en-US" sz="2800" dirty="0" err="1"/>
              <a:t>Atms</a:t>
            </a:r>
            <a:r>
              <a:rPr lang="en-US" sz="2800" dirty="0"/>
              <a:t> 9350), has all three modes (Poincare, Kelvin, and </a:t>
            </a:r>
            <a:r>
              <a:rPr lang="en-US" sz="2800" dirty="0" err="1"/>
              <a:t>Rossby</a:t>
            </a:r>
            <a:r>
              <a:rPr lang="en-US" sz="2800" dirty="0"/>
              <a:t>). There’s more than one way to skin a cat!</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4159" y="2743200"/>
            <a:ext cx="2215662" cy="457200"/>
          </a:xfrm>
          <a:prstGeom prst="rect">
            <a:avLst/>
          </a:prstGeom>
          <a:solidFill>
            <a:schemeClr val="tx1"/>
          </a:solidFill>
          <a:ln>
            <a:noFill/>
          </a:ln>
          <a:effectLst/>
        </p:spPr>
      </p:pic>
    </p:spTree>
    <p:extLst>
      <p:ext uri="{BB962C8B-B14F-4D97-AF65-F5344CB8AC3E}">
        <p14:creationId xmlns:p14="http://schemas.microsoft.com/office/powerpoint/2010/main" val="209663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animEffect transition="in" filter="circle(in)">
                                      <p:cBhvr>
                                        <p:cTn id="19" dur="2000"/>
                                        <p:tgtEl>
                                          <p:spTgt spid="717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5">
                                            <p:txEl>
                                              <p:pRg st="4" end="4"/>
                                            </p:txEl>
                                          </p:spTgt>
                                        </p:tgtEl>
                                        <p:attrNameLst>
                                          <p:attrName>style.visibility</p:attrName>
                                        </p:attrNameLst>
                                      </p:cBhvr>
                                      <p:to>
                                        <p:strVal val="visible"/>
                                      </p:to>
                                    </p:set>
                                    <p:anim calcmode="lin" valueType="num">
                                      <p:cBhvr additive="base">
                                        <p:cTn id="24"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But remember, each addition makes the model more realistic!!! We'll see in a bit the similarity! But, also keep in mind we haven’t included non-linear terms in gravity wave equation yet!</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r>
              <a:rPr lang="en-US" sz="2800" dirty="0"/>
              <a:t>Now let's plug into our general solution:</a:t>
            </a:r>
          </a:p>
          <a:p>
            <a:pPr eaLnBrk="1" hangingPunct="1">
              <a:lnSpc>
                <a:spcPct val="80000"/>
              </a:lnSpc>
              <a:defRPr/>
            </a:pPr>
            <a:endParaRPr lang="en-US" sz="2800" dirty="0"/>
          </a:p>
          <a:p>
            <a:pPr eaLnBrk="1" hangingPunct="1">
              <a:lnSpc>
                <a:spcPct val="80000"/>
              </a:lnSpc>
              <a:defRPr/>
            </a:pPr>
            <a:endParaRPr lang="en-US" sz="2800" dirty="0"/>
          </a:p>
          <a:p>
            <a:pPr marL="0" indent="0" eaLnBrk="1" hangingPunct="1">
              <a:lnSpc>
                <a:spcPct val="80000"/>
              </a:lnSpc>
              <a:buNone/>
              <a:defRPr/>
            </a:pPr>
            <a:r>
              <a:rPr lang="en-US" sz="2800" dirty="0"/>
              <a:t>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5410200"/>
            <a:ext cx="3771014" cy="533400"/>
          </a:xfrm>
          <a:prstGeom prst="rect">
            <a:avLst/>
          </a:prstGeom>
          <a:solidFill>
            <a:schemeClr val="tx1"/>
          </a:solidFill>
          <a:ln>
            <a:noFill/>
          </a:ln>
          <a:effectLst/>
        </p:spPr>
      </p:pic>
    </p:spTree>
    <p:extLst>
      <p:ext uri="{BB962C8B-B14F-4D97-AF65-F5344CB8AC3E}">
        <p14:creationId xmlns:p14="http://schemas.microsoft.com/office/powerpoint/2010/main" val="285055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4" end="4"/>
                                            </p:txEl>
                                          </p:spTgt>
                                        </p:tgtEl>
                                        <p:attrNameLst>
                                          <p:attrName>style.visibility</p:attrName>
                                        </p:attrNameLst>
                                      </p:cBhvr>
                                      <p:to>
                                        <p:strVal val="visible"/>
                                      </p:to>
                                    </p:set>
                                    <p:anim calcmode="lin" valueType="num">
                                      <p:cBhvr additive="base">
                                        <p:cTn id="13"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7" end="7"/>
                                            </p:txEl>
                                          </p:spTgt>
                                        </p:tgtEl>
                                        <p:attrNameLst>
                                          <p:attrName>style.visibility</p:attrName>
                                        </p:attrNameLst>
                                      </p:cBhvr>
                                      <p:to>
                                        <p:strVal val="visible"/>
                                      </p:to>
                                    </p:set>
                                    <p:anim calcmode="lin" valueType="num">
                                      <p:cBhvr additive="base">
                                        <p:cTn id="19"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194"/>
                                        </p:tgtEl>
                                        <p:attrNameLst>
                                          <p:attrName>style.visibility</p:attrName>
                                        </p:attrNameLst>
                                      </p:cBhvr>
                                      <p:to>
                                        <p:strVal val="visible"/>
                                      </p:to>
                                    </p:set>
                                    <p:animEffect transition="in" filter="wipe(down)">
                                      <p:cBhvr>
                                        <p:cTn id="25"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Pull out real part:</a:t>
            </a:r>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marL="0" indent="0" eaLnBrk="1" hangingPunct="1">
              <a:lnSpc>
                <a:spcPct val="80000"/>
              </a:lnSpc>
              <a:buNone/>
              <a:defRPr/>
            </a:pPr>
            <a:r>
              <a:rPr lang="en-US" sz="2800" dirty="0"/>
              <a:t>		 </a:t>
            </a:r>
          </a:p>
          <a:p>
            <a:pPr marL="0" indent="0" eaLnBrk="1" hangingPunct="1">
              <a:lnSpc>
                <a:spcPct val="80000"/>
              </a:lnSpc>
              <a:buNone/>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2438400"/>
            <a:ext cx="6592315" cy="3505200"/>
          </a:xfrm>
          <a:prstGeom prst="rect">
            <a:avLst/>
          </a:prstGeom>
          <a:solidFill>
            <a:schemeClr val="tx1"/>
          </a:solidFill>
          <a:ln>
            <a:noFill/>
          </a:ln>
          <a:effectLst/>
        </p:spPr>
      </p:pic>
    </p:spTree>
    <p:extLst>
      <p:ext uri="{BB962C8B-B14F-4D97-AF65-F5344CB8AC3E}">
        <p14:creationId xmlns:p14="http://schemas.microsoft.com/office/powerpoint/2010/main" val="141160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4" end="4"/>
                                            </p:txEl>
                                          </p:spTgt>
                                        </p:tgtEl>
                                        <p:attrNameLst>
                                          <p:attrName>style.visibility</p:attrName>
                                        </p:attrNameLst>
                                      </p:cBhvr>
                                      <p:to>
                                        <p:strVal val="visible"/>
                                      </p:to>
                                    </p:set>
                                    <p:anim calcmode="lin" valueType="num">
                                      <p:cBhvr additive="base">
                                        <p:cTn id="13"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218"/>
                                        </p:tgtEl>
                                        <p:attrNameLst>
                                          <p:attrName>style.visibility</p:attrName>
                                        </p:attrNameLst>
                                      </p:cBhvr>
                                      <p:to>
                                        <p:strVal val="visible"/>
                                      </p:to>
                                    </p:set>
                                    <p:animEffect transition="in" filter="circle(in)">
                                      <p:cBhvr>
                                        <p:cTn id="19"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Ok, recall our B.C. equation and plug in the above for Eta and:</a:t>
            </a:r>
          </a:p>
          <a:p>
            <a:pPr eaLnBrk="1" hangingPunct="1">
              <a:lnSpc>
                <a:spcPct val="80000"/>
              </a:lnSpc>
              <a:defRPr/>
            </a:pPr>
            <a:endParaRPr lang="en-US" sz="2800" dirty="0"/>
          </a:p>
          <a:p>
            <a:pPr eaLnBrk="1" hangingPunct="1">
              <a:lnSpc>
                <a:spcPct val="80000"/>
              </a:lnSpc>
              <a:defRPr/>
            </a:pPr>
            <a:r>
              <a:rPr lang="en-US" sz="2800" dirty="0"/>
              <a:t>so at y = 0:		 	</a:t>
            </a:r>
          </a:p>
          <a:p>
            <a:pPr marL="0" indent="0" eaLnBrk="1" hangingPunct="1">
              <a:lnSpc>
                <a:spcPct val="80000"/>
              </a:lnSpc>
              <a:buNone/>
              <a:defRPr/>
            </a:pPr>
            <a:endParaRPr lang="en-US" sz="2800" dirty="0"/>
          </a:p>
          <a:p>
            <a:pPr eaLnBrk="1" hangingPunct="1">
              <a:lnSpc>
                <a:spcPct val="80000"/>
              </a:lnSpc>
              <a:defRPr/>
            </a:pPr>
            <a:endParaRPr lang="en-US" sz="2800" dirty="0"/>
          </a:p>
          <a:p>
            <a:pPr eaLnBrk="1" hangingPunct="1">
              <a:lnSpc>
                <a:spcPct val="80000"/>
              </a:lnSpc>
              <a:defRPr/>
            </a:pPr>
            <a:r>
              <a:rPr lang="en-US" sz="2800" dirty="0"/>
              <a:t>and at y = L</a:t>
            </a:r>
          </a:p>
          <a:p>
            <a:pPr marL="0" indent="0" eaLnBrk="1" hangingPunct="1">
              <a:lnSpc>
                <a:spcPct val="80000"/>
              </a:lnSpc>
              <a:buNone/>
              <a:defRPr/>
            </a:pPr>
            <a:r>
              <a:rPr lang="en-US" sz="2800" dirty="0"/>
              <a:t>   </a:t>
            </a:r>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385" y="4876800"/>
            <a:ext cx="4314825" cy="1714500"/>
          </a:xfrm>
          <a:prstGeom prst="rect">
            <a:avLst/>
          </a:prstGeom>
          <a:solidFill>
            <a:schemeClr val="tx1"/>
          </a:solidFill>
          <a:ln>
            <a:noFill/>
          </a:ln>
          <a:effec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505200"/>
            <a:ext cx="2221396" cy="685800"/>
          </a:xfrm>
          <a:prstGeom prst="rect">
            <a:avLst/>
          </a:prstGeom>
          <a:solidFill>
            <a:schemeClr val="tx1"/>
          </a:solidFill>
          <a:ln>
            <a:noFill/>
          </a:ln>
          <a:effectLst/>
        </p:spPr>
      </p:pic>
    </p:spTree>
    <p:extLst>
      <p:ext uri="{BB962C8B-B14F-4D97-AF65-F5344CB8AC3E}">
        <p14:creationId xmlns:p14="http://schemas.microsoft.com/office/powerpoint/2010/main" val="147847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anim calcmode="lin" valueType="num">
                                      <p:cBhvr additive="base">
                                        <p:cTn id="19"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5" end="5"/>
                                            </p:txEl>
                                          </p:spTgt>
                                        </p:tgtEl>
                                        <p:attrNameLst>
                                          <p:attrName>style.visibility</p:attrName>
                                        </p:attrNameLst>
                                      </p:cBhvr>
                                      <p:to>
                                        <p:strVal val="visible"/>
                                      </p:to>
                                    </p:set>
                                    <p:anim calcmode="lin" valueType="num">
                                      <p:cBhvr additive="base">
                                        <p:cTn id="25"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243"/>
                                        </p:tgtEl>
                                        <p:attrNameLst>
                                          <p:attrName>style.visibility</p:attrName>
                                        </p:attrNameLst>
                                      </p:cBhvr>
                                      <p:to>
                                        <p:strVal val="visible"/>
                                      </p:to>
                                    </p:set>
                                    <p:animEffect transition="in" filter="wipe(down)">
                                      <p:cBhvr>
                                        <p:cTn id="31"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t>     ATMS 8450 Tropical Met.</a:t>
            </a:r>
          </a:p>
        </p:txBody>
      </p:sp>
      <p:sp>
        <p:nvSpPr>
          <p:cNvPr id="3075" name="Rectangle 3"/>
          <p:cNvSpPr>
            <a:spLocks noGrp="1" noChangeArrowheads="1"/>
          </p:cNvSpPr>
          <p:nvPr>
            <p:ph type="body" idx="1"/>
          </p:nvPr>
        </p:nvSpPr>
        <p:spPr/>
        <p:txBody>
          <a:bodyPr/>
          <a:lstStyle/>
          <a:p>
            <a:pPr eaLnBrk="1" hangingPunct="1">
              <a:lnSpc>
                <a:spcPct val="80000"/>
              </a:lnSpc>
              <a:defRPr/>
            </a:pPr>
            <a:r>
              <a:rPr lang="en-US" sz="2800" dirty="0"/>
              <a:t>so to solve this for A and B, if we want non-trivial solution then create a 2x2 matrix and calculate the determinant from above!</a:t>
            </a:r>
          </a:p>
          <a:p>
            <a:pPr eaLnBrk="1" hangingPunct="1">
              <a:lnSpc>
                <a:spcPct val="80000"/>
              </a:lnSpc>
              <a:defRPr/>
            </a:pPr>
            <a:endParaRPr lang="en-US" sz="2800" dirty="0"/>
          </a:p>
          <a:p>
            <a:pPr eaLnBrk="1" hangingPunct="1">
              <a:lnSpc>
                <a:spcPct val="80000"/>
              </a:lnSpc>
              <a:defRPr/>
            </a:pPr>
            <a:r>
              <a:rPr lang="en-US" sz="2800" dirty="0"/>
              <a:t>Then we get:</a:t>
            </a:r>
          </a:p>
          <a:p>
            <a:pPr marL="0" indent="0" eaLnBrk="1" hangingPunct="1">
              <a:lnSpc>
                <a:spcPct val="80000"/>
              </a:lnSpc>
              <a:buNone/>
              <a:defRPr/>
            </a:pPr>
            <a:r>
              <a:rPr lang="en-US" sz="2800" dirty="0"/>
              <a:t>		 </a:t>
            </a:r>
          </a:p>
          <a:p>
            <a:pPr eaLnBrk="1" hangingPunct="1">
              <a:lnSpc>
                <a:spcPct val="80000"/>
              </a:lnSpc>
              <a:defRPr/>
            </a:pPr>
            <a:endParaRPr lang="en-US" sz="2800" dirty="0"/>
          </a:p>
          <a:p>
            <a:pPr eaLnBrk="1" hangingPunct="1">
              <a:lnSpc>
                <a:spcPct val="80000"/>
              </a:lnSpc>
              <a:defRPr/>
            </a:pPr>
            <a:r>
              <a:rPr lang="en-US" sz="2800" dirty="0"/>
              <a:t>			(A)		(B)		(C)</a:t>
            </a:r>
          </a:p>
          <a:p>
            <a:pPr eaLnBrk="1" hangingPunct="1">
              <a:lnSpc>
                <a:spcPct val="80000"/>
              </a:lnSpc>
              <a:defRPr/>
            </a:pPr>
            <a:endParaRPr lang="en-US" sz="2800" dirty="0"/>
          </a:p>
          <a:p>
            <a:pPr eaLnBrk="1" hangingPunct="1">
              <a:lnSpc>
                <a:spcPct val="80000"/>
              </a:lnSpc>
              <a:defRPr/>
            </a:pPr>
            <a:r>
              <a:rPr lang="en-US" sz="2800" dirty="0"/>
              <a:t>So where, then, are the </a:t>
            </a:r>
            <a:r>
              <a:rPr lang="en-US" sz="2800" dirty="0" err="1"/>
              <a:t>Rossby</a:t>
            </a:r>
            <a:r>
              <a:rPr lang="en-US" sz="2800" dirty="0"/>
              <a:t> Modes?</a:t>
            </a:r>
          </a:p>
          <a:p>
            <a:pPr eaLnBrk="1" hangingPunct="1">
              <a:lnSpc>
                <a:spcPct val="80000"/>
              </a:lnSpc>
              <a:defRPr/>
            </a:pPr>
            <a:endParaRPr lang="en-US" sz="2800" dirty="0"/>
          </a:p>
        </p:txBody>
      </p:sp>
      <p:pic>
        <p:nvPicPr>
          <p:cNvPr id="4100" name="Picture 5" descr="Hurricane History">
            <a:hlinkClick r:id="rId2"/>
          </p:cNvPr>
          <p:cNvPicPr>
            <a:picLocks noChangeAspect="1" noChangeArrowheads="1"/>
          </p:cNvPicPr>
          <p:nvPr/>
        </p:nvPicPr>
        <p:blipFill>
          <a:blip r:embed="rId3"/>
          <a:srcRect/>
          <a:stretch>
            <a:fillRect/>
          </a:stretch>
        </p:blipFill>
        <p:spPr bwMode="auto">
          <a:xfrm>
            <a:off x="457200" y="381000"/>
            <a:ext cx="752475" cy="962025"/>
          </a:xfrm>
          <a:prstGeom prst="rect">
            <a:avLst/>
          </a:prstGeom>
          <a:noFill/>
          <a:ln w="9525">
            <a:noFill/>
            <a:miter lim="800000"/>
            <a:headEnd/>
            <a:tailEnd/>
          </a:ln>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805382"/>
            <a:ext cx="5430982" cy="609600"/>
          </a:xfrm>
          <a:prstGeom prst="rect">
            <a:avLst/>
          </a:prstGeom>
          <a:solidFill>
            <a:schemeClr val="tx1"/>
          </a:solidFill>
          <a:ln>
            <a:noFill/>
          </a:ln>
          <a:effectLst/>
        </p:spPr>
      </p:pic>
    </p:spTree>
    <p:extLst>
      <p:ext uri="{BB962C8B-B14F-4D97-AF65-F5344CB8AC3E}">
        <p14:creationId xmlns:p14="http://schemas.microsoft.com/office/powerpoint/2010/main" val="412914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 calcmode="lin" valueType="num">
                                      <p:cBhvr additive="base">
                                        <p:cTn id="1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additive="base">
                                        <p:cTn id="1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1266"/>
                                        </p:tgtEl>
                                        <p:attrNameLst>
                                          <p:attrName>style.visibility</p:attrName>
                                        </p:attrNameLst>
                                      </p:cBhvr>
                                      <p:to>
                                        <p:strVal val="visible"/>
                                      </p:to>
                                    </p:set>
                                    <p:animEffect transition="in" filter="circle(in)">
                                      <p:cBhvr>
                                        <p:cTn id="25" dur="2000"/>
                                        <p:tgtEl>
                                          <p:spTgt spid="1126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075">
                                            <p:txEl>
                                              <p:pRg st="5" end="5"/>
                                            </p:txEl>
                                          </p:spTgt>
                                        </p:tgtEl>
                                        <p:attrNameLst>
                                          <p:attrName>style.visibility</p:attrName>
                                        </p:attrNameLst>
                                      </p:cBhvr>
                                      <p:to>
                                        <p:strVal val="visible"/>
                                      </p:to>
                                    </p:set>
                                    <p:anim calcmode="lin" valueType="num">
                                      <p:cBhvr additive="base">
                                        <p:cTn id="30"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075">
                                            <p:txEl>
                                              <p:pRg st="7" end="7"/>
                                            </p:txEl>
                                          </p:spTgt>
                                        </p:tgtEl>
                                        <p:attrNameLst>
                                          <p:attrName>style.visibility</p:attrName>
                                        </p:attrNameLst>
                                      </p:cBhvr>
                                      <p:to>
                                        <p:strVal val="visible"/>
                                      </p:to>
                                    </p:set>
                                    <p:anim calcmode="lin" valueType="num">
                                      <p:cBhvr additive="base">
                                        <p:cTn id="36"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Template>
  <TotalTime>14117</TotalTime>
  <Words>27075</Words>
  <Application>Microsoft Office PowerPoint</Application>
  <PresentationFormat>On-screen Show (4:3)</PresentationFormat>
  <Paragraphs>4578</Paragraphs>
  <Slides>504</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504</vt:i4>
      </vt:variant>
    </vt:vector>
  </HeadingPairs>
  <TitlesOfParts>
    <vt:vector size="512" baseType="lpstr">
      <vt:lpstr>Arial</vt:lpstr>
      <vt:lpstr>Calibri</vt:lpstr>
      <vt:lpstr>Symbol</vt:lpstr>
      <vt:lpstr>Tahoma</vt:lpstr>
      <vt:lpstr>Times New Roman</vt:lpstr>
      <vt:lpstr>Wingdings</vt:lpstr>
      <vt:lpstr>Ocean</vt:lpstr>
      <vt:lpstr>Equation</vt:lpstr>
      <vt:lpstr>ATMS 8450 Tropical Meteorology</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8400 Tropical Met.</vt:lpstr>
      <vt:lpstr>  ATMS 8400Tropical Met. </vt:lpstr>
      <vt:lpstr>  ATMS 8400 Tropical Met.</vt:lpstr>
      <vt:lpstr>  ATMS 8400 Tropical Met.</vt:lpstr>
      <vt:lpstr>  ATMS 8400 Tropical Met.</vt:lpstr>
      <vt:lpstr>  ATMS 8400 Tropical Met.</vt:lpstr>
      <vt:lpstr>    ATMS 8400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 </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 </vt:lpstr>
      <vt:lpstr> Atms 8450 Tropical Met. </vt:lpstr>
      <vt:lpstr> ATMS 8450 Tropical Met.</vt:lpstr>
      <vt:lpstr>     ATMS 8450 Tropical Met. </vt:lpstr>
      <vt:lpstr>     ATMS 8450 Tropical Met. </vt:lpstr>
      <vt:lpstr>     ATMS 8450 Tropical Met. </vt:lpstr>
      <vt:lpstr> ATMS 8450 Tropical Met.</vt:lpstr>
      <vt:lpstr> ATMS 8450 Tropical Met. </vt:lpstr>
      <vt:lpstr> ATMS 8450 Tropical Met. </vt:lpstr>
      <vt:lpstr> ATMS 8450 Tropical Met.</vt:lpstr>
      <vt:lpstr> ATMS 8450 Tropical Met</vt:lpstr>
      <vt:lpstr> ATMS 8450 Tropical </vt:lpstr>
      <vt:lpstr> ATMS 8450 Tropical Met. </vt:lpstr>
      <vt:lpstr>     ATMS 8450 Tropical Met.</vt:lpstr>
      <vt:lpstr>     ATMS 8450 Tropical Met.</vt:lpstr>
      <vt:lpstr> ATMS 8450 Tropical Met. </vt:lpstr>
      <vt:lpstr> ATMS 8450 Tropical Met.</vt:lpstr>
      <vt:lpstr> ATMS 8450 Tropical Met.</vt:lpstr>
      <vt:lpstr> ATMS 8450  Tropical Met.</vt:lpstr>
      <vt:lpstr> ATMS 8450 Tropical Met. </vt:lpstr>
      <vt:lpstr> ATMS 8450 Tropical Met.</vt:lpstr>
      <vt:lpstr> ATMS 8450 Tropical Met. </vt:lpstr>
      <vt:lpstr> ATMS 8450 Tropical Met. </vt:lpstr>
      <vt:lpstr> ATMS 8450 Tropical Met.</vt:lpstr>
      <vt:lpstr> ATMS 8450 Tropical Met.</vt:lpstr>
      <vt:lpstr> ATMS 8450 Tropical Met.</vt:lpstr>
      <vt:lpstr> ATMS 8450 Tropical Met.</vt:lpstr>
      <vt:lpstr> ATMS 8450 Tropical Met.</vt:lpstr>
      <vt:lpstr> ATMS 8450 Tropcial Met.</vt:lpstr>
      <vt:lpstr> ATMS 8450 Tropcial Met</vt:lpstr>
      <vt:lpstr> ATMS 8450 Tropical Met.</vt:lpstr>
      <vt:lpstr> ATMS 8450 Tropical Met.</vt:lpstr>
      <vt:lpstr> ATMS 8450 Tropical Met.</vt:lpstr>
      <vt:lpstr> ATMS 8450 Tropical Met.</vt:lpstr>
      <vt:lpstr> ATMS 8450 Tropcial Met.</vt:lpstr>
      <vt:lpstr> ATMS 8450 Tropical Met</vt:lpstr>
      <vt:lpstr> ATMS 8450 Tropcial Met.</vt:lpstr>
      <vt:lpstr> Atms 8450 Tropical Met.</vt:lpstr>
      <vt:lpstr>PowerPoint Presentation</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 </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 </vt:lpstr>
      <vt:lpstr> ATMS 8450 Tropical Met. </vt:lpstr>
      <vt:lpstr> ATMS 8450 Tropcial Met.</vt:lpstr>
      <vt:lpstr> ATMS 8450 Tropical Met. </vt:lpstr>
      <vt:lpstr> ATMS 8450 Tropical Met. </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Hurricanes: The Evil Wind</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Hurricanes: The Evil Wind</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 </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 </vt:lpstr>
      <vt:lpstr> ATMS 8450 Tropical Met.</vt:lpstr>
      <vt:lpstr> ATMS 8450 Tropical Met.</vt:lpstr>
      <vt:lpstr> ATMS 8450 Tropical Met.</vt:lpstr>
      <vt:lpstr> Atms 8450 Tropical Met.</vt:lpstr>
      <vt:lpstr> ATMS 8450 Tropical Met. </vt:lpstr>
      <vt:lpstr> ATMS 8450 Tropcial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 </vt:lpstr>
      <vt:lpstr>     ATMS 8450 Tropical Met.</vt:lpstr>
      <vt:lpstr>     ATMS 8450 Tropical Met.</vt:lpstr>
      <vt:lpstr>     ATMS 8450 Tropical Met.</vt:lpstr>
      <vt:lpstr>     ATMS 8450 Tropical Met. </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 </vt:lpstr>
      <vt:lpstr>     ATMS 8450 Tropical Met.</vt:lpstr>
      <vt:lpstr>     ATMS 8450 Tropical Met.</vt:lpstr>
      <vt:lpstr>     ATMS 8450 Tropical Met.</vt:lpstr>
      <vt:lpstr>     ATMS 8450 Tropical Met. </vt:lpstr>
      <vt:lpstr>     ATMS 8450 Tropical Met.</vt:lpstr>
      <vt:lpstr>     ATMS 8450 Tropical Met.</vt:lpstr>
      <vt:lpstr>     ATMS 8450 Tropical Met.</vt:lpstr>
      <vt:lpstr>     ATMS 8450 Tropical Met. </vt:lpstr>
      <vt:lpstr>     ATMS 8450 Tropical Met.</vt:lpstr>
      <vt:lpstr>     ATMS 8450 Tropical Met.</vt:lpstr>
      <vt:lpstr>     ATMS 8450 Tropical Met. </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vt:lpstr>
      <vt:lpstr>     ATMS 8450 Tropical Met. </vt:lpstr>
      <vt:lpstr> ATMS 8450 Tropical Met.</vt:lpstr>
      <vt:lpstr> ATMS 8450 Tropical Met. </vt:lpstr>
      <vt:lpstr> ATMS 8450 Tropical Met.</vt:lpstr>
      <vt:lpstr> ATMS 8450 Tropical Met</vt:lpstr>
      <vt:lpstr> ATMS 8450 Trpoical Met. </vt:lpstr>
      <vt:lpstr>     ATMS 8450 Tropical Met.</vt:lpstr>
      <vt:lpstr>     ATMS 8450 Tropical Met.</vt:lpstr>
      <vt:lpstr>     ATMS 8450 Tropical Met. </vt:lpstr>
      <vt:lpstr>     ATMS 8450 Tropical Met.</vt:lpstr>
      <vt:lpstr>     ATMS 8450 Tropical Met.</vt:lpstr>
      <vt:lpstr>     ATMS 8450 Tropical Met</vt:lpstr>
      <vt:lpstr>     ATMS 8450 Tropical Met.</vt:lpstr>
      <vt:lpstr>     ATMS 8450 Tropical Met.</vt:lpstr>
      <vt:lpstr>     ATMS 8450 Tropical Met. </vt:lpstr>
      <vt:lpstr>     ATMS 8450 Tropical Met.</vt:lpstr>
      <vt:lpstr>     ATMS 8450 Tropical Met.</vt:lpstr>
      <vt:lpstr>     ATMS 8450 Tropical Met.</vt:lpstr>
      <vt:lpstr>     ATMS 8450 Tropical Met.</vt:lpstr>
      <vt:lpstr>     ATMS 8450 Tropical Met. </vt:lpstr>
      <vt:lpstr>     ATMS 8450 Tropical Met.</vt:lpstr>
      <vt:lpstr>     ATMS 8450 Tropical Met.</vt:lpstr>
      <vt:lpstr>     ATMS 8450 Tropical Met.</vt:lpstr>
      <vt:lpstr>     ATMS 8450 Tropical Met.</vt:lpstr>
      <vt:lpstr>     ATMS 8450 Tropical Met.</vt:lpstr>
      <vt:lpstr>     ATMS 8450 Tropical Met.</vt:lpstr>
      <vt:lpstr>     ATMS 8450 Tropical Met. </vt:lpstr>
      <vt:lpstr>     ATMS 8450 Tropical Met.</vt:lpstr>
      <vt:lpstr>     ATMS 8450 Tropical Met.</vt:lpstr>
      <vt:lpstr>     ATMS 8450 Tropical met. </vt:lpstr>
      <vt:lpstr>     ATMS 8450: Tropical Met.</vt:lpstr>
      <vt:lpstr>     ATMS 8450 Tropical Met.</vt:lpstr>
      <vt:lpstr>     ATMS 8450 Tropical Met.</vt:lpstr>
      <vt:lpstr>     ATMS 8450 Tropical Met.</vt:lpstr>
      <vt:lpstr>      ATMS8450 Tropical Met.</vt:lpstr>
      <vt:lpstr>     ATMS 8450 Tropical Met.</vt:lpstr>
      <vt:lpstr>     ATMS 8450 Tropical met. </vt:lpstr>
      <vt:lpstr>     ATMS 8450 Tropical Met.</vt:lpstr>
      <vt:lpstr>     ATMS 8450 Tropical met. </vt:lpstr>
      <vt:lpstr>     ATMS 8450 Tropical Met.</vt:lpstr>
      <vt:lpstr>     ATMS 8450 Tropical Met.</vt:lpstr>
      <vt:lpstr>     ATMS 8450 Tropical met. </vt:lpstr>
      <vt:lpstr>     ATMS 8450 Tropical Met.</vt:lpstr>
      <vt:lpstr>     ATMS 8450 Tropical met. </vt:lpstr>
      <vt:lpstr>     ATMS 8450 Tropical met. </vt:lpstr>
      <vt:lpstr>     ATMS 8450 Tropical Met.</vt:lpstr>
      <vt:lpstr>     ATMS 8450 Tropical met. </vt:lpstr>
      <vt:lpstr>     ATMS 8450 Tropical met. </vt:lpstr>
      <vt:lpstr>     ATMS 8450 Tropical met. </vt:lpstr>
      <vt:lpstr>     ATMS 8450 Tropical Met. </vt:lpstr>
    </vt:vector>
  </TitlesOfParts>
  <Company>SNR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Hurricanes: The evil wind</dc:title>
  <dc:creator>No one</dc:creator>
  <cp:lastModifiedBy>Anthony Lupo</cp:lastModifiedBy>
  <cp:revision>322</cp:revision>
  <dcterms:created xsi:type="dcterms:W3CDTF">2006-10-11T04:13:17Z</dcterms:created>
  <dcterms:modified xsi:type="dcterms:W3CDTF">2023-03-31T16:18:18Z</dcterms:modified>
</cp:coreProperties>
</file>